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8"/>
  </p:notesMasterIdLst>
  <p:sldIdLst>
    <p:sldId id="261" r:id="rId3"/>
    <p:sldId id="263" r:id="rId4"/>
    <p:sldId id="347" r:id="rId5"/>
    <p:sldId id="258" r:id="rId6"/>
    <p:sldId id="267" r:id="rId7"/>
    <p:sldId id="269" r:id="rId8"/>
    <p:sldId id="294" r:id="rId9"/>
    <p:sldId id="295" r:id="rId10"/>
    <p:sldId id="348" r:id="rId11"/>
    <p:sldId id="296" r:id="rId12"/>
    <p:sldId id="349" r:id="rId13"/>
    <p:sldId id="350" r:id="rId14"/>
    <p:sldId id="351" r:id="rId15"/>
    <p:sldId id="352"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23" autoAdjust="0"/>
    <p:restoredTop sz="82738" autoAdjust="0"/>
  </p:normalViewPr>
  <p:slideViewPr>
    <p:cSldViewPr snapToGrid="0">
      <p:cViewPr varScale="1">
        <p:scale>
          <a:sx n="87" d="100"/>
          <a:sy n="87" d="100"/>
        </p:scale>
        <p:origin x="11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1DC7F4-4594-7E81-D257-26DA860130E0}"/>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5" name="Footer Placeholder 4">
            <a:extLst>
              <a:ext uri="{FF2B5EF4-FFF2-40B4-BE49-F238E27FC236}">
                <a16:creationId xmlns:a16="http://schemas.microsoft.com/office/drawing/2014/main"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8087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B8AE76-13BE-B768-FA66-22AC14DF8536}"/>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5" name="Footer Placeholder 4">
            <a:extLst>
              <a:ext uri="{FF2B5EF4-FFF2-40B4-BE49-F238E27FC236}">
                <a16:creationId xmlns:a16="http://schemas.microsoft.com/office/drawing/2014/main"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5305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69B0E-A4AA-68EB-DE9A-5FA0F34E89D4}"/>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5" name="Footer Placeholder 4">
            <a:extLst>
              <a:ext uri="{FF2B5EF4-FFF2-40B4-BE49-F238E27FC236}">
                <a16:creationId xmlns:a16="http://schemas.microsoft.com/office/drawing/2014/main"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6921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9CCD223-A855-3042-72BF-E394CF1C3E54}"/>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6" name="Footer Placeholder 5">
            <a:extLst>
              <a:ext uri="{FF2B5EF4-FFF2-40B4-BE49-F238E27FC236}">
                <a16:creationId xmlns:a16="http://schemas.microsoft.com/office/drawing/2014/main"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8321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738AA3D-AB5B-E198-3CC1-CD2A08C6B821}"/>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8" name="Footer Placeholder 7">
            <a:extLst>
              <a:ext uri="{FF2B5EF4-FFF2-40B4-BE49-F238E27FC236}">
                <a16:creationId xmlns:a16="http://schemas.microsoft.com/office/drawing/2014/main"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4669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AAAF28F-35D0-502D-D07A-36E57614326F}"/>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4" name="Footer Placeholder 3">
            <a:extLst>
              <a:ext uri="{FF2B5EF4-FFF2-40B4-BE49-F238E27FC236}">
                <a16:creationId xmlns:a16="http://schemas.microsoft.com/office/drawing/2014/main"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2166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78EA2-4B54-0291-7218-D41707BCEEF4}"/>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3" name="Footer Placeholder 2">
            <a:extLst>
              <a:ext uri="{FF2B5EF4-FFF2-40B4-BE49-F238E27FC236}">
                <a16:creationId xmlns:a16="http://schemas.microsoft.com/office/drawing/2014/main"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4078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06367-70CC-A8BA-A0B1-FD3F08A68BB6}"/>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6" name="Footer Placeholder 5">
            <a:extLst>
              <a:ext uri="{FF2B5EF4-FFF2-40B4-BE49-F238E27FC236}">
                <a16:creationId xmlns:a16="http://schemas.microsoft.com/office/drawing/2014/main"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6512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66560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FD1A9-BFE1-0DC6-F1C2-3426D7054353}"/>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6" name="Footer Placeholder 5">
            <a:extLst>
              <a:ext uri="{FF2B5EF4-FFF2-40B4-BE49-F238E27FC236}">
                <a16:creationId xmlns:a16="http://schemas.microsoft.com/office/drawing/2014/main"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9849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E7BB5E-0F3F-BA5F-3360-9AF29DC95E2F}"/>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5" name="Footer Placeholder 4">
            <a:extLst>
              <a:ext uri="{FF2B5EF4-FFF2-40B4-BE49-F238E27FC236}">
                <a16:creationId xmlns:a16="http://schemas.microsoft.com/office/drawing/2014/main"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0093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987081-C494-A509-C4C6-D7F0ABB60B3E}"/>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5" name="Footer Placeholder 4">
            <a:extLst>
              <a:ext uri="{FF2B5EF4-FFF2-40B4-BE49-F238E27FC236}">
                <a16:creationId xmlns:a16="http://schemas.microsoft.com/office/drawing/2014/main"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841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5277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round pink label with white text and a black background&#10;&#10;Description automatically generated">
            <a:extLst>
              <a:ext uri="{FF2B5EF4-FFF2-40B4-BE49-F238E27FC236}">
                <a16:creationId xmlns:a16="http://schemas.microsoft.com/office/drawing/2014/main" id="{FF05D920-AD9C-5D98-5BA0-6DC899877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4697" y="0"/>
            <a:ext cx="1615640" cy="1615640"/>
          </a:xfrm>
          <a:prstGeom prst="rect">
            <a:avLst/>
          </a:prstGeom>
        </p:spPr>
      </p:pic>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14/02/2025</a:t>
            </a:fld>
            <a:endParaRPr lang="vi-VN"/>
          </a:p>
        </p:txBody>
      </p:sp>
      <p:sp>
        <p:nvSpPr>
          <p:cNvPr id="5" name="Footer Placeholder 4">
            <a:extLst>
              <a:ext uri="{FF2B5EF4-FFF2-40B4-BE49-F238E27FC236}">
                <a16:creationId xmlns:a16="http://schemas.microsoft.com/office/drawing/2014/main"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1128A9CB-7BEA-19E1-0C38-3EF71C55DD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9348" y="133648"/>
            <a:ext cx="1569256" cy="1569256"/>
          </a:xfrm>
          <a:prstGeom prst="rect">
            <a:avLst/>
          </a:prstGeom>
        </p:spPr>
      </p:pic>
    </p:spTree>
    <p:extLst>
      <p:ext uri="{BB962C8B-B14F-4D97-AF65-F5344CB8AC3E}">
        <p14:creationId xmlns:p14="http://schemas.microsoft.com/office/powerpoint/2010/main" val="18940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35466-875C-468A-B433-CD807CA2869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1605457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3"/>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4DE6C0E-227F-EFE8-6F6A-1B8669241A79}"/>
              </a:ext>
            </a:extLst>
          </p:cNvPr>
          <p:cNvPicPr>
            <a:picLocks noChangeAspect="1"/>
          </p:cNvPicPr>
          <p:nvPr/>
        </p:nvPicPr>
        <p:blipFill>
          <a:blip r:embed="rId4"/>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a16="http://schemas.microsoft.com/office/drawing/2014/main"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a16="http://schemas.microsoft.com/office/drawing/2014/main"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a16="http://schemas.microsoft.com/office/drawing/2014/main"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a16="http://schemas.microsoft.com/office/drawing/2014/main"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a:solidFill>
                  <a:srgbClr val="FF0000"/>
                </a:solidFill>
                <a:latin typeface="Calibri" panose="020F0502020204030204"/>
              </a:rPr>
              <a:t>Đáp số: 10 tấn cá tra loại A;</a:t>
            </a:r>
          </a:p>
          <a:p>
            <a:pPr lvl="0" algn="ctr"/>
            <a:r>
              <a:rPr lang="vi-VN" sz="2800" dirty="0">
                <a:solidFill>
                  <a:srgbClr val="FF0000"/>
                </a:solidFill>
                <a:latin typeface="Calibri" panose="020F0502020204030204"/>
              </a:rPr>
              <a:t>4 tấn cá tra loại B.</a:t>
            </a:r>
          </a:p>
          <a:p>
            <a:pPr lvl="0" algn="ctr"/>
            <a:r>
              <a:rPr lang="vi-VN" sz="2800" dirty="0">
                <a:solidFill>
                  <a:srgbClr val="FF0000"/>
                </a:solidFill>
                <a:latin typeface="Calibri" panose="020F0502020204030204"/>
              </a:rPr>
              <a:t>b)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295 000 000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panose="02040503050406030204" pitchFamily="18" charset="0"/>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3"/>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a16="http://schemas.microsoft.com/office/drawing/2014/main"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a16="http://schemas.microsoft.com/office/drawing/2014/main"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a16="http://schemas.microsoft.com/office/drawing/2014/main"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a16="http://schemas.microsoft.com/office/drawing/2014/main"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19" grpId="0" animBg="1"/>
      <p:bldP spid="20" grpId="0"/>
      <p:bldP spid="21" grpId="0" animBg="1"/>
      <p:bldP spid="22" grpId="0"/>
      <p:bldP spid="23"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808843" y="689801"/>
            <a:ext cx="10402314" cy="563231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600" dirty="0">
                <a:solidFill>
                  <a:srgbClr val="FF0000"/>
                </a:solidFill>
                <a:latin typeface="Calibri" panose="020F0502020204030204"/>
              </a:rPr>
              <a:t>Hiệu số phần bằng nhau là:</a:t>
            </a:r>
          </a:p>
          <a:p>
            <a:pPr lvl="0" algn="ctr"/>
            <a:r>
              <a:rPr lang="vi-VN" sz="3600" dirty="0">
                <a:solidFill>
                  <a:srgbClr val="FF0000"/>
                </a:solidFill>
                <a:latin typeface="Calibri" panose="020F0502020204030204"/>
              </a:rPr>
              <a:t>7 – 2 = 5 (phần)</a:t>
            </a:r>
          </a:p>
          <a:p>
            <a:pPr lvl="0" algn="ctr"/>
            <a:r>
              <a:rPr lang="vi-VN" sz="3600" dirty="0">
                <a:solidFill>
                  <a:srgbClr val="FF0000"/>
                </a:solidFill>
                <a:latin typeface="Calibri" panose="020F0502020204030204"/>
              </a:rPr>
              <a:t>Tuổi mẹ sau 2 năm nữa là:</a:t>
            </a:r>
          </a:p>
          <a:p>
            <a:pPr lvl="0" algn="ctr"/>
            <a:r>
              <a:rPr lang="vi-VN" sz="3600" dirty="0">
                <a:solidFill>
                  <a:srgbClr val="FF0000"/>
                </a:solidFill>
                <a:latin typeface="Calibri" panose="020F0502020204030204"/>
              </a:rPr>
              <a:t>25 : 5 × 7 = 35 (tuổi)</a:t>
            </a:r>
          </a:p>
          <a:p>
            <a:pPr lvl="0" algn="ctr"/>
            <a:r>
              <a:rPr lang="vi-VN" sz="3600" dirty="0">
                <a:solidFill>
                  <a:srgbClr val="FF0000"/>
                </a:solidFill>
                <a:latin typeface="Calibri" panose="020F0502020204030204"/>
              </a:rPr>
              <a:t>Tuổi mẹ hiện nay là:</a:t>
            </a:r>
          </a:p>
          <a:p>
            <a:pPr lvl="0" algn="ctr"/>
            <a:r>
              <a:rPr lang="vi-VN" sz="3600" dirty="0">
                <a:solidFill>
                  <a:srgbClr val="FF0000"/>
                </a:solidFill>
                <a:latin typeface="Calibri" panose="020F0502020204030204"/>
              </a:rPr>
              <a:t>35 – 2 = 33 (tuổi)</a:t>
            </a:r>
          </a:p>
          <a:p>
            <a:pPr lvl="0" algn="ctr"/>
            <a:r>
              <a:rPr lang="vi-VN" sz="3600" dirty="0">
                <a:solidFill>
                  <a:srgbClr val="FF0000"/>
                </a:solidFill>
                <a:latin typeface="Calibri" panose="020F0502020204030204"/>
              </a:rPr>
              <a:t>Tuổi con hiện nay là:</a:t>
            </a:r>
          </a:p>
          <a:p>
            <a:pPr lvl="0" algn="ctr"/>
            <a:r>
              <a:rPr lang="vi-VN" sz="3600" dirty="0">
                <a:solidFill>
                  <a:srgbClr val="FF0000"/>
                </a:solidFill>
                <a:latin typeface="Calibri" panose="020F0502020204030204"/>
              </a:rPr>
              <a:t>33 – 25 = 8 (tuổi)</a:t>
            </a:r>
          </a:p>
          <a:p>
            <a:pPr lvl="0" algn="ctr"/>
            <a:r>
              <a:rPr lang="vi-VN" sz="3600" dirty="0">
                <a:solidFill>
                  <a:srgbClr val="FF0000"/>
                </a:solidFill>
                <a:latin typeface="Calibri" panose="020F0502020204030204"/>
              </a:rPr>
              <a:t>Đáp số: Mẹ: 33 tuổi;</a:t>
            </a:r>
          </a:p>
          <a:p>
            <a:pPr lvl="0" algn="ctr"/>
            <a:r>
              <a:rPr lang="en-US" sz="3600" dirty="0">
                <a:solidFill>
                  <a:srgbClr val="FF0000"/>
                </a:solidFill>
                <a:latin typeface="Calibri" panose="020F0502020204030204"/>
              </a:rPr>
              <a:t>            </a:t>
            </a:r>
            <a:r>
              <a:rPr lang="vi-VN" sz="3600" dirty="0">
                <a:solidFill>
                  <a:srgbClr val="FF0000"/>
                </a:solidFill>
                <a:latin typeface="Calibri" panose="020F0502020204030204"/>
              </a:rPr>
              <a:t>Con: 8 tuổi.</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295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Hộp Văn bản 30">
                <a:extLst>
                  <a:ext uri="{FF2B5EF4-FFF2-40B4-BE49-F238E27FC236}">
                    <a16:creationId xmlns:a16="http://schemas.microsoft.com/office/drawing/2014/main"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latin typeface="Cambria Math" panose="02040503050406030204" pitchFamily="18" charset="0"/>
                          </a:rPr>
                        </m:ctrlPr>
                      </m:fPr>
                      <m:num>
                        <m:r>
                          <a:rPr lang="nl-NL" sz="3600" i="1">
                            <a:solidFill>
                              <a:srgbClr val="FFFF00"/>
                            </a:solidFill>
                            <a:latin typeface="Cambria Math" panose="02040503050406030204" pitchFamily="18" charset="0"/>
                          </a:rPr>
                          <m:t>2</m:t>
                        </m:r>
                      </m:num>
                      <m:den>
                        <m:r>
                          <a:rPr lang="nl-NL" sz="3600" i="1">
                            <a:solidFill>
                              <a:srgbClr val="FFFF00"/>
                            </a:solidFill>
                            <a:latin typeface="Cambria Math" panose="02040503050406030204" pitchFamily="18" charset="0"/>
                          </a:rPr>
                          <m:t>5</m:t>
                        </m:r>
                      </m:den>
                    </m:f>
                  </m:oMath>
                </a14:m>
                <a:r>
                  <a:rPr lang="nl-NL" sz="3600" dirty="0">
                    <a:solidFill>
                      <a:srgbClr val="FFFF00"/>
                    </a:solidFill>
                  </a:rPr>
                  <a:t> số cây bưởi.</a:t>
                </a:r>
                <a:endParaRPr lang="en-US" sz="3600" dirty="0">
                  <a:solidFill>
                    <a:srgbClr val="FFFF00"/>
                  </a:solidFill>
                </a:endParaRPr>
              </a:p>
            </p:txBody>
          </p:sp>
        </mc:Choice>
        <mc:Fallback xmlns="">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4"/>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pic>
        <p:nvPicPr>
          <p:cNvPr id="2" name="Picture 1">
            <a:extLst>
              <a:ext uri="{FF2B5EF4-FFF2-40B4-BE49-F238E27FC236}">
                <a16:creationId xmlns:a16="http://schemas.microsoft.com/office/drawing/2014/main" id="{50C65A32-EB0E-37B4-91D6-8281DC75341B}"/>
              </a:ext>
            </a:extLst>
          </p:cNvPr>
          <p:cNvPicPr>
            <a:picLocks noChangeAspect="1"/>
          </p:cNvPicPr>
          <p:nvPr/>
        </p:nvPicPr>
        <p:blipFill>
          <a:blip r:embed="rId5"/>
          <a:stretch>
            <a:fillRect/>
          </a:stretch>
        </p:blipFill>
        <p:spPr>
          <a:xfrm>
            <a:off x="2864665" y="2716492"/>
            <a:ext cx="6620830" cy="1487553"/>
          </a:xfrm>
          <a:prstGeom prst="rect">
            <a:avLst/>
          </a:prstGeom>
        </p:spPr>
      </p:pic>
      <p:pic>
        <p:nvPicPr>
          <p:cNvPr id="3" name="Picture 2">
            <a:extLst>
              <a:ext uri="{FF2B5EF4-FFF2-40B4-BE49-F238E27FC236}">
                <a16:creationId xmlns:a16="http://schemas.microsoft.com/office/drawing/2014/main" id="{79BB5004-533A-740A-9038-4994B00A10A7}"/>
              </a:ext>
            </a:extLst>
          </p:cNvPr>
          <p:cNvPicPr>
            <a:picLocks noChangeAspect="1"/>
          </p:cNvPicPr>
          <p:nvPr/>
        </p:nvPicPr>
        <p:blipFill>
          <a:blip r:embed="rId6"/>
          <a:stretch>
            <a:fillRect/>
          </a:stretch>
        </p:blipFill>
        <p:spPr>
          <a:xfrm>
            <a:off x="4308049" y="932471"/>
            <a:ext cx="3419208" cy="2240536"/>
          </a:xfrm>
          <a:prstGeom prst="rect">
            <a:avLst/>
          </a:prstGeom>
        </p:spPr>
      </p:pic>
      <p:sp>
        <p:nvSpPr>
          <p:cNvPr id="4" name="TextBox 3">
            <a:extLst>
              <a:ext uri="{FF2B5EF4-FFF2-40B4-BE49-F238E27FC236}">
                <a16:creationId xmlns:a16="http://schemas.microsoft.com/office/drawing/2014/main" id="{96BBFCE1-5800-3BE2-188B-0E077C003B9C}"/>
              </a:ext>
            </a:extLst>
          </p:cNvPr>
          <p:cNvSpPr txBox="1"/>
          <p:nvPr/>
        </p:nvSpPr>
        <p:spPr>
          <a:xfrm>
            <a:off x="5466080" y="4643120"/>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3"/>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a16="http://schemas.microsoft.com/office/drawing/2014/main" id="{DA8CCE2B-1D7E-7308-78D0-A0DAF3199A93}"/>
              </a:ext>
            </a:extLst>
          </p:cNvPr>
          <p:cNvPicPr>
            <a:picLocks noChangeAspect="1"/>
          </p:cNvPicPr>
          <p:nvPr/>
        </p:nvPicPr>
        <p:blipFill>
          <a:blip r:embed="rId4"/>
          <a:stretch>
            <a:fillRect/>
          </a:stretch>
        </p:blipFill>
        <p:spPr>
          <a:xfrm>
            <a:off x="7880350" y="2693035"/>
            <a:ext cx="3543300" cy="3829050"/>
          </a:xfrm>
          <a:prstGeom prst="rect">
            <a:avLst/>
          </a:prstGeom>
        </p:spPr>
      </p:pic>
      <p:sp>
        <p:nvSpPr>
          <p:cNvPr id="6" name="TextBox 5">
            <a:extLst>
              <a:ext uri="{FF2B5EF4-FFF2-40B4-BE49-F238E27FC236}">
                <a16:creationId xmlns:a16="http://schemas.microsoft.com/office/drawing/2014/main"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a16="http://schemas.microsoft.com/office/drawing/2014/main"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a16="http://schemas.microsoft.com/office/drawing/2014/main"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a16="http://schemas.microsoft.com/office/drawing/2014/main"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a16="http://schemas.microsoft.com/office/drawing/2014/main"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a16="http://schemas.microsoft.com/office/drawing/2014/main"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a16="http://schemas.microsoft.com/office/drawing/2014/main"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a16="http://schemas.microsoft.com/office/drawing/2014/main"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a16="http://schemas.microsoft.com/office/drawing/2014/main"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a16="http://schemas.microsoft.com/office/drawing/2014/main"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331323" y="1075881"/>
            <a:ext cx="10402314"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4000" dirty="0" err="1">
                <a:solidFill>
                  <a:srgbClr val="FF0000"/>
                </a:solidFill>
              </a:rPr>
              <a:t>Hiệu</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phần</a:t>
            </a:r>
            <a:r>
              <a:rPr lang="en-GB" sz="4000" dirty="0">
                <a:solidFill>
                  <a:srgbClr val="FF0000"/>
                </a:solidFill>
              </a:rPr>
              <a:t> </a:t>
            </a:r>
            <a:r>
              <a:rPr lang="en-GB" sz="4000" dirty="0" err="1">
                <a:solidFill>
                  <a:srgbClr val="FF0000"/>
                </a:solidFill>
              </a:rPr>
              <a:t>bằng</a:t>
            </a:r>
            <a:r>
              <a:rPr lang="en-GB" sz="4000" dirty="0">
                <a:solidFill>
                  <a:srgbClr val="FF0000"/>
                </a:solidFill>
              </a:rPr>
              <a:t> </a:t>
            </a:r>
            <a:r>
              <a:rPr lang="en-GB" sz="4000" dirty="0" err="1">
                <a:solidFill>
                  <a:srgbClr val="FF0000"/>
                </a:solidFill>
              </a:rPr>
              <a:t>nhau</a:t>
            </a:r>
            <a:r>
              <a:rPr lang="en-GB" sz="4000" dirty="0">
                <a:solidFill>
                  <a:srgbClr val="FF0000"/>
                </a:solidFill>
              </a:rPr>
              <a:t>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7 – 3 = 4 (</a:t>
            </a:r>
            <a:r>
              <a:rPr lang="en-GB" sz="4000" dirty="0" err="1">
                <a:solidFill>
                  <a:srgbClr val="FF0000"/>
                </a:solidFill>
              </a:rPr>
              <a:t>phần</a:t>
            </a:r>
            <a:r>
              <a:rPr lang="en-GB" sz="4000" dirty="0">
                <a:solidFill>
                  <a:srgbClr val="FF0000"/>
                </a:solidFill>
              </a:rPr>
              <a:t>)</a:t>
            </a:r>
          </a:p>
          <a:p>
            <a:pPr lvl="0" algn="ctr">
              <a:defRPr/>
            </a:pPr>
            <a:r>
              <a:rPr lang="en-GB" sz="4000" dirty="0" err="1">
                <a:solidFill>
                  <a:srgbClr val="FF0000"/>
                </a:solidFill>
              </a:rPr>
              <a:t>loại</a:t>
            </a:r>
            <a:r>
              <a:rPr lang="en-GB" sz="4000" dirty="0">
                <a:solidFill>
                  <a:srgbClr val="FF0000"/>
                </a:solidFill>
              </a:rPr>
              <a:t> A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8 : 4 × 3 = 6 (kg)</a:t>
            </a:r>
          </a:p>
          <a:p>
            <a:pPr lvl="0" algn="ctr">
              <a:defRPr/>
            </a:pP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6 + 8 = 14 (kg)</a:t>
            </a:r>
          </a:p>
          <a:p>
            <a:pPr lvl="0" algn="ctr">
              <a:defRPr/>
            </a:pPr>
            <a:r>
              <a:rPr lang="en-GB" sz="4000" dirty="0" err="1">
                <a:solidFill>
                  <a:srgbClr val="FF0000"/>
                </a:solidFill>
              </a:rPr>
              <a:t>Đáp</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A: 6 kg;</a:t>
            </a:r>
          </a:p>
          <a:p>
            <a:pPr lvl="0" algn="ctr">
              <a:defRPr/>
            </a:pP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14 kg.</a:t>
            </a:r>
            <a:endParaRPr kumimoji="0" lang="vi-VN" sz="4000" b="0" i="0" u="none" strike="noStrike" kern="1200" cap="none" spc="0" normalizeH="0" baseline="0" noProof="0" dirty="0">
              <a:ln>
                <a:noFill/>
              </a:ln>
              <a:solidFill>
                <a:srgbClr val="00B0F0"/>
              </a:solidFill>
              <a:effectLst/>
              <a:uLnTx/>
              <a:uFillTx/>
              <a:latin typeface="Arial" panose="020B0604020202020204" pitchFamily="34" charset="0"/>
            </a:endParaRPr>
          </a:p>
        </p:txBody>
      </p:sp>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panose="02040503050406030204" pitchFamily="18" charset="0"/>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3"/>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a16="http://schemas.microsoft.com/office/drawing/2014/main"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a16="http://schemas.microsoft.com/office/drawing/2014/main"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a16="http://schemas.microsoft.com/office/drawing/2014/main"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a16="http://schemas.microsoft.com/office/drawing/2014/main"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a16="http://schemas.microsoft.com/office/drawing/2014/main"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10 : 1 × 2 = 20 (m)</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dài</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271</TotalTime>
  <Words>842</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Cambria</vt:lpstr>
      <vt:lpstr>Cambria Math</vt:lpstr>
      <vt:lpstr>Times New Roman</vt:lpstr>
      <vt:lpstr>UTM Cookies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https://www.hanhtranggiaovien.com/</dc:creator>
  <dc:description>9Slide.vn</dc:description>
  <cp:lastModifiedBy>SingPC</cp:lastModifiedBy>
  <cp:revision>27</cp:revision>
  <dcterms:created xsi:type="dcterms:W3CDTF">2022-11-18T15:12:16Z</dcterms:created>
  <dcterms:modified xsi:type="dcterms:W3CDTF">2025-02-14T02:35:55Z</dcterms:modified>
  <cp:category>9Slide.vn</cp:category>
</cp:coreProperties>
</file>