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94" r:id="rId4"/>
    <p:sldMasterId id="2147483708" r:id="rId5"/>
  </p:sldMasterIdLst>
  <p:notesMasterIdLst>
    <p:notesMasterId r:id="rId33"/>
  </p:notesMasterIdLst>
  <p:sldIdLst>
    <p:sldId id="264" r:id="rId6"/>
    <p:sldId id="281" r:id="rId7"/>
    <p:sldId id="452" r:id="rId8"/>
    <p:sldId id="450" r:id="rId9"/>
    <p:sldId id="449" r:id="rId10"/>
    <p:sldId id="451" r:id="rId11"/>
    <p:sldId id="322" r:id="rId12"/>
    <p:sldId id="260" r:id="rId13"/>
    <p:sldId id="323" r:id="rId14"/>
    <p:sldId id="453" r:id="rId15"/>
    <p:sldId id="454" r:id="rId16"/>
    <p:sldId id="455" r:id="rId17"/>
    <p:sldId id="456" r:id="rId18"/>
    <p:sldId id="457" r:id="rId19"/>
    <p:sldId id="324" r:id="rId20"/>
    <p:sldId id="325" r:id="rId21"/>
    <p:sldId id="272" r:id="rId22"/>
    <p:sldId id="273" r:id="rId23"/>
    <p:sldId id="329" r:id="rId24"/>
    <p:sldId id="330" r:id="rId25"/>
    <p:sldId id="331" r:id="rId26"/>
    <p:sldId id="332" r:id="rId27"/>
    <p:sldId id="321" r:id="rId28"/>
    <p:sldId id="407" r:id="rId29"/>
    <p:sldId id="441" r:id="rId30"/>
    <p:sldId id="283"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99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0E2C1C-E724-46AD-8CD6-FE685EEE4FA4}" type="datetimeFigureOut">
              <a:rPr lang="en-US" smtClean="0"/>
              <a:t>2/13/2025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0008A8-D0EF-467E-B86A-E8260D8063B3}" type="slidenum">
              <a:rPr lang="en-US" smtClean="0"/>
              <a:t>‹#›</a:t>
            </a:fld>
            <a:endParaRPr lang="en-US"/>
          </a:p>
        </p:txBody>
      </p:sp>
    </p:spTree>
    <p:extLst>
      <p:ext uri="{BB962C8B-B14F-4D97-AF65-F5344CB8AC3E}">
        <p14:creationId xmlns:p14="http://schemas.microsoft.com/office/powerpoint/2010/main" val="259192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AE8F2D4-D9E0-4B39-95BB-292B38B3D339}" type="slidenum">
              <a:rPr lang="en-US" altLang="en-US">
                <a:solidFill>
                  <a:prstClr val="black"/>
                </a:solidFill>
              </a:rPr>
              <a:pPr/>
              <a:t>13</a:t>
            </a:fld>
            <a:endParaRPr lang="en-US" altLang="en-US">
              <a:solidFill>
                <a:prstClr val="black"/>
              </a:solidFill>
            </a:endParaRPr>
          </a:p>
        </p:txBody>
      </p:sp>
      <p:sp>
        <p:nvSpPr>
          <p:cNvPr id="25603" name="Rectangle 2"/>
          <p:cNvSpPr>
            <a:spLocks noGrp="1" noRot="1" noChangeAspect="1" noChangeArrowheads="1" noTextEdit="1"/>
          </p:cNvSpPr>
          <p:nvPr>
            <p:ph type="sldImg"/>
          </p:nvPr>
        </p:nvSpPr>
        <p:spPr>
          <a:xfrm>
            <a:off x="381000" y="685800"/>
            <a:ext cx="6096000" cy="3429000"/>
          </a:xfrm>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90C8-945C-EB23-8B5C-8C9346351D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3D2D1E-077A-DFC2-C116-C30C9B83E2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EC69FF-391A-4B99-CD35-F097AD65A927}"/>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2/13/2025</a:t>
            </a:fld>
            <a:endParaRPr lang="en-US"/>
          </a:p>
        </p:txBody>
      </p:sp>
      <p:sp>
        <p:nvSpPr>
          <p:cNvPr id="5" name="Footer Placeholder 4">
            <a:extLst>
              <a:ext uri="{FF2B5EF4-FFF2-40B4-BE49-F238E27FC236}">
                <a16:creationId xmlns:a16="http://schemas.microsoft.com/office/drawing/2014/main" id="{A1646C92-9392-DF81-177F-EE04B8A25CA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37406-1BC0-73B5-4C64-A745CCDF8602}"/>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5CB-F012-2039-28A2-525A3FDF0AF3}"/>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E2748-7849-8633-9FAC-7A78D8D3F4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5F09-32D5-A0AB-25F2-1A0E6CD1449A}"/>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2/13/2025</a:t>
            </a:fld>
            <a:endParaRPr lang="en-US"/>
          </a:p>
        </p:txBody>
      </p:sp>
      <p:sp>
        <p:nvSpPr>
          <p:cNvPr id="5" name="Footer Placeholder 4">
            <a:extLst>
              <a:ext uri="{FF2B5EF4-FFF2-40B4-BE49-F238E27FC236}">
                <a16:creationId xmlns:a16="http://schemas.microsoft.com/office/drawing/2014/main" id="{11FBB7DD-F21C-0FD7-7D48-FAB34E4DDB8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2C7473-B82A-6129-2BD2-BD866810E930}"/>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F497D-5256-EBA1-A67E-03BB6AEE3FC4}"/>
              </a:ext>
            </a:extLst>
          </p:cNvPr>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4617E-636E-C5F2-F73B-37ACBD4CC24F}"/>
              </a:ext>
            </a:extLst>
          </p:cNvPr>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9344D-BE98-B013-A49D-BC7368A2C85B}"/>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2/13/2025</a:t>
            </a:fld>
            <a:endParaRPr lang="en-US"/>
          </a:p>
        </p:txBody>
      </p:sp>
      <p:sp>
        <p:nvSpPr>
          <p:cNvPr id="5" name="Footer Placeholder 4">
            <a:extLst>
              <a:ext uri="{FF2B5EF4-FFF2-40B4-BE49-F238E27FC236}">
                <a16:creationId xmlns:a16="http://schemas.microsoft.com/office/drawing/2014/main" id="{821E10E0-6BBA-0D29-E98F-02432C42F4FE}"/>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938EEE-CE37-57A4-F92B-976996245C7C}"/>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92ABEE1C-14C6-492A-8FAF-24022EC3F99F}" type="datetimeFigureOut">
              <a:rPr lang="en-US" smtClean="0"/>
              <a:t>2/13/2025</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2ABEE1C-14C6-492A-8FAF-24022EC3F99F}" type="datetimeFigureOut">
              <a:rPr lang="en-US" smtClean="0"/>
              <a:t>2/13/2025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2/13/2025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23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1960-3511-FB42-2C8B-06F614F0B1CA}"/>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88E33F-1486-9DE0-E9FF-510F17F174A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6DF-BBFB-4317-D77A-5CFAB4CBADD2}"/>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2/13/2025</a:t>
            </a:fld>
            <a:endParaRPr lang="en-US"/>
          </a:p>
        </p:txBody>
      </p:sp>
      <p:sp>
        <p:nvSpPr>
          <p:cNvPr id="5" name="Footer Placeholder 4">
            <a:extLst>
              <a:ext uri="{FF2B5EF4-FFF2-40B4-BE49-F238E27FC236}">
                <a16:creationId xmlns:a16="http://schemas.microsoft.com/office/drawing/2014/main" id="{B1AB7B72-7E22-B8A2-DDE8-5B0C2559D4E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69B73-54E7-4D0F-BEFF-EA64DA4F64F6}"/>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2/13/2025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40528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2/13/2025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350803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2/13/2025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3704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2/13/2025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258132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57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467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2/13/2025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9550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2/13/2025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0650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2/13/2025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6767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2/13/2025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65935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2D4-1FF9-60D9-ED36-9167F8CE4C50}"/>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0F95-7BE4-1F3F-F5DC-15271943BA1B}"/>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2C902-8BE7-4611-2935-4E7F1618C15A}"/>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2/13/2025</a:t>
            </a:fld>
            <a:endParaRPr lang="en-US"/>
          </a:p>
        </p:txBody>
      </p:sp>
      <p:sp>
        <p:nvSpPr>
          <p:cNvPr id="5" name="Footer Placeholder 4">
            <a:extLst>
              <a:ext uri="{FF2B5EF4-FFF2-40B4-BE49-F238E27FC236}">
                <a16:creationId xmlns:a16="http://schemas.microsoft.com/office/drawing/2014/main" id="{D52F578E-DAAB-2328-C607-C5F2D0235FF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A2217F-47E9-FF2D-4175-1AB3FCE9D4CA}"/>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2/13/2025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34153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0D4343-29FD-43C2-A386-12E6594BA73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98810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26311E-DD59-4172-A854-9D18EF2DF22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20302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94AC78-C011-4276-90EE-98FF46D36CF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9512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6DCE90-E9E1-435B-A42C-47E7AD1178F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50077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098416-CE32-4D7B-97EC-E49622EEE4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515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2F52A67-672E-4FFE-909F-CE6774BD09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4397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C864E6-7D30-4EE8-9D27-8F08A2831B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5656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A98A1D-5A11-4F53-8AFD-AD8DF4A339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6105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5033D1-2A7F-4EEF-9371-B5843751BF9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12833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40FA-C66D-DA66-B83D-AB440F0B1A10}"/>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763C00-EAA2-4BC2-37FE-8C51A4A1464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B2BAF-ED39-5EC8-FA9D-84B5FB8D6DE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894B8-ECC2-021E-CE18-803700981960}"/>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2/13/2025</a:t>
            </a:fld>
            <a:endParaRPr lang="en-US"/>
          </a:p>
        </p:txBody>
      </p:sp>
      <p:sp>
        <p:nvSpPr>
          <p:cNvPr id="6" name="Footer Placeholder 5">
            <a:extLst>
              <a:ext uri="{FF2B5EF4-FFF2-40B4-BE49-F238E27FC236}">
                <a16:creationId xmlns:a16="http://schemas.microsoft.com/office/drawing/2014/main" id="{CD2FD271-E624-7BDB-598C-0C5AEDCA8B2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563A04-8955-CAF2-F66A-6DED43792028}"/>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D37048-5435-44BA-BB18-C77A7C89AC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95695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90B23B-64C6-493F-BDD9-3EC624DB25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975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ru-RU"/>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AD107D0-7606-4843-BFF7-2D843D45151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74810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786A5A3-5C91-4050-84C7-F2468BB5C0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2542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a:solidFill>
                  <a:srgbClr val="ED7D31">
                    <a:lumMod val="20000"/>
                    <a:lumOff val="80000"/>
                  </a:srgbClr>
                </a:solidFill>
                <a:latin typeface="#9Slide07 HoneyCream" pitchFamily="2" charset="0"/>
              </a:rPr>
              <a:t>Măng Non</a:t>
            </a:r>
            <a:endParaRPr lang="en-US" sz="3200" dirty="0">
              <a:solidFill>
                <a:srgbClr val="ED7D31">
                  <a:lumMod val="20000"/>
                  <a:lumOff val="80000"/>
                </a:srgb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A5A5A5">
                    <a:lumMod val="60000"/>
                    <a:lumOff val="40000"/>
                  </a:srgbClr>
                </a:solidFill>
                <a:latin typeface="#9Slide07 HoneyCream" pitchFamily="2" charset="0"/>
              </a:rPr>
              <a:t>Măng Non</a:t>
            </a:r>
            <a:endParaRPr lang="en-US" sz="1800" dirty="0">
              <a:solidFill>
                <a:srgbClr val="A5A5A5">
                  <a:lumMod val="60000"/>
                  <a:lumOff val="40000"/>
                </a:srgbClr>
              </a:solidFill>
              <a:latin typeface="#9Slide07 HoneyCream" pitchFamily="2" charset="0"/>
            </a:endParaRPr>
          </a:p>
        </p:txBody>
      </p:sp>
    </p:spTree>
    <p:extLst>
      <p:ext uri="{BB962C8B-B14F-4D97-AF65-F5344CB8AC3E}">
        <p14:creationId xmlns:p14="http://schemas.microsoft.com/office/powerpoint/2010/main" val="1563422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a:solidFill>
                  <a:srgbClr val="ED7D31">
                    <a:lumMod val="20000"/>
                    <a:lumOff val="80000"/>
                  </a:srgbClr>
                </a:solidFill>
                <a:latin typeface="#9Slide07 HoneyCream" pitchFamily="2" charset="0"/>
              </a:rPr>
              <a:t>Măng Non</a:t>
            </a:r>
            <a:endParaRPr lang="en-US" sz="3200" dirty="0">
              <a:solidFill>
                <a:srgbClr val="ED7D31">
                  <a:lumMod val="20000"/>
                  <a:lumOff val="80000"/>
                </a:srgb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A5A5A5">
                    <a:lumMod val="60000"/>
                    <a:lumOff val="40000"/>
                  </a:srgbClr>
                </a:solidFill>
                <a:latin typeface="#9Slide07 HoneyCream" pitchFamily="2" charset="0"/>
              </a:rPr>
              <a:t>Măng Non</a:t>
            </a:r>
            <a:endParaRPr lang="en-US" sz="1800" dirty="0">
              <a:solidFill>
                <a:srgbClr val="A5A5A5">
                  <a:lumMod val="60000"/>
                  <a:lumOff val="40000"/>
                </a:srgbClr>
              </a:solidFill>
              <a:latin typeface="#9Slide07 HoneyCream" pitchFamily="2" charset="0"/>
            </a:endParaRPr>
          </a:p>
        </p:txBody>
      </p:sp>
    </p:spTree>
    <p:extLst>
      <p:ext uri="{BB962C8B-B14F-4D97-AF65-F5344CB8AC3E}">
        <p14:creationId xmlns:p14="http://schemas.microsoft.com/office/powerpoint/2010/main" val="32065867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92ABEE1C-14C6-492A-8FAF-24022EC3F99F}" type="datetimeFigureOut">
              <a:rPr lang="en-US" smtClean="0">
                <a:solidFill>
                  <a:prstClr val="black"/>
                </a:solidFill>
              </a:rPr>
              <a:pPr/>
              <a:t>2/13/2025</a:t>
            </a:fld>
            <a:endParaRPr lang="en-US">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0DCA0D1C-0A45-49C3-8A26-6858D5C3427C}" type="slidenum">
              <a:rPr lang="en-US" smtClean="0">
                <a:solidFill>
                  <a:prstClr val="black"/>
                </a:solidFill>
              </a:rPr>
              <a:pPr/>
              <a:t>‹#›</a:t>
            </a:fld>
            <a:endParaRPr lang="en-US">
              <a:solidFill>
                <a:prstClr val="black"/>
              </a:solidFill>
            </a:endParaRPr>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a:solidFill>
                  <a:srgbClr val="ED7D31">
                    <a:lumMod val="20000"/>
                    <a:lumOff val="80000"/>
                  </a:srgbClr>
                </a:solidFill>
                <a:latin typeface="#9Slide07 HoneyCream" pitchFamily="2" charset="0"/>
              </a:rPr>
              <a:t>Măng Non</a:t>
            </a:r>
            <a:endParaRPr lang="en-US" sz="3200" dirty="0">
              <a:solidFill>
                <a:srgbClr val="ED7D31">
                  <a:lumMod val="20000"/>
                  <a:lumOff val="80000"/>
                </a:srgb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A5A5A5">
                    <a:lumMod val="60000"/>
                    <a:lumOff val="40000"/>
                  </a:srgbClr>
                </a:solidFill>
                <a:latin typeface="#9Slide07 HoneyCream" pitchFamily="2" charset="0"/>
              </a:rPr>
              <a:t>Măng Non</a:t>
            </a:r>
            <a:endParaRPr lang="en-US" sz="1800" dirty="0">
              <a:solidFill>
                <a:srgbClr val="A5A5A5">
                  <a:lumMod val="60000"/>
                  <a:lumOff val="40000"/>
                </a:srgbClr>
              </a:solidFill>
              <a:latin typeface="#9Slide07 HoneyCream" pitchFamily="2" charset="0"/>
            </a:endParaRPr>
          </a:p>
        </p:txBody>
      </p:sp>
    </p:spTree>
    <p:extLst>
      <p:ext uri="{BB962C8B-B14F-4D97-AF65-F5344CB8AC3E}">
        <p14:creationId xmlns:p14="http://schemas.microsoft.com/office/powerpoint/2010/main" val="35553668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a:solidFill>
                  <a:srgbClr val="ED7D31">
                    <a:lumMod val="20000"/>
                    <a:lumOff val="80000"/>
                  </a:srgbClr>
                </a:solidFill>
                <a:latin typeface="#9Slide07 HoneyCream" pitchFamily="2" charset="0"/>
              </a:rPr>
              <a:t>Măng Non</a:t>
            </a:r>
            <a:endParaRPr lang="en-US" sz="3200" dirty="0">
              <a:solidFill>
                <a:srgbClr val="ED7D31">
                  <a:lumMod val="20000"/>
                  <a:lumOff val="80000"/>
                </a:srgb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A5A5A5">
                    <a:lumMod val="60000"/>
                    <a:lumOff val="40000"/>
                  </a:srgbClr>
                </a:solidFill>
                <a:latin typeface="#9Slide07 HoneyCream" pitchFamily="2" charset="0"/>
              </a:rPr>
              <a:t>Măng Non</a:t>
            </a:r>
            <a:endParaRPr lang="en-US" sz="1800" dirty="0">
              <a:solidFill>
                <a:srgbClr val="A5A5A5">
                  <a:lumMod val="60000"/>
                  <a:lumOff val="40000"/>
                </a:srgbClr>
              </a:solidFill>
              <a:latin typeface="#9Slide07 HoneyCream" pitchFamily="2" charset="0"/>
            </a:endParaRPr>
          </a:p>
        </p:txBody>
      </p:sp>
    </p:spTree>
    <p:extLst>
      <p:ext uri="{BB962C8B-B14F-4D97-AF65-F5344CB8AC3E}">
        <p14:creationId xmlns:p14="http://schemas.microsoft.com/office/powerpoint/2010/main" val="1747819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a:solidFill>
                  <a:srgbClr val="ED7D31">
                    <a:lumMod val="20000"/>
                    <a:lumOff val="80000"/>
                  </a:srgbClr>
                </a:solidFill>
                <a:latin typeface="#9Slide07 HoneyCream" pitchFamily="2" charset="0"/>
              </a:rPr>
              <a:t>Măng Non</a:t>
            </a:r>
            <a:endParaRPr lang="en-US" sz="3200" dirty="0">
              <a:solidFill>
                <a:srgbClr val="ED7D31">
                  <a:lumMod val="20000"/>
                  <a:lumOff val="80000"/>
                </a:srgb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A5A5A5">
                    <a:lumMod val="60000"/>
                    <a:lumOff val="40000"/>
                  </a:srgbClr>
                </a:solidFill>
                <a:latin typeface="#9Slide07 HoneyCream" pitchFamily="2" charset="0"/>
              </a:rPr>
              <a:t>Măng Non</a:t>
            </a:r>
            <a:endParaRPr lang="en-US" sz="1800" dirty="0">
              <a:solidFill>
                <a:srgbClr val="A5A5A5">
                  <a:lumMod val="60000"/>
                  <a:lumOff val="40000"/>
                </a:srgbClr>
              </a:solidFill>
              <a:latin typeface="#9Slide07 HoneyCream" pitchFamily="2" charset="0"/>
            </a:endParaRPr>
          </a:p>
        </p:txBody>
      </p:sp>
    </p:spTree>
    <p:extLst>
      <p:ext uri="{BB962C8B-B14F-4D97-AF65-F5344CB8AC3E}">
        <p14:creationId xmlns:p14="http://schemas.microsoft.com/office/powerpoint/2010/main" val="4190000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18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6A89-1D35-8C29-7AD7-7C2F5B57541D}"/>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378878-845C-B768-AA44-BC05226C602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55C37-65E6-5EE6-6CFB-C20AC158DE7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6CC3F3-8316-4099-5721-8ACCB0280F16}"/>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FE99C-1752-E962-EE5E-E43CA03E4A57}"/>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28792-7366-5A20-F2AB-F549FAE1F502}"/>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2/13/2025</a:t>
            </a:fld>
            <a:endParaRPr lang="en-US"/>
          </a:p>
        </p:txBody>
      </p:sp>
      <p:sp>
        <p:nvSpPr>
          <p:cNvPr id="8" name="Footer Placeholder 7">
            <a:extLst>
              <a:ext uri="{FF2B5EF4-FFF2-40B4-BE49-F238E27FC236}">
                <a16:creationId xmlns:a16="http://schemas.microsoft.com/office/drawing/2014/main" id="{A7B585A6-E1B0-49F9-7E7F-07E78F86910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09B9A5-2FD8-FBA0-BD7E-40B8649CC22C}"/>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2ABEE1C-14C6-492A-8FAF-24022EC3F99F}" type="datetimeFigureOut">
              <a:rPr lang="en-US" smtClean="0">
                <a:solidFill>
                  <a:prstClr val="black"/>
                </a:solidFill>
              </a:rPr>
              <a:pPr/>
              <a:t>2/13/2025</a:t>
            </a:fld>
            <a:endParaRPr 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DCA0D1C-0A45-49C3-8A26-6858D5C3427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02351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9997-EEBA-F9F1-AB7B-82B00DF55DB2}"/>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29739C3-2FA9-C531-8836-98D9C878752C}"/>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2/13/2025</a:t>
            </a:fld>
            <a:endParaRPr lang="en-US"/>
          </a:p>
        </p:txBody>
      </p:sp>
      <p:sp>
        <p:nvSpPr>
          <p:cNvPr id="4" name="Footer Placeholder 3">
            <a:extLst>
              <a:ext uri="{FF2B5EF4-FFF2-40B4-BE49-F238E27FC236}">
                <a16:creationId xmlns:a16="http://schemas.microsoft.com/office/drawing/2014/main" id="{30BC77EF-298C-A6A4-9A39-9D6DC7DB49E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AA97F75-3816-45B1-D328-2DA564D2E100}"/>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20A25-E6AB-D913-9C25-05B07635B2CB}"/>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2/13/2025</a:t>
            </a:fld>
            <a:endParaRPr lang="en-US"/>
          </a:p>
        </p:txBody>
      </p:sp>
      <p:sp>
        <p:nvSpPr>
          <p:cNvPr id="3" name="Footer Placeholder 2">
            <a:extLst>
              <a:ext uri="{FF2B5EF4-FFF2-40B4-BE49-F238E27FC236}">
                <a16:creationId xmlns:a16="http://schemas.microsoft.com/office/drawing/2014/main" id="{9E651A47-B608-8AA9-700C-936EB308AE30}"/>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0245C2-C76F-3F3C-CAB1-5B532C1E9207}"/>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11-7066-FD41-E94A-FA9ABD7E33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17226-0CAE-E085-2C0E-BEB6E023D25D}"/>
              </a:ext>
            </a:extLst>
          </p:cNvPr>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AD93C-0B68-214D-CC6E-E7B728D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4C400-F4DB-7042-92FC-5A56A1E82C72}"/>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2/13/2025</a:t>
            </a:fld>
            <a:endParaRPr lang="en-US"/>
          </a:p>
        </p:txBody>
      </p:sp>
      <p:sp>
        <p:nvSpPr>
          <p:cNvPr id="6" name="Footer Placeholder 5">
            <a:extLst>
              <a:ext uri="{FF2B5EF4-FFF2-40B4-BE49-F238E27FC236}">
                <a16:creationId xmlns:a16="http://schemas.microsoft.com/office/drawing/2014/main" id="{85EDE886-0034-19D3-8355-DE0F7F26794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4F9927-6D14-5B08-7104-35A8FC866766}"/>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C87-5C64-2713-A285-2216A37D93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EE00C-AF88-43DE-4364-8A4BD3F2D1B2}"/>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4F0EA-7B85-54AF-EAEB-C13793DC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3F6B-CE58-AB1E-C20D-654116D62CFC}"/>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2/13/2025</a:t>
            </a:fld>
            <a:endParaRPr lang="en-US"/>
          </a:p>
        </p:txBody>
      </p:sp>
      <p:sp>
        <p:nvSpPr>
          <p:cNvPr id="6" name="Footer Placeholder 5">
            <a:extLst>
              <a:ext uri="{FF2B5EF4-FFF2-40B4-BE49-F238E27FC236}">
                <a16:creationId xmlns:a16="http://schemas.microsoft.com/office/drawing/2014/main" id="{2A836BA4-941D-85E2-F23A-B8A85DD2DBE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D4CAE-EB0D-0B50-1073-2A5AE72E4A0F}"/>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1.png"/><Relationship Id="rId4" Type="http://schemas.openxmlformats.org/officeDocument/2006/relationships/slideLayout" Target="../slideLayouts/slideLayout47.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EC89A897-3446-4CD9-A664-CD41BB78B6B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81C0-8F25-0D0E-D879-D5877954960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011791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D12B9D02-1D6F-4D24-AA69-AD1C6A710B4E}"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8105420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81C0-8F25-0D0E-D879-D5877954960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11971061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7.jpeg"/><Relationship Id="rId1" Type="http://schemas.openxmlformats.org/officeDocument/2006/relationships/slideLayout" Target="../slideLayouts/slideLayout32.xml"/><Relationship Id="rId4" Type="http://schemas.openxmlformats.org/officeDocument/2006/relationships/image" Target="../media/image16.wmf"/></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0.wmf"/><Relationship Id="rId5" Type="http://schemas.openxmlformats.org/officeDocument/2006/relationships/oleObject" Target="../embeddings/oleObject2.bin"/><Relationship Id="rId4" Type="http://schemas.openxmlformats.org/officeDocument/2006/relationships/image" Target="../media/image19.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5.png"/><Relationship Id="rId3" Type="http://schemas.openxmlformats.org/officeDocument/2006/relationships/image" Target="../media/image23.png"/><Relationship Id="rId7" Type="http://schemas.openxmlformats.org/officeDocument/2006/relationships/image" Target="../media/image27.svg"/><Relationship Id="rId12" Type="http://schemas.openxmlformats.org/officeDocument/2006/relationships/image" Target="../media/image34.png"/><Relationship Id="rId2"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58.sv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image" Target="../media/image43.png"/><Relationship Id="rId11" Type="http://schemas.openxmlformats.org/officeDocument/2006/relationships/image" Target="../media/image48.svg"/><Relationship Id="rId24" Type="http://schemas.openxmlformats.org/officeDocument/2006/relationships/image" Target="../media/image61.png"/><Relationship Id="rId5" Type="http://schemas.openxmlformats.org/officeDocument/2006/relationships/image" Target="../media/image42.svg"/><Relationship Id="rId15" Type="http://schemas.openxmlformats.org/officeDocument/2006/relationships/image" Target="../media/image52.svg"/><Relationship Id="rId23" Type="http://schemas.openxmlformats.org/officeDocument/2006/relationships/image" Target="../media/image60.sv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 Id="rId22"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6.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CCED63-C5A7-08A5-9222-1D01FE71F579}"/>
              </a:ext>
            </a:extLst>
          </p:cNvPr>
          <p:cNvPicPr>
            <a:picLocks noChangeAspect="1"/>
          </p:cNvPicPr>
          <p:nvPr/>
        </p:nvPicPr>
        <p:blipFill>
          <a:blip r:embed="rId2"/>
          <a:stretch>
            <a:fillRect/>
          </a:stretch>
        </p:blipFill>
        <p:spPr>
          <a:xfrm>
            <a:off x="3203198" y="822734"/>
            <a:ext cx="5785605"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946400" y="838200"/>
            <a:ext cx="497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endParaRPr lang="ru-RU" altLang="en-US">
              <a:solidFill>
                <a:srgbClr val="000000"/>
              </a:solidFill>
            </a:endParaRPr>
          </a:p>
        </p:txBody>
      </p:sp>
      <p:sp>
        <p:nvSpPr>
          <p:cNvPr id="8195" name="Text Box 3"/>
          <p:cNvSpPr txBox="1">
            <a:spLocks noChangeArrowheads="1"/>
          </p:cNvSpPr>
          <p:nvPr/>
        </p:nvSpPr>
        <p:spPr bwMode="auto">
          <a:xfrm>
            <a:off x="1727200" y="512763"/>
            <a:ext cx="632460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75000"/>
              </a:lnSpc>
              <a:spcBef>
                <a:spcPct val="20000"/>
              </a:spcBef>
              <a:spcAft>
                <a:spcPct val="0"/>
              </a:spcAft>
            </a:pPr>
            <a:r>
              <a:rPr lang="en-US" altLang="en-US" sz="2000">
                <a:solidFill>
                  <a:srgbClr val="333399"/>
                </a:solidFill>
                <a:latin typeface=".VnTime" pitchFamily="34" charset="0"/>
              </a:rPr>
              <a:t>H¹t g¹o lµng ta</a:t>
            </a:r>
          </a:p>
          <a:p>
            <a:pPr fontAlgn="base">
              <a:lnSpc>
                <a:spcPct val="75000"/>
              </a:lnSpc>
              <a:spcBef>
                <a:spcPct val="20000"/>
              </a:spcBef>
              <a:spcAft>
                <a:spcPct val="0"/>
              </a:spcAft>
            </a:pPr>
            <a:r>
              <a:rPr lang="en-US" altLang="en-US" sz="2000">
                <a:solidFill>
                  <a:srgbClr val="333399"/>
                </a:solidFill>
                <a:latin typeface=".VnTime" pitchFamily="34" charset="0"/>
              </a:rPr>
              <a:t>Cã vÞ phï sa</a:t>
            </a:r>
          </a:p>
          <a:p>
            <a:pPr fontAlgn="base">
              <a:lnSpc>
                <a:spcPct val="75000"/>
              </a:lnSpc>
              <a:spcBef>
                <a:spcPct val="20000"/>
              </a:spcBef>
              <a:spcAft>
                <a:spcPct val="0"/>
              </a:spcAft>
            </a:pPr>
            <a:r>
              <a:rPr lang="en-US" altLang="en-US" sz="2000">
                <a:solidFill>
                  <a:srgbClr val="333399"/>
                </a:solidFill>
                <a:latin typeface=".VnTime" pitchFamily="34" charset="0"/>
              </a:rPr>
              <a:t>Cña s«ng Kinh ThÇy</a:t>
            </a:r>
          </a:p>
          <a:p>
            <a:pPr fontAlgn="base">
              <a:lnSpc>
                <a:spcPct val="75000"/>
              </a:lnSpc>
              <a:spcBef>
                <a:spcPct val="20000"/>
              </a:spcBef>
              <a:spcAft>
                <a:spcPct val="0"/>
              </a:spcAft>
            </a:pPr>
            <a:r>
              <a:rPr lang="en-US" altLang="en-US" sz="2000">
                <a:solidFill>
                  <a:srgbClr val="333399"/>
                </a:solidFill>
                <a:latin typeface=".VnTime" pitchFamily="34" charset="0"/>
              </a:rPr>
              <a:t>Cã hư­¬ng sen th¬m </a:t>
            </a:r>
          </a:p>
          <a:p>
            <a:pPr fontAlgn="base">
              <a:lnSpc>
                <a:spcPct val="75000"/>
              </a:lnSpc>
              <a:spcBef>
                <a:spcPct val="20000"/>
              </a:spcBef>
              <a:spcAft>
                <a:spcPct val="0"/>
              </a:spcAft>
            </a:pPr>
            <a:r>
              <a:rPr lang="en-US" altLang="en-US" sz="2000">
                <a:solidFill>
                  <a:srgbClr val="333399"/>
                </a:solidFill>
                <a:latin typeface=".VnTime" pitchFamily="34" charset="0"/>
              </a:rPr>
              <a:t>Trong hå nư­íc ®Çy</a:t>
            </a:r>
          </a:p>
          <a:p>
            <a:pPr fontAlgn="base">
              <a:lnSpc>
                <a:spcPct val="75000"/>
              </a:lnSpc>
              <a:spcBef>
                <a:spcPct val="20000"/>
              </a:spcBef>
              <a:spcAft>
                <a:spcPct val="0"/>
              </a:spcAft>
            </a:pPr>
            <a:r>
              <a:rPr lang="en-US" altLang="en-US" sz="2000">
                <a:solidFill>
                  <a:srgbClr val="333399"/>
                </a:solidFill>
                <a:latin typeface=".VnTime" pitchFamily="34" charset="0"/>
              </a:rPr>
              <a:t>Cã lêi mÑ h¸t</a:t>
            </a:r>
          </a:p>
          <a:p>
            <a:pPr fontAlgn="base">
              <a:lnSpc>
                <a:spcPct val="75000"/>
              </a:lnSpc>
              <a:spcBef>
                <a:spcPct val="20000"/>
              </a:spcBef>
              <a:spcAft>
                <a:spcPct val="0"/>
              </a:spcAft>
            </a:pPr>
            <a:r>
              <a:rPr lang="en-US" altLang="en-US" sz="2000">
                <a:solidFill>
                  <a:srgbClr val="333399"/>
                </a:solidFill>
                <a:latin typeface=".VnTime" pitchFamily="34" charset="0"/>
              </a:rPr>
              <a:t>Ngät bïi ®¾ng cay...</a:t>
            </a:r>
          </a:p>
          <a:p>
            <a:pPr fontAlgn="base">
              <a:lnSpc>
                <a:spcPct val="75000"/>
              </a:lnSpc>
              <a:spcBef>
                <a:spcPct val="20000"/>
              </a:spcBef>
              <a:spcAft>
                <a:spcPct val="0"/>
              </a:spcAft>
            </a:pPr>
            <a:endParaRPr lang="en-US" altLang="en-US" sz="2000">
              <a:solidFill>
                <a:srgbClr val="333399"/>
              </a:solidFill>
              <a:latin typeface=".VnTime" pitchFamily="34" charset="0"/>
            </a:endParaRPr>
          </a:p>
          <a:p>
            <a:pPr fontAlgn="base">
              <a:lnSpc>
                <a:spcPct val="75000"/>
              </a:lnSpc>
              <a:spcBef>
                <a:spcPct val="20000"/>
              </a:spcBef>
              <a:spcAft>
                <a:spcPct val="0"/>
              </a:spcAft>
            </a:pPr>
            <a:r>
              <a:rPr lang="en-US" altLang="en-US" sz="2000">
                <a:solidFill>
                  <a:srgbClr val="333399"/>
                </a:solidFill>
                <a:latin typeface=".VnTime" pitchFamily="34" charset="0"/>
              </a:rPr>
              <a:t>H¹t g¹o lµng ta</a:t>
            </a:r>
          </a:p>
          <a:p>
            <a:pPr fontAlgn="base">
              <a:lnSpc>
                <a:spcPct val="75000"/>
              </a:lnSpc>
              <a:spcBef>
                <a:spcPct val="20000"/>
              </a:spcBef>
              <a:spcAft>
                <a:spcPct val="0"/>
              </a:spcAft>
            </a:pPr>
            <a:r>
              <a:rPr lang="en-US" altLang="en-US" sz="2000">
                <a:solidFill>
                  <a:srgbClr val="333399"/>
                </a:solidFill>
                <a:latin typeface=".VnTime" pitchFamily="34" charset="0"/>
              </a:rPr>
              <a:t>Cã b·o th¸ng b¶y</a:t>
            </a:r>
          </a:p>
          <a:p>
            <a:pPr fontAlgn="base">
              <a:lnSpc>
                <a:spcPct val="75000"/>
              </a:lnSpc>
              <a:spcBef>
                <a:spcPct val="20000"/>
              </a:spcBef>
              <a:spcAft>
                <a:spcPct val="0"/>
              </a:spcAft>
            </a:pPr>
            <a:r>
              <a:rPr lang="en-US" altLang="en-US" sz="2000">
                <a:solidFill>
                  <a:srgbClr val="333399"/>
                </a:solidFill>
                <a:latin typeface=".VnTime" pitchFamily="34" charset="0"/>
              </a:rPr>
              <a:t>Cã mư­a th¸ng ba</a:t>
            </a:r>
          </a:p>
          <a:p>
            <a:pPr fontAlgn="base">
              <a:lnSpc>
                <a:spcPct val="75000"/>
              </a:lnSpc>
              <a:spcBef>
                <a:spcPct val="20000"/>
              </a:spcBef>
              <a:spcAft>
                <a:spcPct val="0"/>
              </a:spcAft>
            </a:pPr>
            <a:r>
              <a:rPr lang="en-US" altLang="en-US" sz="2000">
                <a:solidFill>
                  <a:srgbClr val="333399"/>
                </a:solidFill>
                <a:latin typeface=".VnTime" pitchFamily="34" charset="0"/>
              </a:rPr>
              <a:t>Giät må h«i sa</a:t>
            </a:r>
          </a:p>
          <a:p>
            <a:pPr fontAlgn="base">
              <a:lnSpc>
                <a:spcPct val="75000"/>
              </a:lnSpc>
              <a:spcBef>
                <a:spcPct val="20000"/>
              </a:spcBef>
              <a:spcAft>
                <a:spcPct val="0"/>
              </a:spcAft>
            </a:pPr>
            <a:r>
              <a:rPr lang="en-US" altLang="en-US" sz="2000">
                <a:solidFill>
                  <a:srgbClr val="333399"/>
                </a:solidFill>
                <a:latin typeface=".VnTime" pitchFamily="34" charset="0"/>
              </a:rPr>
              <a:t>Nh÷ng trư­a th¸ng s¸u</a:t>
            </a:r>
          </a:p>
          <a:p>
            <a:pPr fontAlgn="base">
              <a:lnSpc>
                <a:spcPct val="75000"/>
              </a:lnSpc>
              <a:spcBef>
                <a:spcPct val="20000"/>
              </a:spcBef>
              <a:spcAft>
                <a:spcPct val="0"/>
              </a:spcAft>
            </a:pPr>
            <a:r>
              <a:rPr lang="en-US" altLang="en-US" sz="2000">
                <a:solidFill>
                  <a:srgbClr val="333399"/>
                </a:solidFill>
                <a:latin typeface=".VnTime" pitchFamily="34" charset="0"/>
              </a:rPr>
              <a:t>Nư­íc nh­ư ai nÊu</a:t>
            </a:r>
          </a:p>
          <a:p>
            <a:pPr fontAlgn="base">
              <a:lnSpc>
                <a:spcPct val="75000"/>
              </a:lnSpc>
              <a:spcBef>
                <a:spcPct val="20000"/>
              </a:spcBef>
              <a:spcAft>
                <a:spcPct val="0"/>
              </a:spcAft>
            </a:pPr>
            <a:r>
              <a:rPr lang="en-US" altLang="en-US" sz="2000">
                <a:solidFill>
                  <a:srgbClr val="333399"/>
                </a:solidFill>
                <a:latin typeface=".VnTime" pitchFamily="34" charset="0"/>
              </a:rPr>
              <a:t>ChÕt c¶ c¸ cê</a:t>
            </a:r>
          </a:p>
          <a:p>
            <a:pPr fontAlgn="base">
              <a:lnSpc>
                <a:spcPct val="75000"/>
              </a:lnSpc>
              <a:spcBef>
                <a:spcPct val="20000"/>
              </a:spcBef>
              <a:spcAft>
                <a:spcPct val="0"/>
              </a:spcAft>
            </a:pPr>
            <a:r>
              <a:rPr lang="en-US" altLang="en-US" sz="2000">
                <a:solidFill>
                  <a:srgbClr val="333399"/>
                </a:solidFill>
                <a:latin typeface=".VnTime" pitchFamily="34" charset="0"/>
              </a:rPr>
              <a:t>Cua ngoi lªn bê</a:t>
            </a:r>
          </a:p>
          <a:p>
            <a:pPr fontAlgn="base">
              <a:lnSpc>
                <a:spcPct val="75000"/>
              </a:lnSpc>
              <a:spcBef>
                <a:spcPct val="20000"/>
              </a:spcBef>
              <a:spcAft>
                <a:spcPct val="0"/>
              </a:spcAft>
            </a:pPr>
            <a:r>
              <a:rPr lang="en-US" altLang="en-US" sz="2000">
                <a:solidFill>
                  <a:srgbClr val="333399"/>
                </a:solidFill>
                <a:latin typeface=".VnTime" pitchFamily="34" charset="0"/>
              </a:rPr>
              <a:t>MÑ em xuèng cÊy...</a:t>
            </a:r>
          </a:p>
          <a:p>
            <a:pPr fontAlgn="base">
              <a:lnSpc>
                <a:spcPct val="75000"/>
              </a:lnSpc>
              <a:spcBef>
                <a:spcPct val="20000"/>
              </a:spcBef>
              <a:spcAft>
                <a:spcPct val="0"/>
              </a:spcAft>
            </a:pPr>
            <a:endParaRPr lang="en-US" altLang="en-US" sz="2000">
              <a:solidFill>
                <a:srgbClr val="333399"/>
              </a:solidFill>
              <a:latin typeface=".VnTime" pitchFamily="34" charset="0"/>
            </a:endParaRPr>
          </a:p>
          <a:p>
            <a:pPr fontAlgn="base">
              <a:lnSpc>
                <a:spcPct val="75000"/>
              </a:lnSpc>
              <a:spcBef>
                <a:spcPct val="20000"/>
              </a:spcBef>
              <a:spcAft>
                <a:spcPct val="0"/>
              </a:spcAft>
            </a:pPr>
            <a:r>
              <a:rPr lang="en-US" altLang="en-US" sz="2000">
                <a:solidFill>
                  <a:srgbClr val="333399"/>
                </a:solidFill>
                <a:latin typeface=".VnTime" pitchFamily="34" charset="0"/>
              </a:rPr>
              <a:t>H¹t g¹o lµng ta</a:t>
            </a:r>
          </a:p>
          <a:p>
            <a:pPr fontAlgn="base">
              <a:lnSpc>
                <a:spcPct val="75000"/>
              </a:lnSpc>
              <a:spcBef>
                <a:spcPct val="20000"/>
              </a:spcBef>
              <a:spcAft>
                <a:spcPct val="0"/>
              </a:spcAft>
            </a:pPr>
            <a:r>
              <a:rPr lang="en-US" altLang="en-US" sz="2000">
                <a:solidFill>
                  <a:srgbClr val="333399"/>
                </a:solidFill>
                <a:latin typeface=".VnTime" pitchFamily="34" charset="0"/>
              </a:rPr>
              <a:t>Nh÷ng n¨m bom MÜ</a:t>
            </a:r>
          </a:p>
          <a:p>
            <a:pPr fontAlgn="base">
              <a:lnSpc>
                <a:spcPct val="75000"/>
              </a:lnSpc>
              <a:spcBef>
                <a:spcPct val="20000"/>
              </a:spcBef>
              <a:spcAft>
                <a:spcPct val="0"/>
              </a:spcAft>
            </a:pPr>
            <a:r>
              <a:rPr lang="en-US" altLang="en-US" sz="2000">
                <a:solidFill>
                  <a:srgbClr val="333399"/>
                </a:solidFill>
                <a:latin typeface=".VnTime" pitchFamily="34" charset="0"/>
              </a:rPr>
              <a:t>Trót trªn m¸i nhµ</a:t>
            </a:r>
          </a:p>
          <a:p>
            <a:pPr fontAlgn="base">
              <a:lnSpc>
                <a:spcPct val="75000"/>
              </a:lnSpc>
              <a:spcBef>
                <a:spcPct val="20000"/>
              </a:spcBef>
              <a:spcAft>
                <a:spcPct val="0"/>
              </a:spcAft>
            </a:pPr>
            <a:endParaRPr lang="en-US" altLang="en-US" sz="2000">
              <a:solidFill>
                <a:srgbClr val="333399"/>
              </a:solidFill>
              <a:latin typeface=".VnTime" pitchFamily="34" charset="0"/>
            </a:endParaRPr>
          </a:p>
        </p:txBody>
      </p:sp>
      <p:sp>
        <p:nvSpPr>
          <p:cNvPr id="8196" name="Text Box 4"/>
          <p:cNvSpPr txBox="1">
            <a:spLocks noChangeArrowheads="1"/>
          </p:cNvSpPr>
          <p:nvPr/>
        </p:nvSpPr>
        <p:spPr bwMode="auto">
          <a:xfrm>
            <a:off x="6523569" y="503238"/>
            <a:ext cx="5058833"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75000"/>
              </a:lnSpc>
              <a:spcBef>
                <a:spcPct val="20000"/>
              </a:spcBef>
              <a:spcAft>
                <a:spcPct val="0"/>
              </a:spcAft>
            </a:pPr>
            <a:r>
              <a:rPr lang="en-US" altLang="en-US" sz="2000">
                <a:solidFill>
                  <a:srgbClr val="333399"/>
                </a:solidFill>
                <a:latin typeface=".VnTime" pitchFamily="34" charset="0"/>
              </a:rPr>
              <a:t>Nh÷ng n¨m khÈu sóng</a:t>
            </a:r>
          </a:p>
          <a:p>
            <a:pPr fontAlgn="base">
              <a:lnSpc>
                <a:spcPct val="75000"/>
              </a:lnSpc>
              <a:spcBef>
                <a:spcPct val="20000"/>
              </a:spcBef>
              <a:spcAft>
                <a:spcPct val="0"/>
              </a:spcAft>
            </a:pPr>
            <a:r>
              <a:rPr lang="en-US" altLang="en-US" sz="2000">
                <a:solidFill>
                  <a:srgbClr val="333399"/>
                </a:solidFill>
                <a:latin typeface=".VnTime" pitchFamily="34" charset="0"/>
              </a:rPr>
              <a:t>Theo ngư­êi ®i xa</a:t>
            </a:r>
          </a:p>
          <a:p>
            <a:pPr fontAlgn="base">
              <a:lnSpc>
                <a:spcPct val="75000"/>
              </a:lnSpc>
              <a:spcBef>
                <a:spcPct val="20000"/>
              </a:spcBef>
              <a:spcAft>
                <a:spcPct val="0"/>
              </a:spcAft>
            </a:pPr>
            <a:r>
              <a:rPr lang="en-US" altLang="en-US" sz="2000">
                <a:solidFill>
                  <a:srgbClr val="333399"/>
                </a:solidFill>
                <a:latin typeface=".VnTime" pitchFamily="34" charset="0"/>
              </a:rPr>
              <a:t>Nh÷ng n¨m b¨ng ®¹n</a:t>
            </a:r>
          </a:p>
          <a:p>
            <a:pPr fontAlgn="base">
              <a:lnSpc>
                <a:spcPct val="75000"/>
              </a:lnSpc>
              <a:spcBef>
                <a:spcPct val="20000"/>
              </a:spcBef>
              <a:spcAft>
                <a:spcPct val="0"/>
              </a:spcAft>
            </a:pPr>
            <a:r>
              <a:rPr lang="en-US" altLang="en-US" sz="2000">
                <a:solidFill>
                  <a:srgbClr val="333399"/>
                </a:solidFill>
                <a:latin typeface=".VnTime" pitchFamily="34" charset="0"/>
              </a:rPr>
              <a:t>Vµng như­ lóa ®ång</a:t>
            </a:r>
          </a:p>
          <a:p>
            <a:pPr fontAlgn="base">
              <a:lnSpc>
                <a:spcPct val="75000"/>
              </a:lnSpc>
              <a:spcBef>
                <a:spcPct val="20000"/>
              </a:spcBef>
              <a:spcAft>
                <a:spcPct val="0"/>
              </a:spcAft>
            </a:pPr>
            <a:r>
              <a:rPr lang="en-US" altLang="en-US" sz="2000">
                <a:solidFill>
                  <a:srgbClr val="333399"/>
                </a:solidFill>
                <a:latin typeface=".VnTime" pitchFamily="34" charset="0"/>
              </a:rPr>
              <a:t>B¸t c¬m mïa gÆt</a:t>
            </a:r>
          </a:p>
          <a:p>
            <a:pPr fontAlgn="base">
              <a:lnSpc>
                <a:spcPct val="75000"/>
              </a:lnSpc>
              <a:spcBef>
                <a:spcPct val="20000"/>
              </a:spcBef>
              <a:spcAft>
                <a:spcPct val="0"/>
              </a:spcAft>
            </a:pPr>
            <a:r>
              <a:rPr lang="en-US" altLang="en-US" sz="2000">
                <a:solidFill>
                  <a:srgbClr val="333399"/>
                </a:solidFill>
                <a:latin typeface=".VnTime" pitchFamily="34" charset="0"/>
              </a:rPr>
              <a:t>Th¬m hµo giao th«ng...</a:t>
            </a:r>
          </a:p>
          <a:p>
            <a:pPr fontAlgn="base">
              <a:lnSpc>
                <a:spcPct val="75000"/>
              </a:lnSpc>
              <a:spcBef>
                <a:spcPct val="20000"/>
              </a:spcBef>
              <a:spcAft>
                <a:spcPct val="0"/>
              </a:spcAft>
            </a:pPr>
            <a:endParaRPr lang="en-US" altLang="en-US" sz="2000">
              <a:solidFill>
                <a:srgbClr val="333399"/>
              </a:solidFill>
              <a:latin typeface=".VnTime" pitchFamily="34" charset="0"/>
            </a:endParaRPr>
          </a:p>
          <a:p>
            <a:pPr fontAlgn="base">
              <a:lnSpc>
                <a:spcPct val="75000"/>
              </a:lnSpc>
              <a:spcBef>
                <a:spcPct val="20000"/>
              </a:spcBef>
              <a:spcAft>
                <a:spcPct val="0"/>
              </a:spcAft>
            </a:pPr>
            <a:r>
              <a:rPr lang="en-US" altLang="en-US" sz="2000">
                <a:solidFill>
                  <a:srgbClr val="333399"/>
                </a:solidFill>
                <a:latin typeface=".VnTime" pitchFamily="34" charset="0"/>
              </a:rPr>
              <a:t>H¹t g¹o lµng ta</a:t>
            </a:r>
          </a:p>
          <a:p>
            <a:pPr fontAlgn="base">
              <a:lnSpc>
                <a:spcPct val="75000"/>
              </a:lnSpc>
              <a:spcBef>
                <a:spcPct val="20000"/>
              </a:spcBef>
              <a:spcAft>
                <a:spcPct val="0"/>
              </a:spcAft>
            </a:pPr>
            <a:r>
              <a:rPr lang="en-US" altLang="en-US" sz="2000">
                <a:solidFill>
                  <a:srgbClr val="333399"/>
                </a:solidFill>
                <a:latin typeface=".VnTime" pitchFamily="34" charset="0"/>
              </a:rPr>
              <a:t>Cã c«ng c¸c b¹n</a:t>
            </a:r>
          </a:p>
          <a:p>
            <a:pPr fontAlgn="base">
              <a:lnSpc>
                <a:spcPct val="75000"/>
              </a:lnSpc>
              <a:spcBef>
                <a:spcPct val="20000"/>
              </a:spcBef>
              <a:spcAft>
                <a:spcPct val="0"/>
              </a:spcAft>
            </a:pPr>
            <a:r>
              <a:rPr lang="en-US" altLang="en-US" sz="2000">
                <a:solidFill>
                  <a:srgbClr val="333399"/>
                </a:solidFill>
                <a:latin typeface=".VnTime" pitchFamily="34" charset="0"/>
              </a:rPr>
              <a:t>Sím nµo chèng h¹n</a:t>
            </a:r>
          </a:p>
          <a:p>
            <a:pPr fontAlgn="base">
              <a:lnSpc>
                <a:spcPct val="75000"/>
              </a:lnSpc>
              <a:spcBef>
                <a:spcPct val="20000"/>
              </a:spcBef>
              <a:spcAft>
                <a:spcPct val="0"/>
              </a:spcAft>
            </a:pPr>
            <a:r>
              <a:rPr lang="en-US" altLang="en-US" sz="2000">
                <a:solidFill>
                  <a:srgbClr val="333399"/>
                </a:solidFill>
                <a:latin typeface=".VnTime" pitchFamily="34" charset="0"/>
              </a:rPr>
              <a:t>Vôc mÎ miÖng gÇu</a:t>
            </a:r>
          </a:p>
          <a:p>
            <a:pPr fontAlgn="base">
              <a:lnSpc>
                <a:spcPct val="75000"/>
              </a:lnSpc>
              <a:spcBef>
                <a:spcPct val="20000"/>
              </a:spcBef>
              <a:spcAft>
                <a:spcPct val="0"/>
              </a:spcAft>
            </a:pPr>
            <a:r>
              <a:rPr lang="en-US" altLang="en-US" sz="2000">
                <a:solidFill>
                  <a:srgbClr val="333399"/>
                </a:solidFill>
                <a:latin typeface=".VnTime" pitchFamily="34" charset="0"/>
              </a:rPr>
              <a:t>Tr­ưa nµo b¾t s©u</a:t>
            </a:r>
          </a:p>
          <a:p>
            <a:pPr fontAlgn="base">
              <a:lnSpc>
                <a:spcPct val="75000"/>
              </a:lnSpc>
              <a:spcBef>
                <a:spcPct val="20000"/>
              </a:spcBef>
              <a:spcAft>
                <a:spcPct val="0"/>
              </a:spcAft>
            </a:pPr>
            <a:r>
              <a:rPr lang="en-US" altLang="en-US" sz="2000">
                <a:solidFill>
                  <a:srgbClr val="333399"/>
                </a:solidFill>
                <a:latin typeface=".VnTime" pitchFamily="34" charset="0"/>
              </a:rPr>
              <a:t>Lóa cao r¸t mÆt</a:t>
            </a:r>
          </a:p>
          <a:p>
            <a:pPr fontAlgn="base">
              <a:lnSpc>
                <a:spcPct val="75000"/>
              </a:lnSpc>
              <a:spcBef>
                <a:spcPct val="20000"/>
              </a:spcBef>
              <a:spcAft>
                <a:spcPct val="0"/>
              </a:spcAft>
            </a:pPr>
            <a:r>
              <a:rPr lang="en-US" altLang="en-US" sz="2000">
                <a:solidFill>
                  <a:srgbClr val="333399"/>
                </a:solidFill>
                <a:latin typeface=".VnTime" pitchFamily="34" charset="0"/>
              </a:rPr>
              <a:t>ChiÒu nµo g¸nh ph©n</a:t>
            </a:r>
          </a:p>
          <a:p>
            <a:pPr fontAlgn="base">
              <a:lnSpc>
                <a:spcPct val="75000"/>
              </a:lnSpc>
              <a:spcBef>
                <a:spcPct val="20000"/>
              </a:spcBef>
              <a:spcAft>
                <a:spcPct val="0"/>
              </a:spcAft>
            </a:pPr>
            <a:r>
              <a:rPr lang="en-US" altLang="en-US" sz="2000">
                <a:solidFill>
                  <a:srgbClr val="333399"/>
                </a:solidFill>
                <a:latin typeface=".VnTime" pitchFamily="34" charset="0"/>
              </a:rPr>
              <a:t>Quang trµnh quÕt ®Êt</a:t>
            </a:r>
          </a:p>
          <a:p>
            <a:pPr fontAlgn="base">
              <a:lnSpc>
                <a:spcPct val="75000"/>
              </a:lnSpc>
              <a:spcBef>
                <a:spcPct val="20000"/>
              </a:spcBef>
              <a:spcAft>
                <a:spcPct val="0"/>
              </a:spcAft>
            </a:pPr>
            <a:endParaRPr lang="en-US" altLang="en-US" sz="2000">
              <a:solidFill>
                <a:srgbClr val="333399"/>
              </a:solidFill>
              <a:latin typeface=".VnTime" pitchFamily="34" charset="0"/>
            </a:endParaRPr>
          </a:p>
          <a:p>
            <a:pPr fontAlgn="base">
              <a:lnSpc>
                <a:spcPct val="75000"/>
              </a:lnSpc>
              <a:spcBef>
                <a:spcPct val="20000"/>
              </a:spcBef>
              <a:spcAft>
                <a:spcPct val="0"/>
              </a:spcAft>
            </a:pPr>
            <a:r>
              <a:rPr lang="en-US" altLang="en-US" sz="2000">
                <a:solidFill>
                  <a:srgbClr val="333399"/>
                </a:solidFill>
                <a:latin typeface=".VnTime" pitchFamily="34" charset="0"/>
              </a:rPr>
              <a:t>H¹t g¹o lµng ta</a:t>
            </a:r>
          </a:p>
          <a:p>
            <a:pPr fontAlgn="base">
              <a:lnSpc>
                <a:spcPct val="75000"/>
              </a:lnSpc>
              <a:spcBef>
                <a:spcPct val="20000"/>
              </a:spcBef>
              <a:spcAft>
                <a:spcPct val="0"/>
              </a:spcAft>
            </a:pPr>
            <a:r>
              <a:rPr lang="en-US" altLang="en-US" sz="2000">
                <a:solidFill>
                  <a:srgbClr val="333399"/>
                </a:solidFill>
                <a:latin typeface=".VnTime" pitchFamily="34" charset="0"/>
              </a:rPr>
              <a:t>Göi ra tiÒn tuyÕn</a:t>
            </a:r>
          </a:p>
          <a:p>
            <a:pPr fontAlgn="base">
              <a:lnSpc>
                <a:spcPct val="75000"/>
              </a:lnSpc>
              <a:spcBef>
                <a:spcPct val="20000"/>
              </a:spcBef>
              <a:spcAft>
                <a:spcPct val="0"/>
              </a:spcAft>
            </a:pPr>
            <a:r>
              <a:rPr lang="en-US" altLang="en-US" sz="2000">
                <a:solidFill>
                  <a:srgbClr val="333399"/>
                </a:solidFill>
                <a:latin typeface=".VnTime" pitchFamily="34" charset="0"/>
              </a:rPr>
              <a:t>Göi vÒ phư­¬ng xa</a:t>
            </a:r>
          </a:p>
          <a:p>
            <a:pPr fontAlgn="base">
              <a:lnSpc>
                <a:spcPct val="75000"/>
              </a:lnSpc>
              <a:spcBef>
                <a:spcPct val="20000"/>
              </a:spcBef>
              <a:spcAft>
                <a:spcPct val="0"/>
              </a:spcAft>
            </a:pPr>
            <a:r>
              <a:rPr lang="en-US" altLang="en-US" sz="2000">
                <a:solidFill>
                  <a:srgbClr val="333399"/>
                </a:solidFill>
                <a:latin typeface=".VnTime" pitchFamily="34" charset="0"/>
              </a:rPr>
              <a:t>Em vui em h¸t</a:t>
            </a:r>
          </a:p>
          <a:p>
            <a:pPr fontAlgn="base">
              <a:lnSpc>
                <a:spcPct val="75000"/>
              </a:lnSpc>
              <a:spcBef>
                <a:spcPct val="20000"/>
              </a:spcBef>
              <a:spcAft>
                <a:spcPct val="0"/>
              </a:spcAft>
            </a:pPr>
            <a:r>
              <a:rPr lang="en-US" altLang="en-US" sz="2000">
                <a:solidFill>
                  <a:srgbClr val="333399"/>
                </a:solidFill>
                <a:latin typeface=".VnTime" pitchFamily="34" charset="0"/>
              </a:rPr>
              <a:t>H¹t vµng lµng ta.</a:t>
            </a:r>
          </a:p>
          <a:p>
            <a:pPr fontAlgn="base">
              <a:lnSpc>
                <a:spcPct val="75000"/>
              </a:lnSpc>
              <a:spcBef>
                <a:spcPct val="20000"/>
              </a:spcBef>
              <a:spcAft>
                <a:spcPct val="0"/>
              </a:spcAft>
            </a:pPr>
            <a:r>
              <a:rPr lang="en-US" altLang="en-US" sz="2000">
                <a:solidFill>
                  <a:srgbClr val="333399"/>
                </a:solidFill>
                <a:latin typeface=".VnTime" pitchFamily="34" charset="0"/>
              </a:rPr>
              <a:t>             TrÇn §¨ng Khoa</a:t>
            </a:r>
          </a:p>
          <a:p>
            <a:pPr algn="r" fontAlgn="base">
              <a:lnSpc>
                <a:spcPct val="75000"/>
              </a:lnSpc>
              <a:spcBef>
                <a:spcPct val="20000"/>
              </a:spcBef>
              <a:spcAft>
                <a:spcPct val="0"/>
              </a:spcAft>
            </a:pPr>
            <a:endParaRPr lang="en-US" altLang="en-US" sz="2000">
              <a:solidFill>
                <a:srgbClr val="333399"/>
              </a:solidFill>
              <a:latin typeface=".VnBlack" pitchFamily="34" charset="0"/>
            </a:endParaRPr>
          </a:p>
        </p:txBody>
      </p:sp>
      <p:sp>
        <p:nvSpPr>
          <p:cNvPr id="15365" name="AutoShape 5"/>
          <p:cNvSpPr>
            <a:spLocks noChangeArrowheads="1"/>
          </p:cNvSpPr>
          <p:nvPr/>
        </p:nvSpPr>
        <p:spPr bwMode="auto">
          <a:xfrm>
            <a:off x="1320800" y="914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a:solidFill>
                <a:srgbClr val="000000"/>
              </a:solidFill>
            </a:endParaRPr>
          </a:p>
        </p:txBody>
      </p:sp>
      <p:sp>
        <p:nvSpPr>
          <p:cNvPr id="15366" name="AutoShape 6"/>
          <p:cNvSpPr>
            <a:spLocks noChangeArrowheads="1"/>
          </p:cNvSpPr>
          <p:nvPr/>
        </p:nvSpPr>
        <p:spPr bwMode="auto">
          <a:xfrm>
            <a:off x="1320800" y="14478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a:solidFill>
                <a:srgbClr val="000000"/>
              </a:solidFill>
            </a:endParaRPr>
          </a:p>
        </p:txBody>
      </p:sp>
      <p:sp>
        <p:nvSpPr>
          <p:cNvPr id="15367" name="AutoShape 7"/>
          <p:cNvSpPr>
            <a:spLocks noChangeArrowheads="1"/>
          </p:cNvSpPr>
          <p:nvPr/>
        </p:nvSpPr>
        <p:spPr bwMode="auto">
          <a:xfrm>
            <a:off x="1320800" y="2057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a:solidFill>
                <a:srgbClr val="000000"/>
              </a:solidFill>
            </a:endParaRPr>
          </a:p>
        </p:txBody>
      </p:sp>
      <p:sp>
        <p:nvSpPr>
          <p:cNvPr id="15368" name="AutoShape 8"/>
          <p:cNvSpPr>
            <a:spLocks noChangeArrowheads="1"/>
          </p:cNvSpPr>
          <p:nvPr/>
        </p:nvSpPr>
        <p:spPr bwMode="auto">
          <a:xfrm>
            <a:off x="1320800" y="3200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a:solidFill>
                <a:srgbClr val="000000"/>
              </a:solidFill>
            </a:endParaRPr>
          </a:p>
        </p:txBody>
      </p:sp>
      <p:sp>
        <p:nvSpPr>
          <p:cNvPr id="15369" name="AutoShape 9"/>
          <p:cNvSpPr>
            <a:spLocks noChangeArrowheads="1"/>
          </p:cNvSpPr>
          <p:nvPr/>
        </p:nvSpPr>
        <p:spPr bwMode="auto">
          <a:xfrm>
            <a:off x="1320800" y="38100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a:solidFill>
                <a:srgbClr val="000000"/>
              </a:solidFill>
            </a:endParaRPr>
          </a:p>
        </p:txBody>
      </p:sp>
      <p:sp>
        <p:nvSpPr>
          <p:cNvPr id="15370" name="AutoShape 10"/>
          <p:cNvSpPr>
            <a:spLocks noChangeArrowheads="1"/>
          </p:cNvSpPr>
          <p:nvPr/>
        </p:nvSpPr>
        <p:spPr bwMode="auto">
          <a:xfrm>
            <a:off x="1320800" y="4343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a:solidFill>
                <a:srgbClr val="000000"/>
              </a:solidFill>
            </a:endParaRPr>
          </a:p>
        </p:txBody>
      </p:sp>
      <p:sp>
        <p:nvSpPr>
          <p:cNvPr id="15371" name="AutoShape 11"/>
          <p:cNvSpPr>
            <a:spLocks noChangeArrowheads="1"/>
          </p:cNvSpPr>
          <p:nvPr/>
        </p:nvSpPr>
        <p:spPr bwMode="auto">
          <a:xfrm>
            <a:off x="1320800" y="49530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a:solidFill>
                <a:srgbClr val="000000"/>
              </a:solidFill>
            </a:endParaRPr>
          </a:p>
        </p:txBody>
      </p:sp>
      <p:pic>
        <p:nvPicPr>
          <p:cNvPr id="8204" name="Picture 12"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 y="1591"/>
            <a:ext cx="152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3"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16684" y="-222251"/>
            <a:ext cx="1238250" cy="168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descr="J01240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70128" y="5324212"/>
            <a:ext cx="1338262" cy="17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5" descr="J01240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3936" y="5434016"/>
            <a:ext cx="194521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Rectangle 16"/>
          <p:cNvSpPr>
            <a:spLocks noChangeArrowheads="1"/>
          </p:cNvSpPr>
          <p:nvPr/>
        </p:nvSpPr>
        <p:spPr bwMode="auto">
          <a:xfrm>
            <a:off x="3657600" y="0"/>
            <a:ext cx="3860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r>
              <a:rPr lang="en-US" altLang="en-US" sz="3600">
                <a:solidFill>
                  <a:srgbClr val="FF3300"/>
                </a:solidFill>
                <a:latin typeface="Times New Roman" pitchFamily="18" charset="0"/>
              </a:rPr>
              <a:t>Hạt gạo làng ta</a:t>
            </a:r>
          </a:p>
        </p:txBody>
      </p:sp>
      <p:sp>
        <p:nvSpPr>
          <p:cNvPr id="15377" name="AutoShape 17"/>
          <p:cNvSpPr>
            <a:spLocks noChangeArrowheads="1"/>
          </p:cNvSpPr>
          <p:nvPr/>
        </p:nvSpPr>
        <p:spPr bwMode="auto">
          <a:xfrm>
            <a:off x="1371600" y="61468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a:solidFill>
                <a:srgbClr val="000000"/>
              </a:solidFill>
            </a:endParaRPr>
          </a:p>
        </p:txBody>
      </p:sp>
      <p:sp>
        <p:nvSpPr>
          <p:cNvPr id="15378" name="AutoShape 18"/>
          <p:cNvSpPr>
            <a:spLocks noChangeArrowheads="1"/>
          </p:cNvSpPr>
          <p:nvPr/>
        </p:nvSpPr>
        <p:spPr bwMode="auto">
          <a:xfrm>
            <a:off x="6129867" y="660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a:solidFill>
                <a:srgbClr val="000000"/>
              </a:solidFill>
            </a:endParaRPr>
          </a:p>
        </p:txBody>
      </p:sp>
      <p:sp>
        <p:nvSpPr>
          <p:cNvPr id="15379" name="AutoShape 19"/>
          <p:cNvSpPr>
            <a:spLocks noChangeArrowheads="1"/>
          </p:cNvSpPr>
          <p:nvPr/>
        </p:nvSpPr>
        <p:spPr bwMode="auto">
          <a:xfrm>
            <a:off x="6146800" y="12192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a:solidFill>
                <a:srgbClr val="000000"/>
              </a:solidFill>
            </a:endParaRPr>
          </a:p>
        </p:txBody>
      </p:sp>
      <p:sp>
        <p:nvSpPr>
          <p:cNvPr id="15380" name="AutoShape 20"/>
          <p:cNvSpPr>
            <a:spLocks noChangeArrowheads="1"/>
          </p:cNvSpPr>
          <p:nvPr/>
        </p:nvSpPr>
        <p:spPr bwMode="auto">
          <a:xfrm>
            <a:off x="6180667" y="18288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a:solidFill>
                <a:srgbClr val="000000"/>
              </a:solidFill>
            </a:endParaRPr>
          </a:p>
        </p:txBody>
      </p:sp>
      <p:sp>
        <p:nvSpPr>
          <p:cNvPr id="15381" name="AutoShape 21"/>
          <p:cNvSpPr>
            <a:spLocks noChangeArrowheads="1"/>
          </p:cNvSpPr>
          <p:nvPr/>
        </p:nvSpPr>
        <p:spPr bwMode="auto">
          <a:xfrm>
            <a:off x="6129867" y="32639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a:solidFill>
                <a:srgbClr val="000000"/>
              </a:solidFill>
            </a:endParaRPr>
          </a:p>
        </p:txBody>
      </p:sp>
      <p:sp>
        <p:nvSpPr>
          <p:cNvPr id="15382" name="AutoShape 22"/>
          <p:cNvSpPr>
            <a:spLocks noChangeArrowheads="1"/>
          </p:cNvSpPr>
          <p:nvPr/>
        </p:nvSpPr>
        <p:spPr bwMode="auto">
          <a:xfrm>
            <a:off x="6146800" y="38608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a:solidFill>
                <a:srgbClr val="000000"/>
              </a:solidFill>
            </a:endParaRPr>
          </a:p>
        </p:txBody>
      </p:sp>
      <p:sp>
        <p:nvSpPr>
          <p:cNvPr id="15383" name="AutoShape 23"/>
          <p:cNvSpPr>
            <a:spLocks noChangeArrowheads="1"/>
          </p:cNvSpPr>
          <p:nvPr/>
        </p:nvSpPr>
        <p:spPr bwMode="auto">
          <a:xfrm>
            <a:off x="6197600" y="43815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a:solidFill>
                <a:srgbClr val="000000"/>
              </a:solidFill>
            </a:endParaRPr>
          </a:p>
        </p:txBody>
      </p:sp>
      <p:sp>
        <p:nvSpPr>
          <p:cNvPr id="15384" name="AutoShape 24"/>
          <p:cNvSpPr>
            <a:spLocks noChangeArrowheads="1"/>
          </p:cNvSpPr>
          <p:nvPr/>
        </p:nvSpPr>
        <p:spPr bwMode="auto">
          <a:xfrm>
            <a:off x="6197600" y="5486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a:solidFill>
                <a:srgbClr val="000000"/>
              </a:solidFill>
            </a:endParaRPr>
          </a:p>
        </p:txBody>
      </p:sp>
    </p:spTree>
    <p:extLst>
      <p:ext uri="{BB962C8B-B14F-4D97-AF65-F5344CB8AC3E}">
        <p14:creationId xmlns:p14="http://schemas.microsoft.com/office/powerpoint/2010/main" val="36546048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wipe(up)">
                                      <p:cBhvr>
                                        <p:cTn id="7" dur="500"/>
                                        <p:tgtEl>
                                          <p:spTgt spid="15365"/>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366"/>
                                        </p:tgtEl>
                                        <p:attrNameLst>
                                          <p:attrName>style.visibility</p:attrName>
                                        </p:attrNameLst>
                                      </p:cBhvr>
                                      <p:to>
                                        <p:strVal val="visible"/>
                                      </p:to>
                                    </p:set>
                                    <p:animEffect transition="in" filter="wipe(up)">
                                      <p:cBhvr>
                                        <p:cTn id="11" dur="500"/>
                                        <p:tgtEl>
                                          <p:spTgt spid="15366"/>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5367"/>
                                        </p:tgtEl>
                                        <p:attrNameLst>
                                          <p:attrName>style.visibility</p:attrName>
                                        </p:attrNameLst>
                                      </p:cBhvr>
                                      <p:to>
                                        <p:strVal val="visible"/>
                                      </p:to>
                                    </p:set>
                                    <p:animEffect transition="in" filter="wipe(up)">
                                      <p:cBhvr>
                                        <p:cTn id="15" dur="500"/>
                                        <p:tgtEl>
                                          <p:spTgt spid="153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5368"/>
                                        </p:tgtEl>
                                        <p:attrNameLst>
                                          <p:attrName>style.visibility</p:attrName>
                                        </p:attrNameLst>
                                      </p:cBhvr>
                                      <p:to>
                                        <p:strVal val="visible"/>
                                      </p:to>
                                    </p:set>
                                    <p:animEffect transition="in" filter="wipe(up)">
                                      <p:cBhvr>
                                        <p:cTn id="20" dur="500"/>
                                        <p:tgtEl>
                                          <p:spTgt spid="15368"/>
                                        </p:tgtEl>
                                      </p:cBhvr>
                                    </p:animEffect>
                                  </p:childTnLst>
                                </p:cTn>
                              </p:par>
                            </p:childTnLst>
                          </p:cTn>
                        </p:par>
                        <p:par>
                          <p:cTn id="21" fill="hold" nodeType="afterGroup">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5369"/>
                                        </p:tgtEl>
                                        <p:attrNameLst>
                                          <p:attrName>style.visibility</p:attrName>
                                        </p:attrNameLst>
                                      </p:cBhvr>
                                      <p:to>
                                        <p:strVal val="visible"/>
                                      </p:to>
                                    </p:set>
                                    <p:animEffect transition="in" filter="wipe(up)">
                                      <p:cBhvr>
                                        <p:cTn id="24" dur="500"/>
                                        <p:tgtEl>
                                          <p:spTgt spid="15369"/>
                                        </p:tgtEl>
                                      </p:cBhvr>
                                    </p:animEffect>
                                  </p:childTnLst>
                                </p:cTn>
                              </p:par>
                            </p:childTnLst>
                          </p:cTn>
                        </p:par>
                        <p:par>
                          <p:cTn id="25" fill="hold" nodeType="afterGroup">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5370"/>
                                        </p:tgtEl>
                                        <p:attrNameLst>
                                          <p:attrName>style.visibility</p:attrName>
                                        </p:attrNameLst>
                                      </p:cBhvr>
                                      <p:to>
                                        <p:strVal val="visible"/>
                                      </p:to>
                                    </p:set>
                                    <p:animEffect transition="in" filter="wipe(up)">
                                      <p:cBhvr>
                                        <p:cTn id="28" dur="500"/>
                                        <p:tgtEl>
                                          <p:spTgt spid="15370"/>
                                        </p:tgtEl>
                                      </p:cBhvr>
                                    </p:animEffect>
                                  </p:childTnLst>
                                </p:cTn>
                              </p:par>
                            </p:childTnLst>
                          </p:cTn>
                        </p:par>
                        <p:par>
                          <p:cTn id="29" fill="hold" nodeType="afterGroup">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15371"/>
                                        </p:tgtEl>
                                        <p:attrNameLst>
                                          <p:attrName>style.visibility</p:attrName>
                                        </p:attrNameLst>
                                      </p:cBhvr>
                                      <p:to>
                                        <p:strVal val="visible"/>
                                      </p:to>
                                    </p:set>
                                    <p:animEffect transition="in" filter="wipe(up)">
                                      <p:cBhvr>
                                        <p:cTn id="32" dur="500"/>
                                        <p:tgtEl>
                                          <p:spTgt spid="153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5377"/>
                                        </p:tgtEl>
                                        <p:attrNameLst>
                                          <p:attrName>style.visibility</p:attrName>
                                        </p:attrNameLst>
                                      </p:cBhvr>
                                      <p:to>
                                        <p:strVal val="visible"/>
                                      </p:to>
                                    </p:set>
                                    <p:animEffect transition="in" filter="wipe(up)">
                                      <p:cBhvr>
                                        <p:cTn id="37" dur="500"/>
                                        <p:tgtEl>
                                          <p:spTgt spid="15377"/>
                                        </p:tgtEl>
                                      </p:cBhvr>
                                    </p:animEffect>
                                  </p:childTnLst>
                                </p:cTn>
                              </p:par>
                            </p:childTnLst>
                          </p:cTn>
                        </p:par>
                        <p:par>
                          <p:cTn id="38" fill="hold" nodeType="afterGroup">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15378"/>
                                        </p:tgtEl>
                                        <p:attrNameLst>
                                          <p:attrName>style.visibility</p:attrName>
                                        </p:attrNameLst>
                                      </p:cBhvr>
                                      <p:to>
                                        <p:strVal val="visible"/>
                                      </p:to>
                                    </p:set>
                                    <p:animEffect transition="in" filter="wipe(up)">
                                      <p:cBhvr>
                                        <p:cTn id="41" dur="500"/>
                                        <p:tgtEl>
                                          <p:spTgt spid="15378"/>
                                        </p:tgtEl>
                                      </p:cBhvr>
                                    </p:animEffect>
                                  </p:childTnLst>
                                </p:cTn>
                              </p:par>
                            </p:childTnLst>
                          </p:cTn>
                        </p:par>
                        <p:par>
                          <p:cTn id="42" fill="hold" nodeType="afterGroup">
                            <p:stCondLst>
                              <p:cond delay="1000"/>
                            </p:stCondLst>
                            <p:childTnLst>
                              <p:par>
                                <p:cTn id="43" presetID="22" presetClass="entr" presetSubtype="1" fill="hold" grpId="0" nodeType="afterEffect">
                                  <p:stCondLst>
                                    <p:cond delay="0"/>
                                  </p:stCondLst>
                                  <p:childTnLst>
                                    <p:set>
                                      <p:cBhvr>
                                        <p:cTn id="44" dur="1" fill="hold">
                                          <p:stCondLst>
                                            <p:cond delay="0"/>
                                          </p:stCondLst>
                                        </p:cTn>
                                        <p:tgtEl>
                                          <p:spTgt spid="15379"/>
                                        </p:tgtEl>
                                        <p:attrNameLst>
                                          <p:attrName>style.visibility</p:attrName>
                                        </p:attrNameLst>
                                      </p:cBhvr>
                                      <p:to>
                                        <p:strVal val="visible"/>
                                      </p:to>
                                    </p:set>
                                    <p:animEffect transition="in" filter="wipe(up)">
                                      <p:cBhvr>
                                        <p:cTn id="45" dur="500"/>
                                        <p:tgtEl>
                                          <p:spTgt spid="15379"/>
                                        </p:tgtEl>
                                      </p:cBhvr>
                                    </p:animEffect>
                                  </p:childTnLst>
                                </p:cTn>
                              </p:par>
                            </p:childTnLst>
                          </p:cTn>
                        </p:par>
                        <p:par>
                          <p:cTn id="46" fill="hold" nodeType="afterGroup">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15380"/>
                                        </p:tgtEl>
                                        <p:attrNameLst>
                                          <p:attrName>style.visibility</p:attrName>
                                        </p:attrNameLst>
                                      </p:cBhvr>
                                      <p:to>
                                        <p:strVal val="visible"/>
                                      </p:to>
                                    </p:set>
                                    <p:animEffect transition="in" filter="wipe(up)">
                                      <p:cBhvr>
                                        <p:cTn id="49" dur="500"/>
                                        <p:tgtEl>
                                          <p:spTgt spid="1538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5381"/>
                                        </p:tgtEl>
                                        <p:attrNameLst>
                                          <p:attrName>style.visibility</p:attrName>
                                        </p:attrNameLst>
                                      </p:cBhvr>
                                      <p:to>
                                        <p:strVal val="visible"/>
                                      </p:to>
                                    </p:set>
                                    <p:animEffect transition="in" filter="wipe(up)">
                                      <p:cBhvr>
                                        <p:cTn id="54" dur="500"/>
                                        <p:tgtEl>
                                          <p:spTgt spid="15381"/>
                                        </p:tgtEl>
                                      </p:cBhvr>
                                    </p:animEffect>
                                  </p:childTnLst>
                                </p:cTn>
                              </p:par>
                            </p:childTnLst>
                          </p:cTn>
                        </p:par>
                        <p:par>
                          <p:cTn id="55" fill="hold" nodeType="afterGroup">
                            <p:stCondLst>
                              <p:cond delay="500"/>
                            </p:stCondLst>
                            <p:childTnLst>
                              <p:par>
                                <p:cTn id="56" presetID="22" presetClass="entr" presetSubtype="1" fill="hold" grpId="0" nodeType="afterEffect">
                                  <p:stCondLst>
                                    <p:cond delay="0"/>
                                  </p:stCondLst>
                                  <p:childTnLst>
                                    <p:set>
                                      <p:cBhvr>
                                        <p:cTn id="57" dur="1" fill="hold">
                                          <p:stCondLst>
                                            <p:cond delay="0"/>
                                          </p:stCondLst>
                                        </p:cTn>
                                        <p:tgtEl>
                                          <p:spTgt spid="15382"/>
                                        </p:tgtEl>
                                        <p:attrNameLst>
                                          <p:attrName>style.visibility</p:attrName>
                                        </p:attrNameLst>
                                      </p:cBhvr>
                                      <p:to>
                                        <p:strVal val="visible"/>
                                      </p:to>
                                    </p:set>
                                    <p:animEffect transition="in" filter="wipe(up)">
                                      <p:cBhvr>
                                        <p:cTn id="58" dur="500"/>
                                        <p:tgtEl>
                                          <p:spTgt spid="15382"/>
                                        </p:tgtEl>
                                      </p:cBhvr>
                                    </p:animEffect>
                                  </p:childTnLst>
                                </p:cTn>
                              </p:par>
                            </p:childTnLst>
                          </p:cTn>
                        </p:par>
                        <p:par>
                          <p:cTn id="59" fill="hold" nodeType="afterGroup">
                            <p:stCondLst>
                              <p:cond delay="1000"/>
                            </p:stCondLst>
                            <p:childTnLst>
                              <p:par>
                                <p:cTn id="60" presetID="22" presetClass="entr" presetSubtype="1" fill="hold" grpId="0" nodeType="afterEffect">
                                  <p:stCondLst>
                                    <p:cond delay="0"/>
                                  </p:stCondLst>
                                  <p:childTnLst>
                                    <p:set>
                                      <p:cBhvr>
                                        <p:cTn id="61" dur="1" fill="hold">
                                          <p:stCondLst>
                                            <p:cond delay="0"/>
                                          </p:stCondLst>
                                        </p:cTn>
                                        <p:tgtEl>
                                          <p:spTgt spid="15383"/>
                                        </p:tgtEl>
                                        <p:attrNameLst>
                                          <p:attrName>style.visibility</p:attrName>
                                        </p:attrNameLst>
                                      </p:cBhvr>
                                      <p:to>
                                        <p:strVal val="visible"/>
                                      </p:to>
                                    </p:set>
                                    <p:animEffect transition="in" filter="wipe(up)">
                                      <p:cBhvr>
                                        <p:cTn id="62" dur="500"/>
                                        <p:tgtEl>
                                          <p:spTgt spid="1538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5384"/>
                                        </p:tgtEl>
                                        <p:attrNameLst>
                                          <p:attrName>style.visibility</p:attrName>
                                        </p:attrNameLst>
                                      </p:cBhvr>
                                      <p:to>
                                        <p:strVal val="visible"/>
                                      </p:to>
                                    </p:set>
                                    <p:animEffect transition="in" filter="wipe(up)">
                                      <p:cBhvr>
                                        <p:cTn id="67" dur="500"/>
                                        <p:tgtEl>
                                          <p:spTgt spid="15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P spid="15366" grpId="0" animBg="1"/>
      <p:bldP spid="15367" grpId="0" animBg="1"/>
      <p:bldP spid="15368" grpId="0" animBg="1"/>
      <p:bldP spid="15369" grpId="0" animBg="1"/>
      <p:bldP spid="15370" grpId="0" animBg="1"/>
      <p:bldP spid="15371" grpId="0" animBg="1"/>
      <p:bldP spid="15377" grpId="0" animBg="1"/>
      <p:bldP spid="15378" grpId="0" animBg="1"/>
      <p:bldP spid="15379" grpId="0" animBg="1"/>
      <p:bldP spid="15380" grpId="0" animBg="1"/>
      <p:bldP spid="15381" grpId="0" animBg="1"/>
      <p:bldP spid="15382" grpId="0" animBg="1"/>
      <p:bldP spid="15383" grpId="0" animBg="1"/>
      <p:bldP spid="1538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ong kinh th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63" y="255591"/>
            <a:ext cx="10178473" cy="568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1" y="1591"/>
            <a:ext cx="152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716684" y="-222251"/>
            <a:ext cx="1238250" cy="168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J01240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16694" y="5340087"/>
            <a:ext cx="1338262" cy="17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J01240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03936" y="5434016"/>
            <a:ext cx="194521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圆角矩形 53"/>
          <p:cNvSpPr/>
          <p:nvPr/>
        </p:nvSpPr>
        <p:spPr>
          <a:xfrm>
            <a:off x="4475006" y="6069461"/>
            <a:ext cx="7224201" cy="767824"/>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fontAlgn="base">
              <a:spcBef>
                <a:spcPct val="0"/>
              </a:spcBef>
              <a:spcAft>
                <a:spcPct val="0"/>
              </a:spcAft>
              <a:defRPr/>
            </a:pPr>
            <a:r>
              <a:rPr lang="vi-VN"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con sông ở tỉnh Hải Dương.</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40358824-061A-9497-DC35-BE8680E42DF1}"/>
              </a:ext>
            </a:extLst>
          </p:cNvPr>
          <p:cNvGrpSpPr/>
          <p:nvPr/>
        </p:nvGrpSpPr>
        <p:grpSpPr>
          <a:xfrm>
            <a:off x="1285676" y="6071178"/>
            <a:ext cx="3217041" cy="836371"/>
            <a:chOff x="182328" y="2032499"/>
            <a:chExt cx="3412366" cy="1455084"/>
          </a:xfrm>
        </p:grpSpPr>
        <p:grpSp>
          <p:nvGrpSpPr>
            <p:cNvPr id="10" name="Group 9">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2"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a typeface="等线" panose="02010600030101010101" pitchFamily="2" charset="-122"/>
                </a:endParaRPr>
              </a:p>
            </p:txBody>
          </p:sp>
          <p:sp>
            <p:nvSpPr>
              <p:cNvPr id="13"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a typeface="等线" panose="02010600030101010101" pitchFamily="2" charset="-122"/>
                </a:endParaRPr>
              </a:p>
            </p:txBody>
          </p:sp>
        </p:grpSp>
        <p:sp>
          <p:nvSpPr>
            <p:cNvPr id="11" name="TextBox 3"/>
            <p:cNvSpPr txBox="1"/>
            <p:nvPr/>
          </p:nvSpPr>
          <p:spPr>
            <a:xfrm>
              <a:off x="182328" y="2032499"/>
              <a:ext cx="3412366" cy="1455084"/>
            </a:xfrm>
            <a:prstGeom prst="rect">
              <a:avLst/>
            </a:prstGeom>
            <a:noFill/>
          </p:spPr>
          <p:txBody>
            <a:bodyPr wrap="square" lIns="96762" tIns="48381" rIns="96762" bIns="48381" rtlCol="0">
              <a:spAutoFit/>
            </a:bodyPr>
            <a:lstStyle/>
            <a:p>
              <a:pPr algn="ctr">
                <a:lnSpc>
                  <a:spcPct val="150000"/>
                </a:lnSpc>
                <a:defRPr/>
              </a:pP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Sông</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Kinh</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Thầy</a:t>
              </a:r>
              <a:endParaRPr lang="zh-CN" altLang="en-US" sz="3200" b="1" dirty="0">
                <a:solidFill>
                  <a:srgbClr val="002060"/>
                </a:solidFill>
                <a:latin typeface="Cambria" panose="02040503050406030204" pitchFamily="18" charset="0"/>
                <a:ea typeface="微软雅黑" panose="020B0503020204020204" charset="-122"/>
                <a:cs typeface="Arial" panose="020B0604020202020204" pitchFamily="34" charset="0"/>
              </a:endParaRPr>
            </a:p>
          </p:txBody>
        </p:sp>
      </p:grpSp>
    </p:spTree>
    <p:extLst>
      <p:ext uri="{BB962C8B-B14F-4D97-AF65-F5344CB8AC3E}">
        <p14:creationId xmlns:p14="http://schemas.microsoft.com/office/powerpoint/2010/main" val="636881200"/>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2" y="2324900"/>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75919" y="425560"/>
            <a:ext cx="3211010" cy="1265354"/>
            <a:chOff x="249427" y="-3003440"/>
            <a:chExt cx="3656128"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302828" y="-3003440"/>
              <a:ext cx="3589531" cy="1265354"/>
              <a:chOff x="1271987" y="-17493810"/>
              <a:chExt cx="10960403"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271987" y="-17493810"/>
                <a:ext cx="10960403"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341525" y="-17384603"/>
                <a:ext cx="10890865" cy="422485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ndParaRPr>
              </a:p>
            </p:txBody>
          </p:sp>
        </p:grpSp>
        <p:sp>
          <p:nvSpPr>
            <p:cNvPr id="9" name="TextBox 3"/>
            <p:cNvSpPr txBox="1"/>
            <p:nvPr/>
          </p:nvSpPr>
          <p:spPr>
            <a:xfrm>
              <a:off x="249427" y="-2948603"/>
              <a:ext cx="3656128" cy="836371"/>
            </a:xfrm>
            <a:prstGeom prst="rect">
              <a:avLst/>
            </a:prstGeom>
            <a:noFill/>
          </p:spPr>
          <p:txBody>
            <a:bodyPr wrap="square" lIns="96762" tIns="48381" rIns="96762" bIns="48381" rtlCol="0">
              <a:spAutoFit/>
            </a:bodyPr>
            <a:lstStyle/>
            <a:p>
              <a:pPr algn="ctr">
                <a:lnSpc>
                  <a:spcPct val="150000"/>
                </a:lnSpc>
                <a:defRPr/>
              </a:pP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Hào</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giao</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thông</a:t>
              </a:r>
              <a:endParaRPr lang="zh-CN" altLang="en-US" sz="3200" b="1" dirty="0">
                <a:solidFill>
                  <a:srgbClr val="002060"/>
                </a:solidFill>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174311" y="1902096"/>
            <a:ext cx="3413926" cy="50783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3130" fontAlgn="base">
              <a:spcBef>
                <a:spcPct val="0"/>
              </a:spcBef>
              <a:spcAft>
                <a:spcPct val="0"/>
              </a:spcAft>
              <a:defRPr/>
            </a:pP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đường đào sâu dưới đất để đi lại được an toàn trong chiến tranh.</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defTabSz="913130" fontAlgn="base">
              <a:spcBef>
                <a:spcPct val="0"/>
              </a:spcBef>
              <a:spcAft>
                <a:spcPct val="0"/>
              </a:spcAft>
              <a:defRPr/>
            </a:pP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defTabSz="913130" fontAlgn="base">
              <a:spcBef>
                <a:spcPct val="0"/>
              </a:spcBef>
              <a:spcAft>
                <a:spcPct val="0"/>
              </a:spcAft>
              <a:defRPr/>
            </a:pP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defTabSz="913130" fontAlgn="base">
              <a:spcBef>
                <a:spcPct val="0"/>
              </a:spcBef>
              <a:spcAft>
                <a:spcPct val="0"/>
              </a:spcAft>
              <a:defRPr/>
            </a:pP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defTabSz="913130" fontAlgn="base">
              <a:spcBef>
                <a:spcPct val="0"/>
              </a:spcBef>
              <a:spcAft>
                <a:spcPct val="0"/>
              </a:spcAft>
              <a:defRPr/>
            </a:pP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Giao thông hào trên đồi A1 - Picture of Dien Bien Phu, Dien Bien Province -  Tripadvisor">
            <a:extLst>
              <a:ext uri="{FF2B5EF4-FFF2-40B4-BE49-F238E27FC236}">
                <a16:creationId xmlns:a16="http://schemas.microsoft.com/office/drawing/2014/main" id="{8ECD83AA-0BB3-0EA3-E9D6-3C5525103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614" y="754742"/>
            <a:ext cx="8835819" cy="5863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59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8729135" y="2722563"/>
            <a:ext cx="48684" cy="30162"/>
            <a:chOff x="62566" y="4800"/>
            <a:chExt cx="2439" cy="480"/>
          </a:xfrm>
        </p:grpSpPr>
        <p:graphicFrame>
          <p:nvGraphicFramePr>
            <p:cNvPr id="7176" name="Object 3"/>
            <p:cNvGraphicFramePr>
              <a:graphicFrameLocks noChangeAspect="1"/>
            </p:cNvGraphicFramePr>
            <p:nvPr/>
          </p:nvGraphicFramePr>
          <p:xfrm>
            <a:off x="64639" y="4800"/>
            <a:ext cx="366" cy="240"/>
          </p:xfrm>
          <a:graphic>
            <a:graphicData uri="http://schemas.openxmlformats.org/presentationml/2006/ole">
              <mc:AlternateContent xmlns:mc="http://schemas.openxmlformats.org/markup-compatibility/2006">
                <mc:Choice xmlns:v="urn:schemas-microsoft-com:vml" Requires="v">
                  <p:oleObj name="Equation" r:id="rId3" imgW="291973" imgH="203112" progId="Equation.DSMT4">
                    <p:embed/>
                  </p:oleObj>
                </mc:Choice>
                <mc:Fallback>
                  <p:oleObj name="Equation" r:id="rId3" imgW="291973" imgH="203112"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39" y="4800"/>
                          <a:ext cx="366"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7" name="Object 4"/>
            <p:cNvGraphicFramePr>
              <a:graphicFrameLocks noChangeAspect="1"/>
            </p:cNvGraphicFramePr>
            <p:nvPr/>
          </p:nvGraphicFramePr>
          <p:xfrm>
            <a:off x="62566" y="5016"/>
            <a:ext cx="366" cy="264"/>
          </p:xfrm>
          <a:graphic>
            <a:graphicData uri="http://schemas.openxmlformats.org/presentationml/2006/ole">
              <mc:AlternateContent xmlns:mc="http://schemas.openxmlformats.org/markup-compatibility/2006">
                <mc:Choice xmlns:v="urn:schemas-microsoft-com:vml" Requires="v">
                  <p:oleObj name="Equation" r:id="rId5" imgW="241195" imgH="203112" progId="Equation.DSMT4">
                    <p:embed/>
                  </p:oleObj>
                </mc:Choice>
                <mc:Fallback>
                  <p:oleObj name="Equation" r:id="rId5" imgW="241195" imgH="203112"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66" y="5016"/>
                          <a:ext cx="366"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7171" name="Text Box 5"/>
          <p:cNvSpPr txBox="1">
            <a:spLocks noChangeArrowheads="1"/>
          </p:cNvSpPr>
          <p:nvPr/>
        </p:nvSpPr>
        <p:spPr bwMode="auto">
          <a:xfrm>
            <a:off x="8290403" y="4267201"/>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fontAlgn="base">
              <a:spcBef>
                <a:spcPct val="0"/>
              </a:spcBef>
              <a:spcAft>
                <a:spcPct val="0"/>
              </a:spcAft>
            </a:pPr>
            <a:endParaRPr lang="ru-RU" altLang="en-US" sz="2800">
              <a:solidFill>
                <a:srgbClr val="000000"/>
              </a:solidFill>
              <a:latin typeface=".VnTime" pitchFamily="34" charset="0"/>
            </a:endParaRPr>
          </a:p>
        </p:txBody>
      </p:sp>
      <p:sp>
        <p:nvSpPr>
          <p:cNvPr id="7172" name="Text Box 7"/>
          <p:cNvSpPr txBox="1">
            <a:spLocks noChangeArrowheads="1"/>
          </p:cNvSpPr>
          <p:nvPr/>
        </p:nvSpPr>
        <p:spPr bwMode="auto">
          <a:xfrm>
            <a:off x="7924800" y="-1447800"/>
            <a:ext cx="1828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endParaRPr lang="en-US" altLang="en-US" sz="2800">
              <a:solidFill>
                <a:srgbClr val="000000"/>
              </a:solidFill>
              <a:latin typeface=".VnTime" pitchFamily="34" charset="0"/>
            </a:endParaRPr>
          </a:p>
          <a:p>
            <a:pPr algn="r" fontAlgn="base">
              <a:spcBef>
                <a:spcPct val="0"/>
              </a:spcBef>
              <a:spcAft>
                <a:spcPct val="0"/>
              </a:spcAft>
            </a:pPr>
            <a:endParaRPr lang="en-US" altLang="en-US" sz="2800">
              <a:solidFill>
                <a:srgbClr val="000000"/>
              </a:solidFill>
              <a:latin typeface=".VnTime" pitchFamily="34" charset="0"/>
            </a:endParaRPr>
          </a:p>
        </p:txBody>
      </p:sp>
      <p:pic>
        <p:nvPicPr>
          <p:cNvPr id="7174" name="Picture 10" descr="quang"/>
          <p:cNvPicPr>
            <a:picLocks noChangeAspect="1" noChangeArrowheads="1"/>
          </p:cNvPicPr>
          <p:nvPr/>
        </p:nvPicPr>
        <p:blipFill>
          <a:blip r:embed="rId7">
            <a:lum bright="12000" contrast="42000"/>
            <a:extLst>
              <a:ext uri="{28A0092B-C50C-407E-A947-70E740481C1C}">
                <a14:useLocalDpi xmlns:a14="http://schemas.microsoft.com/office/drawing/2010/main" val="0"/>
              </a:ext>
            </a:extLst>
          </a:blip>
          <a:srcRect/>
          <a:stretch>
            <a:fillRect/>
          </a:stretch>
        </p:blipFill>
        <p:spPr bwMode="auto">
          <a:xfrm>
            <a:off x="1930400" y="-41590"/>
            <a:ext cx="8331200" cy="521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40358824-061A-9497-DC35-BE8680E42DF1}"/>
              </a:ext>
            </a:extLst>
          </p:cNvPr>
          <p:cNvGrpSpPr/>
          <p:nvPr/>
        </p:nvGrpSpPr>
        <p:grpSpPr>
          <a:xfrm>
            <a:off x="215735" y="5419476"/>
            <a:ext cx="3267591" cy="1265354"/>
            <a:chOff x="215735" y="2163646"/>
            <a:chExt cx="3267590" cy="1265354"/>
          </a:xfrm>
        </p:grpSpPr>
        <p:grpSp>
          <p:nvGrpSpPr>
            <p:cNvPr id="11" name="Group 10">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3"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a typeface="等线" panose="02010600030101010101" pitchFamily="2" charset="-122"/>
                </a:endParaRPr>
              </a:p>
            </p:txBody>
          </p:sp>
          <p:sp>
            <p:nvSpPr>
              <p:cNvPr id="14"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a typeface="等线" panose="02010600030101010101" pitchFamily="2" charset="-122"/>
                </a:endParaRPr>
              </a:p>
            </p:txBody>
          </p:sp>
        </p:grpSp>
        <p:sp>
          <p:nvSpPr>
            <p:cNvPr id="12" name="TextBox 3"/>
            <p:cNvSpPr txBox="1"/>
            <p:nvPr/>
          </p:nvSpPr>
          <p:spPr>
            <a:xfrm>
              <a:off x="402771" y="2327190"/>
              <a:ext cx="3047999" cy="836371"/>
            </a:xfrm>
            <a:prstGeom prst="rect">
              <a:avLst/>
            </a:prstGeom>
            <a:noFill/>
          </p:spPr>
          <p:txBody>
            <a:bodyPr wrap="square" lIns="96762" tIns="48381" rIns="96762" bIns="48381" rtlCol="0">
              <a:spAutoFit/>
            </a:bodyPr>
            <a:lstStyle/>
            <a:p>
              <a:pPr algn="ctr">
                <a:lnSpc>
                  <a:spcPct val="150000"/>
                </a:lnSpc>
                <a:defRPr/>
              </a:pP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Tranh</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giành</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lang="zh-CN" altLang="en-US" sz="3200" b="1" dirty="0">
                <a:solidFill>
                  <a:srgbClr val="002060"/>
                </a:solidFill>
                <a:latin typeface="Cambria" panose="02040503050406030204" pitchFamily="18" charset="0"/>
                <a:ea typeface="微软雅黑" panose="020B0503020204020204" charset="-122"/>
                <a:cs typeface="Arial" panose="020B0604020202020204" pitchFamily="34" charset="0"/>
              </a:endParaRPr>
            </a:p>
          </p:txBody>
        </p:sp>
      </p:grpSp>
      <p:sp>
        <p:nvSpPr>
          <p:cNvPr id="15" name="TextBox 14">
            <a:extLst>
              <a:ext uri="{FF2B5EF4-FFF2-40B4-BE49-F238E27FC236}">
                <a16:creationId xmlns:a16="http://schemas.microsoft.com/office/drawing/2014/main" id="{C84C34AA-C2BA-4DD7-9967-7C7586E86BEC}"/>
              </a:ext>
            </a:extLst>
          </p:cNvPr>
          <p:cNvSpPr txBox="1"/>
          <p:nvPr/>
        </p:nvSpPr>
        <p:spPr>
          <a:xfrm>
            <a:off x="3683191" y="5205712"/>
            <a:ext cx="8508809" cy="1754326"/>
          </a:xfrm>
          <a:prstGeom prst="rect">
            <a:avLst/>
          </a:prstGeom>
          <a:noFill/>
        </p:spPr>
        <p:txBody>
          <a:bodyPr wrap="square" rtlCol="0">
            <a:spAutoFit/>
          </a:bodyPr>
          <a:lstStyle/>
          <a:p>
            <a:pP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Dụng cụ đan bằng tre, nứa, đáy phẳng, có thành, dùng để vận chuyển đất đã, phân trâu bò, …</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75482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2" y="2324898"/>
            <a:ext cx="7570575" cy="132181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1"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ndParaRPr>
              </a:p>
            </p:txBody>
          </p:sp>
        </p:grpSp>
        <p:sp>
          <p:nvSpPr>
            <p:cNvPr id="9" name="TextBox 3"/>
            <p:cNvSpPr txBox="1"/>
            <p:nvPr/>
          </p:nvSpPr>
          <p:spPr>
            <a:xfrm>
              <a:off x="402771" y="2327190"/>
              <a:ext cx="3047999" cy="836371"/>
            </a:xfrm>
            <a:prstGeom prst="rect">
              <a:avLst/>
            </a:prstGeom>
            <a:noFill/>
          </p:spPr>
          <p:txBody>
            <a:bodyPr wrap="square" lIns="96762" tIns="48381" rIns="96762" bIns="48381" rtlCol="0">
              <a:spAutoFit/>
            </a:bodyPr>
            <a:lstStyle/>
            <a:p>
              <a:pPr algn="ctr">
                <a:lnSpc>
                  <a:spcPct val="150000"/>
                </a:lnSpc>
                <a:defRPr/>
              </a:pP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Tiền</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tuyến</a:t>
              </a:r>
              <a:endParaRPr lang="zh-CN" altLang="en-US" sz="3200" b="1" dirty="0">
                <a:solidFill>
                  <a:srgbClr val="002060"/>
                </a:solidFill>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4"/>
            <a:ext cx="7560703" cy="1200329"/>
          </a:xfrm>
          <a:prstGeom prst="rect">
            <a:avLst/>
          </a:prstGeom>
          <a:noFill/>
        </p:spPr>
        <p:txBody>
          <a:bodyPr wrap="square" rtlCol="0">
            <a:spAutoFit/>
          </a:bodyPr>
          <a:lstStyle/>
          <a:p>
            <a:pPr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tuyến trước, nơi trực tiếp chiến đấu với giặc.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4686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95D17E85-FADA-BD25-00E1-0CA86101B272}"/>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sz="1600">
              <a:latin typeface="Cambria" panose="02040503050406030204" pitchFamily="18" charset="0"/>
              <a:ea typeface="Cambria" panose="02040503050406030204" pitchFamily="18" charset="0"/>
            </a:endParaRPr>
          </a:p>
        </p:txBody>
      </p:sp>
      <p:sp>
        <p:nvSpPr>
          <p:cNvPr id="3" name="Freeform 23">
            <a:extLst>
              <a:ext uri="{FF2B5EF4-FFF2-40B4-BE49-F238E27FC236}">
                <a16:creationId xmlns:a16="http://schemas.microsoft.com/office/drawing/2014/main" id="{20F2674F-033A-937F-CFF7-783B56A0B0B9}"/>
              </a:ext>
            </a:extLst>
          </p:cNvPr>
          <p:cNvSpPr/>
          <p:nvPr/>
        </p:nvSpPr>
        <p:spPr>
          <a:xfrm>
            <a:off x="224364" y="3429002"/>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sz="1600">
              <a:latin typeface="Cambria" panose="02040503050406030204" pitchFamily="18" charset="0"/>
              <a:ea typeface="Cambria" panose="02040503050406030204" pitchFamily="18" charset="0"/>
            </a:endParaRPr>
          </a:p>
        </p:txBody>
      </p:sp>
      <p:pic>
        <p:nvPicPr>
          <p:cNvPr id="4" name="Picture 5">
            <a:extLst>
              <a:ext uri="{FF2B5EF4-FFF2-40B4-BE49-F238E27FC236}">
                <a16:creationId xmlns:a16="http://schemas.microsoft.com/office/drawing/2014/main" id="{FF9248C9-9B80-BEFA-5198-2070EB639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4"/>
            <a:ext cx="2881259" cy="2164545"/>
          </a:xfrm>
          <a:prstGeom prst="rect">
            <a:avLst/>
          </a:prstGeom>
        </p:spPr>
      </p:pic>
      <p:pic>
        <p:nvPicPr>
          <p:cNvPr id="5" name="Picture 10">
            <a:extLst>
              <a:ext uri="{FF2B5EF4-FFF2-40B4-BE49-F238E27FC236}">
                <a16:creationId xmlns:a16="http://schemas.microsoft.com/office/drawing/2014/main" id="{412CDE7E-D38B-9163-0D54-83EF1E87E3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6" name="Picture 10">
            <a:extLst>
              <a:ext uri="{FF2B5EF4-FFF2-40B4-BE49-F238E27FC236}">
                <a16:creationId xmlns:a16="http://schemas.microsoft.com/office/drawing/2014/main" id="{CAD1BFAD-77EE-8001-8EBA-D06E9687125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5" y="0"/>
            <a:ext cx="2654297" cy="1607056"/>
          </a:xfrm>
          <a:prstGeom prst="rect">
            <a:avLst/>
          </a:prstGeom>
        </p:spPr>
      </p:pic>
      <p:pic>
        <p:nvPicPr>
          <p:cNvPr id="7" name="Picture 10">
            <a:extLst>
              <a:ext uri="{FF2B5EF4-FFF2-40B4-BE49-F238E27FC236}">
                <a16:creationId xmlns:a16="http://schemas.microsoft.com/office/drawing/2014/main" id="{C941D434-6C7D-93C3-9EFF-8C99338B131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9" y="1607056"/>
            <a:ext cx="3480189" cy="2107096"/>
          </a:xfrm>
          <a:prstGeom prst="rect">
            <a:avLst/>
          </a:prstGeom>
        </p:spPr>
      </p:pic>
      <p:pic>
        <p:nvPicPr>
          <p:cNvPr id="8" name="Picture 7" descr="A group of paper planes&#10;&#10;Description automatically generated">
            <a:extLst>
              <a:ext uri="{FF2B5EF4-FFF2-40B4-BE49-F238E27FC236}">
                <a16:creationId xmlns:a16="http://schemas.microsoft.com/office/drawing/2014/main" id="{53FA28E5-F688-33DF-93D3-3EDEF5B790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50" y="85435"/>
            <a:ext cx="3343567" cy="3343567"/>
          </a:xfrm>
          <a:prstGeom prst="rect">
            <a:avLst/>
          </a:prstGeom>
        </p:spPr>
      </p:pic>
      <p:grpSp>
        <p:nvGrpSpPr>
          <p:cNvPr id="15" name="Group 14">
            <a:extLst>
              <a:ext uri="{FF2B5EF4-FFF2-40B4-BE49-F238E27FC236}">
                <a16:creationId xmlns:a16="http://schemas.microsoft.com/office/drawing/2014/main" id="{38E0BDB8-BEB1-C2FE-85F5-B16877E26558}"/>
              </a:ext>
            </a:extLst>
          </p:cNvPr>
          <p:cNvGrpSpPr/>
          <p:nvPr/>
        </p:nvGrpSpPr>
        <p:grpSpPr>
          <a:xfrm>
            <a:off x="6136627" y="3653088"/>
            <a:ext cx="5697544" cy="2709729"/>
            <a:chOff x="6096000" y="3244032"/>
            <a:chExt cx="5697544" cy="2709729"/>
          </a:xfrm>
        </p:grpSpPr>
        <p:sp>
          <p:nvSpPr>
            <p:cNvPr id="16" name="Rectangle: Rounded Corners 15">
              <a:extLst>
                <a:ext uri="{FF2B5EF4-FFF2-40B4-BE49-F238E27FC236}">
                  <a16:creationId xmlns:a16="http://schemas.microsoft.com/office/drawing/2014/main" id="{90065788-C579-4BD2-BB72-0BB954503DDB}"/>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D156E7B-B494-B90C-B9CE-12CD463AAAB3}"/>
                </a:ext>
              </a:extLst>
            </p:cNvPr>
            <p:cNvGrpSpPr/>
            <p:nvPr/>
          </p:nvGrpSpPr>
          <p:grpSpPr>
            <a:xfrm>
              <a:off x="8502958" y="4127438"/>
              <a:ext cx="1583311" cy="469963"/>
              <a:chOff x="3331922" y="4319925"/>
              <a:chExt cx="1583311" cy="469963"/>
            </a:xfrm>
          </p:grpSpPr>
          <p:pic>
            <p:nvPicPr>
              <p:cNvPr id="27" name="Picture 26">
                <a:extLst>
                  <a:ext uri="{FF2B5EF4-FFF2-40B4-BE49-F238E27FC236}">
                    <a16:creationId xmlns:a16="http://schemas.microsoft.com/office/drawing/2014/main" id="{57780CDD-901F-2AD0-E0EB-5144EFD21685}"/>
                  </a:ext>
                </a:extLst>
              </p:cNvPr>
              <p:cNvPicPr>
                <a:picLocks noChangeAspect="1"/>
              </p:cNvPicPr>
              <p:nvPr/>
            </p:nvPicPr>
            <p:blipFill>
              <a:blip r:embed="rId9"/>
              <a:stretch>
                <a:fillRect/>
              </a:stretch>
            </p:blipFill>
            <p:spPr>
              <a:xfrm>
                <a:off x="3888596" y="4319925"/>
                <a:ext cx="469963" cy="469963"/>
              </a:xfrm>
              <a:prstGeom prst="rect">
                <a:avLst/>
              </a:prstGeom>
            </p:spPr>
          </p:pic>
          <p:pic>
            <p:nvPicPr>
              <p:cNvPr id="28" name="Picture 27">
                <a:extLst>
                  <a:ext uri="{FF2B5EF4-FFF2-40B4-BE49-F238E27FC236}">
                    <a16:creationId xmlns:a16="http://schemas.microsoft.com/office/drawing/2014/main" id="{45DE275C-371E-D55C-8CA0-8A3D9E11D638}"/>
                  </a:ext>
                </a:extLst>
              </p:cNvPr>
              <p:cNvPicPr>
                <a:picLocks noChangeAspect="1"/>
              </p:cNvPicPr>
              <p:nvPr/>
            </p:nvPicPr>
            <p:blipFill>
              <a:blip r:embed="rId10"/>
              <a:stretch>
                <a:fillRect/>
              </a:stretch>
            </p:blipFill>
            <p:spPr>
              <a:xfrm>
                <a:off x="3331922" y="4319925"/>
                <a:ext cx="469963" cy="469963"/>
              </a:xfrm>
              <a:prstGeom prst="rect">
                <a:avLst/>
              </a:prstGeom>
            </p:spPr>
          </p:pic>
          <p:pic>
            <p:nvPicPr>
              <p:cNvPr id="29" name="Picture 28">
                <a:extLst>
                  <a:ext uri="{FF2B5EF4-FFF2-40B4-BE49-F238E27FC236}">
                    <a16:creationId xmlns:a16="http://schemas.microsoft.com/office/drawing/2014/main" id="{A2FBCABB-5C28-BC3D-3CDA-F1268AC51F39}"/>
                  </a:ext>
                </a:extLst>
              </p:cNvPr>
              <p:cNvPicPr>
                <a:picLocks noChangeAspect="1"/>
              </p:cNvPicPr>
              <p:nvPr/>
            </p:nvPicPr>
            <p:blipFill>
              <a:blip r:embed="rId11"/>
              <a:stretch>
                <a:fillRect/>
              </a:stretch>
            </p:blipFill>
            <p:spPr>
              <a:xfrm>
                <a:off x="4445270" y="4319925"/>
                <a:ext cx="469963" cy="469963"/>
              </a:xfrm>
              <a:prstGeom prst="rect">
                <a:avLst/>
              </a:prstGeom>
            </p:spPr>
          </p:pic>
        </p:grpSp>
        <p:grpSp>
          <p:nvGrpSpPr>
            <p:cNvPr id="18" name="Group 17">
              <a:extLst>
                <a:ext uri="{FF2B5EF4-FFF2-40B4-BE49-F238E27FC236}">
                  <a16:creationId xmlns:a16="http://schemas.microsoft.com/office/drawing/2014/main" id="{24F1D9DF-F691-4DA0-9971-441B849A4D6A}"/>
                </a:ext>
              </a:extLst>
            </p:cNvPr>
            <p:cNvGrpSpPr/>
            <p:nvPr/>
          </p:nvGrpSpPr>
          <p:grpSpPr>
            <a:xfrm>
              <a:off x="8468135" y="4692277"/>
              <a:ext cx="1583311" cy="469963"/>
              <a:chOff x="3190408" y="4309039"/>
              <a:chExt cx="1583311" cy="469963"/>
            </a:xfrm>
          </p:grpSpPr>
          <p:pic>
            <p:nvPicPr>
              <p:cNvPr id="24" name="Picture 23">
                <a:extLst>
                  <a:ext uri="{FF2B5EF4-FFF2-40B4-BE49-F238E27FC236}">
                    <a16:creationId xmlns:a16="http://schemas.microsoft.com/office/drawing/2014/main" id="{09FFD751-E5AB-C83E-97F3-42499E510B05}"/>
                  </a:ext>
                </a:extLst>
              </p:cNvPr>
              <p:cNvPicPr>
                <a:picLocks noChangeAspect="1"/>
              </p:cNvPicPr>
              <p:nvPr/>
            </p:nvPicPr>
            <p:blipFill>
              <a:blip r:embed="rId9"/>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B700BE08-8123-A220-D61D-2D642761BC52}"/>
                  </a:ext>
                </a:extLst>
              </p:cNvPr>
              <p:cNvPicPr>
                <a:picLocks noChangeAspect="1"/>
              </p:cNvPicPr>
              <p:nvPr/>
            </p:nvPicPr>
            <p:blipFill>
              <a:blip r:embed="rId10"/>
              <a:stretch>
                <a:fillRect/>
              </a:stretch>
            </p:blipFill>
            <p:spPr>
              <a:xfrm>
                <a:off x="3190408" y="4309039"/>
                <a:ext cx="469963" cy="469963"/>
              </a:xfrm>
              <a:prstGeom prst="rect">
                <a:avLst/>
              </a:prstGeom>
            </p:spPr>
          </p:pic>
          <p:pic>
            <p:nvPicPr>
              <p:cNvPr id="26" name="Picture 25">
                <a:extLst>
                  <a:ext uri="{FF2B5EF4-FFF2-40B4-BE49-F238E27FC236}">
                    <a16:creationId xmlns:a16="http://schemas.microsoft.com/office/drawing/2014/main" id="{C853F35E-621A-3F79-328A-CC316E2F4461}"/>
                  </a:ext>
                </a:extLst>
              </p:cNvPr>
              <p:cNvPicPr>
                <a:picLocks noChangeAspect="1"/>
              </p:cNvPicPr>
              <p:nvPr/>
            </p:nvPicPr>
            <p:blipFill>
              <a:blip r:embed="rId11"/>
              <a:stretch>
                <a:fillRect/>
              </a:stretch>
            </p:blipFill>
            <p:spPr>
              <a:xfrm>
                <a:off x="4303756" y="4309039"/>
                <a:ext cx="469963" cy="469963"/>
              </a:xfrm>
              <a:prstGeom prst="rect">
                <a:avLst/>
              </a:prstGeom>
            </p:spPr>
          </p:pic>
        </p:grpSp>
        <p:grpSp>
          <p:nvGrpSpPr>
            <p:cNvPr id="19" name="Group 18">
              <a:extLst>
                <a:ext uri="{FF2B5EF4-FFF2-40B4-BE49-F238E27FC236}">
                  <a16:creationId xmlns:a16="http://schemas.microsoft.com/office/drawing/2014/main" id="{CD4B8062-8264-907A-B71A-C78DBD4A6A89}"/>
                </a:ext>
              </a:extLst>
            </p:cNvPr>
            <p:cNvGrpSpPr/>
            <p:nvPr/>
          </p:nvGrpSpPr>
          <p:grpSpPr>
            <a:xfrm>
              <a:off x="10210233" y="5201962"/>
              <a:ext cx="1583311" cy="469963"/>
              <a:chOff x="3408122" y="4232839"/>
              <a:chExt cx="1583311" cy="469963"/>
            </a:xfrm>
          </p:grpSpPr>
          <p:pic>
            <p:nvPicPr>
              <p:cNvPr id="21" name="Picture 20">
                <a:extLst>
                  <a:ext uri="{FF2B5EF4-FFF2-40B4-BE49-F238E27FC236}">
                    <a16:creationId xmlns:a16="http://schemas.microsoft.com/office/drawing/2014/main" id="{F0C6C887-DC41-F645-0BBD-95A684A12006}"/>
                  </a:ext>
                </a:extLst>
              </p:cNvPr>
              <p:cNvPicPr>
                <a:picLocks noChangeAspect="1"/>
              </p:cNvPicPr>
              <p:nvPr/>
            </p:nvPicPr>
            <p:blipFill>
              <a:blip r:embed="rId9"/>
              <a:stretch>
                <a:fillRect/>
              </a:stretch>
            </p:blipFill>
            <p:spPr>
              <a:xfrm>
                <a:off x="3964796" y="4232839"/>
                <a:ext cx="469963" cy="469963"/>
              </a:xfrm>
              <a:prstGeom prst="rect">
                <a:avLst/>
              </a:prstGeom>
            </p:spPr>
          </p:pic>
          <p:pic>
            <p:nvPicPr>
              <p:cNvPr id="22" name="Picture 21">
                <a:extLst>
                  <a:ext uri="{FF2B5EF4-FFF2-40B4-BE49-F238E27FC236}">
                    <a16:creationId xmlns:a16="http://schemas.microsoft.com/office/drawing/2014/main" id="{65F26FB8-D43F-7D59-F226-EE520A24C51D}"/>
                  </a:ext>
                </a:extLst>
              </p:cNvPr>
              <p:cNvPicPr>
                <a:picLocks noChangeAspect="1"/>
              </p:cNvPicPr>
              <p:nvPr/>
            </p:nvPicPr>
            <p:blipFill>
              <a:blip r:embed="rId10"/>
              <a:stretch>
                <a:fillRect/>
              </a:stretch>
            </p:blipFill>
            <p:spPr>
              <a:xfrm>
                <a:off x="3408122" y="4232839"/>
                <a:ext cx="469963" cy="469963"/>
              </a:xfrm>
              <a:prstGeom prst="rect">
                <a:avLst/>
              </a:prstGeom>
            </p:spPr>
          </p:pic>
          <p:pic>
            <p:nvPicPr>
              <p:cNvPr id="23" name="Picture 22">
                <a:extLst>
                  <a:ext uri="{FF2B5EF4-FFF2-40B4-BE49-F238E27FC236}">
                    <a16:creationId xmlns:a16="http://schemas.microsoft.com/office/drawing/2014/main" id="{8CB1433D-3765-3E24-CDDB-688380734ECC}"/>
                  </a:ext>
                </a:extLst>
              </p:cNvPr>
              <p:cNvPicPr>
                <a:picLocks noChangeAspect="1"/>
              </p:cNvPicPr>
              <p:nvPr/>
            </p:nvPicPr>
            <p:blipFill>
              <a:blip r:embed="rId11"/>
              <a:stretch>
                <a:fillRect/>
              </a:stretch>
            </p:blipFill>
            <p:spPr>
              <a:xfrm>
                <a:off x="4521470" y="4232839"/>
                <a:ext cx="469963" cy="469963"/>
              </a:xfrm>
              <a:prstGeom prst="rect">
                <a:avLst/>
              </a:prstGeom>
            </p:spPr>
          </p:pic>
        </p:grpSp>
        <p:sp>
          <p:nvSpPr>
            <p:cNvPr id="20" name="Rectangle: Rounded Corners 19">
              <a:extLst>
                <a:ext uri="{FF2B5EF4-FFF2-40B4-BE49-F238E27FC236}">
                  <a16:creationId xmlns:a16="http://schemas.microsoft.com/office/drawing/2014/main" id="{86C0FC6B-1971-DDA1-B724-C1AB64E64E16}"/>
                </a:ext>
              </a:extLst>
            </p:cNvPr>
            <p:cNvSpPr/>
            <p:nvPr/>
          </p:nvSpPr>
          <p:spPr>
            <a:xfrm>
              <a:off x="6470488" y="3244032"/>
              <a:ext cx="491888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chí đánh giá</a:t>
              </a:r>
              <a:endParaRPr kumimoji="0" lang="en-US" sz="4400" b="1" i="0" u="none" strike="noStrike" kern="1200" cap="none" spc="0" normalizeH="0" baseline="0" noProof="0" dirty="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E7160021-039F-6E0A-CC33-15D7ECD043E3}"/>
              </a:ext>
            </a:extLst>
          </p:cNvPr>
          <p:cNvGrpSpPr/>
          <p:nvPr/>
        </p:nvGrpSpPr>
        <p:grpSpPr>
          <a:xfrm>
            <a:off x="308078" y="3578284"/>
            <a:ext cx="5561111" cy="2784533"/>
            <a:chOff x="226098" y="3169228"/>
            <a:chExt cx="5561110" cy="2784533"/>
          </a:xfrm>
        </p:grpSpPr>
        <p:sp>
          <p:nvSpPr>
            <p:cNvPr id="31" name="Rectangle: Rounded Corners 30">
              <a:extLst>
                <a:ext uri="{FF2B5EF4-FFF2-40B4-BE49-F238E27FC236}">
                  <a16:creationId xmlns:a16="http://schemas.microsoft.com/office/drawing/2014/main" id="{2DF910AE-BCBD-C263-0074-B98E61CF738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460F1014-69C5-FB91-BCD6-297058CD03AA}"/>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703A07EE-E87E-284A-9D7B-80F033E2D2C1}"/>
                </a:ext>
              </a:extLst>
            </p:cNvPr>
            <p:cNvPicPr>
              <a:picLocks noChangeAspect="1"/>
            </p:cNvPicPr>
            <p:nvPr/>
          </p:nvPicPr>
          <p:blipFill>
            <a:blip r:embed="rId12"/>
            <a:stretch>
              <a:fillRect/>
            </a:stretch>
          </p:blipFill>
          <p:spPr>
            <a:xfrm flipH="1">
              <a:off x="324528" y="3950336"/>
              <a:ext cx="609091" cy="609091"/>
            </a:xfrm>
            <a:prstGeom prst="rect">
              <a:avLst/>
            </a:prstGeom>
          </p:spPr>
        </p:pic>
        <p:pic>
          <p:nvPicPr>
            <p:cNvPr id="34" name="Picture 33">
              <a:extLst>
                <a:ext uri="{FF2B5EF4-FFF2-40B4-BE49-F238E27FC236}">
                  <a16:creationId xmlns:a16="http://schemas.microsoft.com/office/drawing/2014/main" id="{34CB8096-0C2C-EDC7-BCE9-AC6B5510BF45}"/>
                </a:ext>
              </a:extLst>
            </p:cNvPr>
            <p:cNvPicPr>
              <a:picLocks noChangeAspect="1"/>
            </p:cNvPicPr>
            <p:nvPr/>
          </p:nvPicPr>
          <p:blipFill>
            <a:blip r:embed="rId12"/>
            <a:stretch>
              <a:fillRect/>
            </a:stretch>
          </p:blipFill>
          <p:spPr>
            <a:xfrm flipH="1">
              <a:off x="324528" y="4544021"/>
              <a:ext cx="609091" cy="609091"/>
            </a:xfrm>
            <a:prstGeom prst="rect">
              <a:avLst/>
            </a:prstGeom>
          </p:spPr>
        </p:pic>
        <p:pic>
          <p:nvPicPr>
            <p:cNvPr id="35" name="Picture 34">
              <a:extLst>
                <a:ext uri="{FF2B5EF4-FFF2-40B4-BE49-F238E27FC236}">
                  <a16:creationId xmlns:a16="http://schemas.microsoft.com/office/drawing/2014/main" id="{D0F0F420-C370-5E09-2DA0-D421E084772B}"/>
                </a:ext>
              </a:extLst>
            </p:cNvPr>
            <p:cNvPicPr>
              <a:picLocks noChangeAspect="1"/>
            </p:cNvPicPr>
            <p:nvPr/>
          </p:nvPicPr>
          <p:blipFill>
            <a:blip r:embed="rId12"/>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F9D6BD67-AA7C-7814-687E-4F432D0FF7DB}"/>
              </a:ext>
            </a:extLst>
          </p:cNvPr>
          <p:cNvPicPr>
            <a:picLocks noChangeAspect="1"/>
          </p:cNvPicPr>
          <p:nvPr/>
        </p:nvPicPr>
        <p:blipFill>
          <a:blip r:embed="rId13"/>
          <a:stretch>
            <a:fillRect/>
          </a:stretch>
        </p:blipFill>
        <p:spPr>
          <a:xfrm>
            <a:off x="480191" y="1087598"/>
            <a:ext cx="12058933" cy="2353260"/>
          </a:xfrm>
          <a:prstGeom prst="rect">
            <a:avLst/>
          </a:prstGeom>
        </p:spPr>
      </p:pic>
    </p:spTree>
    <p:extLst>
      <p:ext uri="{BB962C8B-B14F-4D97-AF65-F5344CB8AC3E}">
        <p14:creationId xmlns:p14="http://schemas.microsoft.com/office/powerpoint/2010/main" val="26985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60621C-FBC1-64E5-FAA0-D16B54CAA2E2}"/>
              </a:ext>
            </a:extLst>
          </p:cNvPr>
          <p:cNvGrpSpPr/>
          <p:nvPr/>
        </p:nvGrpSpPr>
        <p:grpSpPr>
          <a:xfrm>
            <a:off x="0" y="0"/>
            <a:ext cx="12192000" cy="6858000"/>
            <a:chOff x="0" y="0"/>
            <a:chExt cx="12192000" cy="6858000"/>
          </a:xfrm>
        </p:grpSpPr>
        <p:sp>
          <p:nvSpPr>
            <p:cNvPr id="3" name="Freeform 7">
              <a:extLst>
                <a:ext uri="{FF2B5EF4-FFF2-40B4-BE49-F238E27FC236}">
                  <a16:creationId xmlns:a16="http://schemas.microsoft.com/office/drawing/2014/main" id="{553EBE7C-C91A-C40D-AC7F-B5BE4873C444}"/>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23">
              <a:extLst>
                <a:ext uri="{FF2B5EF4-FFF2-40B4-BE49-F238E27FC236}">
                  <a16:creationId xmlns:a16="http://schemas.microsoft.com/office/drawing/2014/main" id="{C9F3EA69-224B-0709-5894-948B814951A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5" name="Picture 5">
              <a:extLst>
                <a:ext uri="{FF2B5EF4-FFF2-40B4-BE49-F238E27FC236}">
                  <a16:creationId xmlns:a16="http://schemas.microsoft.com/office/drawing/2014/main" id="{78443566-E6D7-9924-7753-0F74D702CD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6" name="Picture 10">
              <a:extLst>
                <a:ext uri="{FF2B5EF4-FFF2-40B4-BE49-F238E27FC236}">
                  <a16:creationId xmlns:a16="http://schemas.microsoft.com/office/drawing/2014/main" id="{72E6A831-2D38-6BD3-C6EB-FF4E4118845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7" name="Picture 10">
              <a:extLst>
                <a:ext uri="{FF2B5EF4-FFF2-40B4-BE49-F238E27FC236}">
                  <a16:creationId xmlns:a16="http://schemas.microsoft.com/office/drawing/2014/main" id="{9ABC5BEE-CB65-DAED-A567-12B42154704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3" y="0"/>
              <a:ext cx="2654297" cy="1607056"/>
            </a:xfrm>
            <a:prstGeom prst="rect">
              <a:avLst/>
            </a:prstGeom>
          </p:spPr>
        </p:pic>
        <p:pic>
          <p:nvPicPr>
            <p:cNvPr id="8" name="Picture 10">
              <a:extLst>
                <a:ext uri="{FF2B5EF4-FFF2-40B4-BE49-F238E27FC236}">
                  <a16:creationId xmlns:a16="http://schemas.microsoft.com/office/drawing/2014/main" id="{389F5D3E-0616-9970-043D-5C163A4C88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8" y="1607056"/>
              <a:ext cx="3480189" cy="2107096"/>
            </a:xfrm>
            <a:prstGeom prst="rect">
              <a:avLst/>
            </a:prstGeom>
          </p:spPr>
        </p:pic>
        <p:pic>
          <p:nvPicPr>
            <p:cNvPr id="9" name="Picture 8" descr="A group of paper planes&#10;&#10;Description automatically generated">
              <a:extLst>
                <a:ext uri="{FF2B5EF4-FFF2-40B4-BE49-F238E27FC236}">
                  <a16:creationId xmlns:a16="http://schemas.microsoft.com/office/drawing/2014/main" id="{E84FA300-F2AC-767A-AD83-D1FF5A0847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16" name="Group 15">
            <a:extLst>
              <a:ext uri="{FF2B5EF4-FFF2-40B4-BE49-F238E27FC236}">
                <a16:creationId xmlns:a16="http://schemas.microsoft.com/office/drawing/2014/main" id="{DAE4E18E-873E-3418-9D8F-2413D10C9103}"/>
              </a:ext>
            </a:extLst>
          </p:cNvPr>
          <p:cNvGrpSpPr/>
          <p:nvPr/>
        </p:nvGrpSpPr>
        <p:grpSpPr>
          <a:xfrm>
            <a:off x="2302689" y="2649240"/>
            <a:ext cx="7586625" cy="3682646"/>
            <a:chOff x="4841104" y="3804755"/>
            <a:chExt cx="5882697" cy="2855537"/>
          </a:xfrm>
        </p:grpSpPr>
        <p:grpSp>
          <p:nvGrpSpPr>
            <p:cNvPr id="17" name="Group 16">
              <a:extLst>
                <a:ext uri="{FF2B5EF4-FFF2-40B4-BE49-F238E27FC236}">
                  <a16:creationId xmlns:a16="http://schemas.microsoft.com/office/drawing/2014/main" id="{10DFECB6-F4CD-D2CE-017B-F4B9B30CB73C}"/>
                </a:ext>
              </a:extLst>
            </p:cNvPr>
            <p:cNvGrpSpPr/>
            <p:nvPr/>
          </p:nvGrpSpPr>
          <p:grpSpPr>
            <a:xfrm>
              <a:off x="4841104" y="3804755"/>
              <a:ext cx="5882697" cy="2855537"/>
              <a:chOff x="2975204" y="1242806"/>
              <a:chExt cx="5882697" cy="2855537"/>
            </a:xfrm>
          </p:grpSpPr>
          <p:sp>
            <p:nvSpPr>
              <p:cNvPr id="27" name="Rectangle: Rounded Corners 12">
                <a:extLst>
                  <a:ext uri="{FF2B5EF4-FFF2-40B4-BE49-F238E27FC236}">
                    <a16:creationId xmlns:a16="http://schemas.microsoft.com/office/drawing/2014/main" id="{78669463-CEB1-9B89-CF21-317F78CE9877}"/>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B23A4926-18FD-9F57-E48F-C4465888E16F}"/>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id="{F949B7FA-4008-EF70-4284-9686B37C6029}"/>
                </a:ext>
              </a:extLst>
            </p:cNvPr>
            <p:cNvPicPr>
              <a:picLocks noChangeAspect="1"/>
            </p:cNvPicPr>
            <p:nvPr/>
          </p:nvPicPr>
          <p:blipFill>
            <a:blip r:embed="rId9"/>
            <a:stretch>
              <a:fillRect/>
            </a:stretch>
          </p:blipFill>
          <p:spPr>
            <a:xfrm>
              <a:off x="7844232" y="5059032"/>
              <a:ext cx="469963" cy="469963"/>
            </a:xfrm>
            <a:prstGeom prst="rect">
              <a:avLst/>
            </a:prstGeom>
          </p:spPr>
        </p:pic>
        <p:pic>
          <p:nvPicPr>
            <p:cNvPr id="19" name="Picture 18">
              <a:extLst>
                <a:ext uri="{FF2B5EF4-FFF2-40B4-BE49-F238E27FC236}">
                  <a16:creationId xmlns:a16="http://schemas.microsoft.com/office/drawing/2014/main" id="{49EFF05A-AA92-4F2F-AC3A-17FED3EB00A4}"/>
                </a:ext>
              </a:extLst>
            </p:cNvPr>
            <p:cNvPicPr>
              <a:picLocks noChangeAspect="1"/>
            </p:cNvPicPr>
            <p:nvPr/>
          </p:nvPicPr>
          <p:blipFill>
            <a:blip r:embed="rId10"/>
            <a:stretch>
              <a:fillRect/>
            </a:stretch>
          </p:blipFill>
          <p:spPr>
            <a:xfrm>
              <a:off x="7287558" y="5059032"/>
              <a:ext cx="469963" cy="469963"/>
            </a:xfrm>
            <a:prstGeom prst="rect">
              <a:avLst/>
            </a:prstGeom>
          </p:spPr>
        </p:pic>
        <p:pic>
          <p:nvPicPr>
            <p:cNvPr id="20" name="Picture 19">
              <a:extLst>
                <a:ext uri="{FF2B5EF4-FFF2-40B4-BE49-F238E27FC236}">
                  <a16:creationId xmlns:a16="http://schemas.microsoft.com/office/drawing/2014/main" id="{2847A8F3-7C85-F783-9B6C-51436D1CAD93}"/>
                </a:ext>
              </a:extLst>
            </p:cNvPr>
            <p:cNvPicPr>
              <a:picLocks noChangeAspect="1"/>
            </p:cNvPicPr>
            <p:nvPr/>
          </p:nvPicPr>
          <p:blipFill>
            <a:blip r:embed="rId11"/>
            <a:stretch>
              <a:fillRect/>
            </a:stretch>
          </p:blipFill>
          <p:spPr>
            <a:xfrm>
              <a:off x="8400906" y="5059032"/>
              <a:ext cx="469963" cy="469963"/>
            </a:xfrm>
            <a:prstGeom prst="rect">
              <a:avLst/>
            </a:prstGeom>
          </p:spPr>
        </p:pic>
        <p:pic>
          <p:nvPicPr>
            <p:cNvPr id="21" name="Picture 20">
              <a:extLst>
                <a:ext uri="{FF2B5EF4-FFF2-40B4-BE49-F238E27FC236}">
                  <a16:creationId xmlns:a16="http://schemas.microsoft.com/office/drawing/2014/main" id="{5CB6EA80-B3FF-24DA-41D0-F16FE06302C1}"/>
                </a:ext>
              </a:extLst>
            </p:cNvPr>
            <p:cNvPicPr>
              <a:picLocks noChangeAspect="1"/>
            </p:cNvPicPr>
            <p:nvPr/>
          </p:nvPicPr>
          <p:blipFill>
            <a:blip r:embed="rId9"/>
            <a:stretch>
              <a:fillRect/>
            </a:stretch>
          </p:blipFill>
          <p:spPr>
            <a:xfrm>
              <a:off x="7738984" y="5636672"/>
              <a:ext cx="469963" cy="469963"/>
            </a:xfrm>
            <a:prstGeom prst="rect">
              <a:avLst/>
            </a:prstGeom>
          </p:spPr>
        </p:pic>
        <p:pic>
          <p:nvPicPr>
            <p:cNvPr id="22" name="Picture 21">
              <a:extLst>
                <a:ext uri="{FF2B5EF4-FFF2-40B4-BE49-F238E27FC236}">
                  <a16:creationId xmlns:a16="http://schemas.microsoft.com/office/drawing/2014/main" id="{970F5290-A320-B3C6-2F9B-4D5D81214B11}"/>
                </a:ext>
              </a:extLst>
            </p:cNvPr>
            <p:cNvPicPr>
              <a:picLocks noChangeAspect="1"/>
            </p:cNvPicPr>
            <p:nvPr/>
          </p:nvPicPr>
          <p:blipFill>
            <a:blip r:embed="rId10"/>
            <a:stretch>
              <a:fillRect/>
            </a:stretch>
          </p:blipFill>
          <p:spPr>
            <a:xfrm>
              <a:off x="7182308" y="5636672"/>
              <a:ext cx="469963" cy="469963"/>
            </a:xfrm>
            <a:prstGeom prst="rect">
              <a:avLst/>
            </a:prstGeom>
          </p:spPr>
        </p:pic>
        <p:pic>
          <p:nvPicPr>
            <p:cNvPr id="23" name="Picture 22">
              <a:extLst>
                <a:ext uri="{FF2B5EF4-FFF2-40B4-BE49-F238E27FC236}">
                  <a16:creationId xmlns:a16="http://schemas.microsoft.com/office/drawing/2014/main" id="{77AA7530-48D2-B6A5-0146-6679186BF912}"/>
                </a:ext>
              </a:extLst>
            </p:cNvPr>
            <p:cNvPicPr>
              <a:picLocks noChangeAspect="1"/>
            </p:cNvPicPr>
            <p:nvPr/>
          </p:nvPicPr>
          <p:blipFill>
            <a:blip r:embed="rId11"/>
            <a:stretch>
              <a:fillRect/>
            </a:stretch>
          </p:blipFill>
          <p:spPr>
            <a:xfrm>
              <a:off x="8295658" y="5636672"/>
              <a:ext cx="469963" cy="469963"/>
            </a:xfrm>
            <a:prstGeom prst="rect">
              <a:avLst/>
            </a:prstGeom>
          </p:spPr>
        </p:pic>
        <p:pic>
          <p:nvPicPr>
            <p:cNvPr id="24" name="Picture 23">
              <a:extLst>
                <a:ext uri="{FF2B5EF4-FFF2-40B4-BE49-F238E27FC236}">
                  <a16:creationId xmlns:a16="http://schemas.microsoft.com/office/drawing/2014/main" id="{660FBDFE-011C-9111-6C85-B103CE163278}"/>
                </a:ext>
              </a:extLst>
            </p:cNvPr>
            <p:cNvPicPr>
              <a:picLocks noChangeAspect="1"/>
            </p:cNvPicPr>
            <p:nvPr/>
          </p:nvPicPr>
          <p:blipFill>
            <a:blip r:embed="rId9"/>
            <a:stretch>
              <a:fillRect/>
            </a:stretch>
          </p:blipFill>
          <p:spPr>
            <a:xfrm>
              <a:off x="9422140" y="6106278"/>
              <a:ext cx="469963" cy="469963"/>
            </a:xfrm>
            <a:prstGeom prst="rect">
              <a:avLst/>
            </a:prstGeom>
          </p:spPr>
        </p:pic>
        <p:pic>
          <p:nvPicPr>
            <p:cNvPr id="25" name="Picture 24">
              <a:extLst>
                <a:ext uri="{FF2B5EF4-FFF2-40B4-BE49-F238E27FC236}">
                  <a16:creationId xmlns:a16="http://schemas.microsoft.com/office/drawing/2014/main" id="{00AD3D22-D479-3DB3-3525-F22C09BEBDD2}"/>
                </a:ext>
              </a:extLst>
            </p:cNvPr>
            <p:cNvPicPr>
              <a:picLocks noChangeAspect="1"/>
            </p:cNvPicPr>
            <p:nvPr/>
          </p:nvPicPr>
          <p:blipFill>
            <a:blip r:embed="rId10"/>
            <a:stretch>
              <a:fillRect/>
            </a:stretch>
          </p:blipFill>
          <p:spPr>
            <a:xfrm>
              <a:off x="8865466" y="6106278"/>
              <a:ext cx="469963" cy="469963"/>
            </a:xfrm>
            <a:prstGeom prst="rect">
              <a:avLst/>
            </a:prstGeom>
          </p:spPr>
        </p:pic>
        <p:pic>
          <p:nvPicPr>
            <p:cNvPr id="26" name="Picture 25">
              <a:extLst>
                <a:ext uri="{FF2B5EF4-FFF2-40B4-BE49-F238E27FC236}">
                  <a16:creationId xmlns:a16="http://schemas.microsoft.com/office/drawing/2014/main" id="{C91C834E-3A0E-BBD3-E4C9-A9547307B19E}"/>
                </a:ext>
              </a:extLst>
            </p:cNvPr>
            <p:cNvPicPr>
              <a:picLocks noChangeAspect="1"/>
            </p:cNvPicPr>
            <p:nvPr/>
          </p:nvPicPr>
          <p:blipFill>
            <a:blip r:embed="rId11"/>
            <a:stretch>
              <a:fillRect/>
            </a:stretch>
          </p:blipFill>
          <p:spPr>
            <a:xfrm>
              <a:off x="9978815" y="6106278"/>
              <a:ext cx="469963" cy="469963"/>
            </a:xfrm>
            <a:prstGeom prst="rect">
              <a:avLst/>
            </a:prstGeom>
          </p:spPr>
        </p:pic>
      </p:grpSp>
      <p:pic>
        <p:nvPicPr>
          <p:cNvPr id="29" name="Picture 28" descr="A bunch of balloons with swirls and butterflies&#10;&#10;Description automatically generated">
            <a:extLst>
              <a:ext uri="{FF2B5EF4-FFF2-40B4-BE49-F238E27FC236}">
                <a16:creationId xmlns:a16="http://schemas.microsoft.com/office/drawing/2014/main" id="{F51DA816-8BA4-BFD1-4B7A-090864F8532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43700" y="2302197"/>
            <a:ext cx="3840073" cy="4208760"/>
          </a:xfrm>
          <a:prstGeom prst="rect">
            <a:avLst/>
          </a:prstGeom>
        </p:spPr>
      </p:pic>
      <p:pic>
        <p:nvPicPr>
          <p:cNvPr id="30" name="Picture 29">
            <a:extLst>
              <a:ext uri="{FF2B5EF4-FFF2-40B4-BE49-F238E27FC236}">
                <a16:creationId xmlns:a16="http://schemas.microsoft.com/office/drawing/2014/main" id="{AFB92DE5-3D4B-1364-DF23-1BFF094D8CE2}"/>
              </a:ext>
            </a:extLst>
          </p:cNvPr>
          <p:cNvPicPr>
            <a:picLocks noChangeAspect="1"/>
          </p:cNvPicPr>
          <p:nvPr/>
        </p:nvPicPr>
        <p:blipFill>
          <a:blip r:embed="rId13"/>
          <a:stretch>
            <a:fillRect/>
          </a:stretch>
        </p:blipFill>
        <p:spPr>
          <a:xfrm>
            <a:off x="480191" y="1049758"/>
            <a:ext cx="12058933" cy="1383912"/>
          </a:xfrm>
          <a:prstGeom prst="rect">
            <a:avLst/>
          </a:prstGeom>
        </p:spPr>
      </p:pic>
    </p:spTree>
    <p:extLst>
      <p:ext uri="{BB962C8B-B14F-4D97-AF65-F5344CB8AC3E}">
        <p14:creationId xmlns:p14="http://schemas.microsoft.com/office/powerpoint/2010/main" val="8715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63D61-49C5-46CC-2FE3-7F20BBD41F76}"/>
              </a:ext>
            </a:extLst>
          </p:cNvPr>
          <p:cNvPicPr>
            <a:picLocks noChangeAspect="1"/>
          </p:cNvPicPr>
          <p:nvPr/>
        </p:nvPicPr>
        <p:blipFill>
          <a:blip r:embed="rId2"/>
          <a:stretch>
            <a:fillRect/>
          </a:stretch>
        </p:blipFill>
        <p:spPr>
          <a:xfrm>
            <a:off x="1179151" y="1682346"/>
            <a:ext cx="9833700" cy="3493311"/>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4" y="342010"/>
            <a:ext cx="10040589" cy="227056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1" y="657070"/>
              <a:ext cx="990196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thứ nhất, chi tiết nào cho thấy hạt gạo được kết tinh từ những tinh tuý của thiên nhiên?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2940643"/>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165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42458" y="3516086"/>
            <a:ext cx="8360229"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Chi tiết cho thấy hạt gạo được kết tinh từ những tinh tuý của thiên nhiên là: phù sa của sông Kinh Thầy, hương sen thơm trong hồ nước đầy.</a:t>
            </a:r>
            <a:endParaRPr lang="en-US" sz="3600" dirty="0">
              <a:latin typeface="Cambria" panose="02040503050406030204" pitchFamily="18" charset="0"/>
              <a:ea typeface="Cambria" panose="02040503050406030204" pitchFamily="18" charset="0"/>
            </a:endParaRPr>
          </a:p>
        </p:txBody>
      </p:sp>
      <p:sp>
        <p:nvSpPr>
          <p:cNvPr id="10" name="Text Box 8"/>
          <p:cNvSpPr txBox="1">
            <a:spLocks noChangeArrowheads="1"/>
          </p:cNvSpPr>
          <p:nvPr/>
        </p:nvSpPr>
        <p:spPr bwMode="auto">
          <a:xfrm>
            <a:off x="740229" y="5878289"/>
            <a:ext cx="10479314" cy="84433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lnSpc>
                <a:spcPct val="65000"/>
              </a:lnSpc>
              <a:spcBef>
                <a:spcPct val="20000"/>
              </a:spcBef>
              <a:spcAft>
                <a:spcPct val="0"/>
              </a:spcAft>
            </a:pPr>
            <a:endParaRPr lang="en-US" b="1" i="1" dirty="0">
              <a:solidFill>
                <a:srgbClr val="FF0000"/>
              </a:solidFill>
              <a:latin typeface="Cambria" panose="02040503050406030204" pitchFamily="18" charset="0"/>
              <a:ea typeface="Cambria" panose="02040503050406030204" pitchFamily="18" charset="0"/>
            </a:endParaRPr>
          </a:p>
          <a:p>
            <a:pPr algn="ctr" fontAlgn="base">
              <a:lnSpc>
                <a:spcPct val="65000"/>
              </a:lnSpc>
              <a:spcBef>
                <a:spcPct val="20000"/>
              </a:spcBef>
              <a:spcAft>
                <a:spcPct val="0"/>
              </a:spcAft>
            </a:pPr>
            <a:r>
              <a:rPr lang="en-US" b="1" i="1" dirty="0">
                <a:solidFill>
                  <a:srgbClr val="FF0000"/>
                </a:solidFill>
                <a:latin typeface="Cambria" panose="02040503050406030204" pitchFamily="18" charset="0"/>
                <a:ea typeface="Cambria" panose="02040503050406030204" pitchFamily="18" charset="0"/>
              </a:rPr>
              <a:t>Ý 1: </a:t>
            </a:r>
            <a:r>
              <a:rPr lang="en-US" b="1" i="1" dirty="0" err="1">
                <a:solidFill>
                  <a:srgbClr val="FF0000"/>
                </a:solidFill>
                <a:latin typeface="Cambria" panose="02040503050406030204" pitchFamily="18" charset="0"/>
                <a:ea typeface="Cambria" panose="02040503050406030204" pitchFamily="18" charset="0"/>
              </a:rPr>
              <a:t>Hạt</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gạo</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được</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kết</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tinh</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từ</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hương</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vị</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quê</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hương</a:t>
            </a:r>
            <a:r>
              <a:rPr lang="en-US" b="1"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0"/>
                                        </p:tgtEl>
                                        <p:attrNameLst>
                                          <p:attrName>style.visibility</p:attrName>
                                        </p:attrNameLst>
                                      </p:cBhvr>
                                      <p:to>
                                        <p:strVal val="visible"/>
                                      </p:to>
                                    </p:set>
                                    <p:anim calcmode="discrete" valueType="clr">
                                      <p:cBhvr override="childStyle">
                                        <p:cTn id="2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0"/>
                                        </p:tgtEl>
                                        <p:attrNameLst>
                                          <p:attrName>fillcolor</p:attrName>
                                        </p:attrNameLst>
                                      </p:cBhvr>
                                      <p:tavLst>
                                        <p:tav tm="0">
                                          <p:val>
                                            <p:clrVal>
                                              <a:schemeClr val="accent2"/>
                                            </p:clrVal>
                                          </p:val>
                                        </p:tav>
                                        <p:tav tm="50000">
                                          <p:val>
                                            <p:clrVal>
                                              <a:schemeClr val="hlink"/>
                                            </p:clrVal>
                                          </p:val>
                                        </p:tav>
                                      </p:tavLst>
                                    </p:anim>
                                    <p:set>
                                      <p:cBhvr>
                                        <p:cTn id="26"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4" y="196872"/>
            <a:ext cx="10040589" cy="1609376"/>
            <a:chOff x="1467786" y="422572"/>
            <a:chExt cx="10040589" cy="1681949"/>
          </a:xfrm>
        </p:grpSpPr>
        <p:sp>
          <p:nvSpPr>
            <p:cNvPr id="9" name="矩形: 圆角 11"/>
            <p:cNvSpPr/>
            <p:nvPr userDrawn="1"/>
          </p:nvSpPr>
          <p:spPr>
            <a:xfrm>
              <a:off x="1467786" y="422572"/>
              <a:ext cx="10040589" cy="1681949"/>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1" y="657070"/>
              <a:ext cx="9901962" cy="14474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Bài thơ cho thấy nét đẹp gì của người nông dân trong quá trình làm ra hạt gạo? Nét đẹp ấy được thể hiện qua những hình ảnh nào?</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609601" y="1953688"/>
            <a:ext cx="11440887" cy="3648825"/>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1361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859972" y="2398488"/>
            <a:ext cx="10940143"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 </a:t>
            </a: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Nét đẹp ấy được thể hiện qua các hình ảnh: </a:t>
            </a:r>
            <a:r>
              <a:rPr lang="vi-VN" sz="2800" b="1" i="1" dirty="0">
                <a:solidFill>
                  <a:prstClr val="black"/>
                </a:solidFill>
                <a:latin typeface="Cambria" panose="02040503050406030204" pitchFamily="18" charset="0"/>
                <a:ea typeface="Cambria" panose="02040503050406030204" pitchFamily="18" charset="0"/>
              </a:rPr>
              <a:t>bão tháng Bảy, mưa tháng Ba, giọt mồ hôi sa, nước như ai nấu, chêt cả cá cờ, cua ngoi lên bờ, mẹ em xuống cấy.</a:t>
            </a:r>
          </a:p>
        </p:txBody>
      </p:sp>
      <p:sp>
        <p:nvSpPr>
          <p:cNvPr id="10" name="Text Box 8"/>
          <p:cNvSpPr txBox="1">
            <a:spLocks noChangeArrowheads="1"/>
          </p:cNvSpPr>
          <p:nvPr/>
        </p:nvSpPr>
        <p:spPr bwMode="auto">
          <a:xfrm>
            <a:off x="551537" y="5718635"/>
            <a:ext cx="10958286" cy="1003673"/>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lnSpc>
                <a:spcPct val="65000"/>
              </a:lnSpc>
              <a:spcBef>
                <a:spcPct val="50000"/>
              </a:spcBef>
              <a:spcAft>
                <a:spcPct val="0"/>
              </a:spcAft>
            </a:pPr>
            <a:endParaRPr lang="en-US" b="1" i="1" dirty="0">
              <a:solidFill>
                <a:srgbClr val="FF0000"/>
              </a:solidFill>
              <a:latin typeface="Cambria" panose="02040503050406030204" pitchFamily="18" charset="0"/>
              <a:ea typeface="Cambria" panose="02040503050406030204" pitchFamily="18" charset="0"/>
            </a:endParaRPr>
          </a:p>
          <a:p>
            <a:pPr fontAlgn="base">
              <a:lnSpc>
                <a:spcPct val="65000"/>
              </a:lnSpc>
              <a:spcBef>
                <a:spcPct val="50000"/>
              </a:spcBef>
              <a:spcAft>
                <a:spcPct val="0"/>
              </a:spcAft>
            </a:pPr>
            <a:r>
              <a:rPr lang="en-US" b="1" i="1" dirty="0">
                <a:solidFill>
                  <a:srgbClr val="FF0000"/>
                </a:solidFill>
                <a:latin typeface="Cambria" panose="02040503050406030204" pitchFamily="18" charset="0"/>
                <a:ea typeface="Cambria" panose="02040503050406030204" pitchFamily="18" charset="0"/>
              </a:rPr>
              <a:t>Ý 2: </a:t>
            </a:r>
            <a:r>
              <a:rPr lang="en-US" altLang="vi-VN" b="1" dirty="0" err="1">
                <a:solidFill>
                  <a:srgbClr val="FF0000"/>
                </a:solidFill>
                <a:latin typeface=".VnTime" pitchFamily="34" charset="0"/>
              </a:rPr>
              <a:t>Nçi</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vÊt</a:t>
            </a:r>
            <a:r>
              <a:rPr lang="en-US" altLang="vi-VN" b="1" dirty="0">
                <a:solidFill>
                  <a:srgbClr val="FF0000"/>
                </a:solidFill>
                <a:latin typeface=".VnTime" pitchFamily="34" charset="0"/>
              </a:rPr>
              <a:t> v¶ </a:t>
            </a:r>
            <a:r>
              <a:rPr lang="en-US" altLang="vi-VN" b="1" dirty="0" err="1">
                <a:solidFill>
                  <a:srgbClr val="FF0000"/>
                </a:solidFill>
                <a:latin typeface=".VnTime" pitchFamily="34" charset="0"/>
              </a:rPr>
              <a:t>cña</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ngư­êi</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n«ng</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d©n</a:t>
            </a:r>
            <a:r>
              <a:rPr lang="en-US" altLang="vi-VN" b="1" dirty="0">
                <a:solidFill>
                  <a:srgbClr val="FF0000"/>
                </a:solidFill>
                <a:latin typeface=".VnTime" pitchFamily="34" charset="0"/>
              </a:rPr>
              <a:t> ®Ó </a:t>
            </a:r>
            <a:r>
              <a:rPr lang="en-US" altLang="vi-VN" b="1" dirty="0" err="1">
                <a:solidFill>
                  <a:srgbClr val="FF0000"/>
                </a:solidFill>
                <a:latin typeface=".VnTime" pitchFamily="34" charset="0"/>
              </a:rPr>
              <a:t>lµm</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ra</a:t>
            </a:r>
            <a:r>
              <a:rPr lang="en-US" altLang="vi-VN" b="1" dirty="0">
                <a:solidFill>
                  <a:srgbClr val="FF0000"/>
                </a:solidFill>
                <a:latin typeface=".VnTime" pitchFamily="34" charset="0"/>
              </a:rPr>
              <a:t> h¹t g¹o.</a:t>
            </a:r>
          </a:p>
        </p:txBody>
      </p:sp>
    </p:spTree>
    <p:extLst>
      <p:ext uri="{BB962C8B-B14F-4D97-AF65-F5344CB8AC3E}">
        <p14:creationId xmlns:p14="http://schemas.microsoft.com/office/powerpoint/2010/main" val="1305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0"/>
                                        </p:tgtEl>
                                        <p:attrNameLst>
                                          <p:attrName>style.visibility</p:attrName>
                                        </p:attrNameLst>
                                      </p:cBhvr>
                                      <p:to>
                                        <p:strVal val="visible"/>
                                      </p:to>
                                    </p:set>
                                    <p:anim calcmode="discrete" valueType="clr">
                                      <p:cBhvr override="childStyle">
                                        <p:cTn id="2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0"/>
                                        </p:tgtEl>
                                        <p:attrNameLst>
                                          <p:attrName>fillcolor</p:attrName>
                                        </p:attrNameLst>
                                      </p:cBhvr>
                                      <p:tavLst>
                                        <p:tav tm="0">
                                          <p:val>
                                            <p:clrVal>
                                              <a:schemeClr val="accent2"/>
                                            </p:clrVal>
                                          </p:val>
                                        </p:tav>
                                        <p:tav tm="50000">
                                          <p:val>
                                            <p:clrVal>
                                              <a:schemeClr val="hlink"/>
                                            </p:clrVal>
                                          </p:val>
                                        </p:tav>
                                      </p:tavLst>
                                    </p:anim>
                                    <p:set>
                                      <p:cBhvr>
                                        <p:cTn id="26"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5" y="1769445"/>
            <a:ext cx="3914275" cy="5088557"/>
          </a:xfrm>
          <a:prstGeom prst="rect">
            <a:avLst/>
          </a:prstGeom>
        </p:spPr>
      </p:pic>
      <p:sp>
        <p:nvSpPr>
          <p:cNvPr id="3" name="Rounded Rectangular Callout 2"/>
          <p:cNvSpPr/>
          <p:nvPr/>
        </p:nvSpPr>
        <p:spPr>
          <a:xfrm>
            <a:off x="2241689" y="309339"/>
            <a:ext cx="9561291"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8" y="471051"/>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Trao đổi với bạn những điều em biết về công việc của người nông dân.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4" y="342010"/>
            <a:ext cx="10040589" cy="1933105"/>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80643" y="461127"/>
              <a:ext cx="9901962" cy="20605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dòng thơ “Bát cơm mùa gặt/ Thơm hào giao thông” gợi cho em suy nghĩ gì? Em chọn ý nào dưới đây? Vì sao?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7" name="Picture 6">
            <a:extLst>
              <a:ext uri="{FF2B5EF4-FFF2-40B4-BE49-F238E27FC236}">
                <a16:creationId xmlns:a16="http://schemas.microsoft.com/office/drawing/2014/main" id="{EAC31194-46D7-73C5-FDD3-CC69DB749D6B}"/>
              </a:ext>
            </a:extLst>
          </p:cNvPr>
          <p:cNvPicPr>
            <a:picLocks noChangeAspect="1"/>
          </p:cNvPicPr>
          <p:nvPr/>
        </p:nvPicPr>
        <p:blipFill>
          <a:blip r:embed="rId2"/>
          <a:stretch>
            <a:fillRect/>
          </a:stretch>
        </p:blipFill>
        <p:spPr>
          <a:xfrm>
            <a:off x="651101" y="3480026"/>
            <a:ext cx="11226779" cy="2387374"/>
          </a:xfrm>
          <a:prstGeom prst="rect">
            <a:avLst/>
          </a:prstGeom>
        </p:spPr>
      </p:pic>
      <p:sp>
        <p:nvSpPr>
          <p:cNvPr id="10" name="Oval 9">
            <a:extLst>
              <a:ext uri="{FF2B5EF4-FFF2-40B4-BE49-F238E27FC236}">
                <a16:creationId xmlns:a16="http://schemas.microsoft.com/office/drawing/2014/main" id="{ED33079C-9DF4-D50C-BACF-0E5E25ACD403}"/>
              </a:ext>
            </a:extLst>
          </p:cNvPr>
          <p:cNvSpPr/>
          <p:nvPr/>
        </p:nvSpPr>
        <p:spPr>
          <a:xfrm>
            <a:off x="979714" y="3657600"/>
            <a:ext cx="468087" cy="5442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0"/>
          <p:cNvSpPr txBox="1">
            <a:spLocks noChangeArrowheads="1"/>
          </p:cNvSpPr>
          <p:nvPr/>
        </p:nvSpPr>
        <p:spPr bwMode="auto">
          <a:xfrm>
            <a:off x="174171" y="6024724"/>
            <a:ext cx="11834585" cy="58477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50000"/>
              </a:spcBef>
              <a:spcAft>
                <a:spcPct val="0"/>
              </a:spcAft>
            </a:pPr>
            <a:r>
              <a:rPr lang="en-US" altLang="vi-VN" b="1" u="sng" dirty="0">
                <a:solidFill>
                  <a:srgbClr val="FF0000"/>
                </a:solidFill>
                <a:latin typeface="+mn-lt"/>
              </a:rPr>
              <a:t>Ý 3</a:t>
            </a:r>
            <a:r>
              <a:rPr lang="en-US" altLang="vi-VN" b="1" dirty="0">
                <a:solidFill>
                  <a:srgbClr val="FF0000"/>
                </a:solidFill>
                <a:latin typeface="+mn-lt"/>
              </a:rPr>
              <a:t>: </a:t>
            </a:r>
            <a:r>
              <a:rPr lang="en-US" altLang="vi-VN" b="1" dirty="0" err="1">
                <a:solidFill>
                  <a:srgbClr val="CC0000"/>
                </a:solidFill>
                <a:latin typeface="+mn-lt"/>
              </a:rPr>
              <a:t>Trong</a:t>
            </a:r>
            <a:r>
              <a:rPr lang="en-US" altLang="vi-VN" b="1" dirty="0">
                <a:solidFill>
                  <a:srgbClr val="CC0000"/>
                </a:solidFill>
                <a:latin typeface="+mn-lt"/>
              </a:rPr>
              <a:t> </a:t>
            </a:r>
            <a:r>
              <a:rPr lang="en-US" altLang="vi-VN" b="1" dirty="0" err="1">
                <a:solidFill>
                  <a:srgbClr val="CC0000"/>
                </a:solidFill>
                <a:latin typeface="+mn-lt"/>
              </a:rPr>
              <a:t>kháng</a:t>
            </a:r>
            <a:r>
              <a:rPr lang="en-US" altLang="vi-VN" b="1" dirty="0">
                <a:solidFill>
                  <a:srgbClr val="CC0000"/>
                </a:solidFill>
                <a:latin typeface="+mn-lt"/>
              </a:rPr>
              <a:t> </a:t>
            </a:r>
            <a:r>
              <a:rPr lang="en-US" altLang="vi-VN" b="1" dirty="0" err="1">
                <a:solidFill>
                  <a:srgbClr val="CC0000"/>
                </a:solidFill>
                <a:latin typeface="+mn-lt"/>
              </a:rPr>
              <a:t>chiến</a:t>
            </a:r>
            <a:r>
              <a:rPr lang="en-US" altLang="vi-VN" b="1" dirty="0">
                <a:solidFill>
                  <a:srgbClr val="CC0000"/>
                </a:solidFill>
                <a:latin typeface="+mn-lt"/>
              </a:rPr>
              <a:t>, </a:t>
            </a:r>
            <a:r>
              <a:rPr lang="en-US" altLang="vi-VN" b="1" dirty="0" err="1">
                <a:solidFill>
                  <a:srgbClr val="CC0000"/>
                </a:solidFill>
                <a:latin typeface="+mn-lt"/>
              </a:rPr>
              <a:t>người</a:t>
            </a:r>
            <a:r>
              <a:rPr lang="en-US" altLang="vi-VN" b="1" dirty="0">
                <a:solidFill>
                  <a:srgbClr val="CC0000"/>
                </a:solidFill>
                <a:latin typeface="+mn-lt"/>
              </a:rPr>
              <a:t> </a:t>
            </a:r>
            <a:r>
              <a:rPr lang="en-US" altLang="vi-VN" b="1" dirty="0" err="1">
                <a:solidFill>
                  <a:srgbClr val="CC0000"/>
                </a:solidFill>
                <a:latin typeface="+mn-lt"/>
              </a:rPr>
              <a:t>nông</a:t>
            </a:r>
            <a:r>
              <a:rPr lang="en-US" altLang="vi-VN" b="1" dirty="0">
                <a:solidFill>
                  <a:srgbClr val="CC0000"/>
                </a:solidFill>
                <a:latin typeface="+mn-lt"/>
              </a:rPr>
              <a:t> </a:t>
            </a:r>
            <a:r>
              <a:rPr lang="en-US" altLang="vi-VN" b="1" dirty="0" err="1">
                <a:solidFill>
                  <a:srgbClr val="CC0000"/>
                </a:solidFill>
                <a:latin typeface="+mn-lt"/>
              </a:rPr>
              <a:t>dân</a:t>
            </a:r>
            <a:r>
              <a:rPr lang="en-US" altLang="vi-VN" b="1" dirty="0">
                <a:solidFill>
                  <a:srgbClr val="CC0000"/>
                </a:solidFill>
                <a:latin typeface="+mn-lt"/>
              </a:rPr>
              <a:t> </a:t>
            </a:r>
            <a:r>
              <a:rPr lang="en-US" altLang="vi-VN" b="1" dirty="0" err="1">
                <a:solidFill>
                  <a:srgbClr val="CC0000"/>
                </a:solidFill>
                <a:latin typeface="+mn-lt"/>
              </a:rPr>
              <a:t>là</a:t>
            </a:r>
            <a:r>
              <a:rPr lang="en-US" altLang="vi-VN" b="1" dirty="0">
                <a:solidFill>
                  <a:srgbClr val="CC0000"/>
                </a:solidFill>
                <a:latin typeface="+mn-lt"/>
              </a:rPr>
              <a:t> </a:t>
            </a:r>
            <a:r>
              <a:rPr lang="en-US" altLang="vi-VN" b="1" dirty="0" err="1">
                <a:solidFill>
                  <a:srgbClr val="CC0000"/>
                </a:solidFill>
                <a:latin typeface="+mn-lt"/>
              </a:rPr>
              <a:t>hậu</a:t>
            </a:r>
            <a:r>
              <a:rPr lang="en-US" altLang="vi-VN" b="1" dirty="0">
                <a:solidFill>
                  <a:srgbClr val="CC0000"/>
                </a:solidFill>
                <a:latin typeface="+mn-lt"/>
              </a:rPr>
              <a:t> </a:t>
            </a:r>
            <a:r>
              <a:rPr lang="en-US" altLang="vi-VN" b="1" dirty="0" err="1">
                <a:solidFill>
                  <a:srgbClr val="CC0000"/>
                </a:solidFill>
                <a:latin typeface="+mn-lt"/>
              </a:rPr>
              <a:t>phương</a:t>
            </a:r>
            <a:r>
              <a:rPr lang="en-US" altLang="vi-VN" b="1" dirty="0">
                <a:solidFill>
                  <a:srgbClr val="CC0000"/>
                </a:solidFill>
                <a:latin typeface="+mn-lt"/>
              </a:rPr>
              <a:t> </a:t>
            </a:r>
            <a:r>
              <a:rPr lang="en-US" altLang="vi-VN" b="1" dirty="0" err="1">
                <a:solidFill>
                  <a:srgbClr val="CC0000"/>
                </a:solidFill>
                <a:latin typeface="+mn-lt"/>
              </a:rPr>
              <a:t>vững</a:t>
            </a:r>
            <a:r>
              <a:rPr lang="en-US" altLang="vi-VN" b="1" dirty="0">
                <a:solidFill>
                  <a:srgbClr val="CC0000"/>
                </a:solidFill>
                <a:latin typeface="+mn-lt"/>
              </a:rPr>
              <a:t> </a:t>
            </a:r>
            <a:r>
              <a:rPr lang="en-US" altLang="vi-VN" b="1" dirty="0" err="1">
                <a:solidFill>
                  <a:srgbClr val="CC0000"/>
                </a:solidFill>
                <a:latin typeface="+mn-lt"/>
              </a:rPr>
              <a:t>chắc</a:t>
            </a:r>
            <a:r>
              <a:rPr lang="en-US" altLang="vi-VN" b="1" dirty="0">
                <a:solidFill>
                  <a:srgbClr val="CC0000"/>
                </a:solidFill>
                <a:latin typeface="+mn-lt"/>
              </a:rPr>
              <a:t>.</a:t>
            </a:r>
          </a:p>
        </p:txBody>
      </p:sp>
    </p:spTree>
    <p:extLst>
      <p:ext uri="{BB962C8B-B14F-4D97-AF65-F5344CB8AC3E}">
        <p14:creationId xmlns:p14="http://schemas.microsoft.com/office/powerpoint/2010/main" val="2001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4" y="342010"/>
            <a:ext cx="10040589" cy="1922220"/>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1" y="657070"/>
              <a:ext cx="9901962" cy="17086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nhỏ đã đóng góp những gì để làm ra hạt gạo?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667657" y="2650363"/>
            <a:ext cx="11205029"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165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928915" y="2833925"/>
            <a:ext cx="10828766" cy="2554545"/>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Bất kể thời gian nào trong ngày (sớm, trưa, chiều), các bạn nhỏ cùng người lớn tham gia chống hạn, tát nước, bắt sâu, gánh phân bón cho lúa.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Text Box 20"/>
          <p:cNvSpPr txBox="1">
            <a:spLocks noChangeArrowheads="1"/>
          </p:cNvSpPr>
          <p:nvPr/>
        </p:nvSpPr>
        <p:spPr bwMode="auto">
          <a:xfrm>
            <a:off x="1179285" y="5871946"/>
            <a:ext cx="10578395" cy="58477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50000"/>
              </a:spcBef>
              <a:spcAft>
                <a:spcPct val="0"/>
              </a:spcAft>
            </a:pPr>
            <a:r>
              <a:rPr lang="en-US" altLang="vi-VN" b="1" u="sng" dirty="0">
                <a:solidFill>
                  <a:srgbClr val="FF0000"/>
                </a:solidFill>
                <a:latin typeface=".VnTimeH" pitchFamily="34" charset="0"/>
              </a:rPr>
              <a:t>ý 4</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C«ng</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søc</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cña</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c¸c</a:t>
            </a:r>
            <a:r>
              <a:rPr lang="en-US" altLang="vi-VN" b="1" dirty="0">
                <a:solidFill>
                  <a:srgbClr val="FF0000"/>
                </a:solidFill>
                <a:latin typeface=".VnTime" pitchFamily="34" charset="0"/>
              </a:rPr>
              <a:t> b¹n </a:t>
            </a:r>
            <a:r>
              <a:rPr lang="en-US" altLang="vi-VN" b="1" dirty="0" err="1">
                <a:solidFill>
                  <a:srgbClr val="FF0000"/>
                </a:solidFill>
                <a:latin typeface=".VnTime" pitchFamily="34" charset="0"/>
              </a:rPr>
              <a:t>nhá</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trong</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viÖc</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lµm</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ra</a:t>
            </a:r>
            <a:r>
              <a:rPr lang="en-US" altLang="vi-VN" b="1" dirty="0">
                <a:solidFill>
                  <a:srgbClr val="FF0000"/>
                </a:solidFill>
                <a:latin typeface=".VnTime" pitchFamily="34" charset="0"/>
              </a:rPr>
              <a:t> h¹t g¹o.</a:t>
            </a:r>
          </a:p>
        </p:txBody>
      </p:sp>
    </p:spTree>
    <p:extLst>
      <p:ext uri="{BB962C8B-B14F-4D97-AF65-F5344CB8AC3E}">
        <p14:creationId xmlns:p14="http://schemas.microsoft.com/office/powerpoint/2010/main" val="692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153328"/>
            <a:ext cx="10047479" cy="5884619"/>
            <a:chOff x="1467786" y="422571"/>
            <a:chExt cx="10047478"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613301" y="547865"/>
              <a:ext cx="9901963" cy="19594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bài thơ, vì sao hạt gạo được gọi là “hạt vàng" (ý nói quý như vàng)?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Vì hạt gạo nuôi sống con người từ bao đời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Vì hạt gạo kết tinh từ những tinh tuý của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hạt gạo chứa đựng bao mồ hôi, công sức của người nông dân.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oup 4">
            <a:extLst>
              <a:ext uri="{FF2B5EF4-FFF2-40B4-BE49-F238E27FC236}">
                <a16:creationId xmlns:a16="http://schemas.microsoft.com/office/drawing/2014/main" id="{52D676D8-CC0D-88FB-5219-CCC06789236B}"/>
              </a:ext>
            </a:extLst>
          </p:cNvPr>
          <p:cNvGrpSpPr/>
          <p:nvPr/>
        </p:nvGrpSpPr>
        <p:grpSpPr>
          <a:xfrm>
            <a:off x="1771824" y="3071269"/>
            <a:ext cx="9353376" cy="2814279"/>
            <a:chOff x="3531683" y="3225616"/>
            <a:chExt cx="3004457" cy="888274"/>
          </a:xfrm>
        </p:grpSpPr>
        <p:sp>
          <p:nvSpPr>
            <p:cNvPr id="7" name="Rounded Rectangle 13">
              <a:extLst>
                <a:ext uri="{FF2B5EF4-FFF2-40B4-BE49-F238E27FC236}">
                  <a16:creationId xmlns:a16="http://schemas.microsoft.com/office/drawing/2014/main" id="{95FEBB80-8E69-87A0-2061-3940DE9F917A}"/>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E4966AF-B908-E43F-756C-CA79723157D3}"/>
                </a:ext>
              </a:extLst>
            </p:cNvPr>
            <p:cNvSpPr txBox="1"/>
            <p:nvPr/>
          </p:nvSpPr>
          <p:spPr>
            <a:xfrm>
              <a:off x="3531683" y="3388404"/>
              <a:ext cx="3004457" cy="165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1" name="TextBox 10">
            <a:extLst>
              <a:ext uri="{FF2B5EF4-FFF2-40B4-BE49-F238E27FC236}">
                <a16:creationId xmlns:a16="http://schemas.microsoft.com/office/drawing/2014/main" id="{5ACE8321-57F7-1C18-C7AA-B7D70A239B47}"/>
              </a:ext>
            </a:extLst>
          </p:cNvPr>
          <p:cNvSpPr txBox="1"/>
          <p:nvPr/>
        </p:nvSpPr>
        <p:spPr>
          <a:xfrm>
            <a:off x="2253343" y="3298372"/>
            <a:ext cx="8360229" cy="286232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Ví dụ chọn đáp án C: Hạt gạo được gọi là “hạt vàng” là vì hạt gạo rất quý, con người phải bỏ biết bao công sức, vượt qua bao gian nan, vất vả, một nắng hai sương, chăm chỉ, cần cù mới làm ra hạt gạo.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Text Box 22"/>
          <p:cNvSpPr txBox="1">
            <a:spLocks noChangeArrowheads="1"/>
          </p:cNvSpPr>
          <p:nvPr/>
        </p:nvSpPr>
        <p:spPr bwMode="auto">
          <a:xfrm>
            <a:off x="801914" y="6347508"/>
            <a:ext cx="6252029" cy="452432"/>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lnSpc>
                <a:spcPct val="65000"/>
              </a:lnSpc>
              <a:spcBef>
                <a:spcPct val="20000"/>
              </a:spcBef>
              <a:spcAft>
                <a:spcPct val="0"/>
              </a:spcAft>
            </a:pPr>
            <a:r>
              <a:rPr lang="en-US" altLang="vi-VN" sz="3600" b="1" u="sng" dirty="0">
                <a:solidFill>
                  <a:srgbClr val="FF0000"/>
                </a:solidFill>
                <a:latin typeface=".VnTimeH" pitchFamily="34" charset="0"/>
              </a:rPr>
              <a:t>ý5</a:t>
            </a:r>
            <a:r>
              <a:rPr lang="en-US" altLang="vi-VN" sz="3600" b="1" dirty="0">
                <a:solidFill>
                  <a:srgbClr val="FF0000"/>
                </a:solidFill>
                <a:latin typeface=".VnTime" pitchFamily="34" charset="0"/>
              </a:rPr>
              <a:t>: </a:t>
            </a:r>
            <a:r>
              <a:rPr lang="en-US" altLang="vi-VN" sz="3600" b="1" dirty="0" err="1">
                <a:solidFill>
                  <a:srgbClr val="FF0000"/>
                </a:solidFill>
                <a:latin typeface=".VnTime" pitchFamily="34" charset="0"/>
              </a:rPr>
              <a:t>Gi</a:t>
            </a:r>
            <a:r>
              <a:rPr lang="en-US" altLang="vi-VN" sz="3600" b="1" dirty="0">
                <a:solidFill>
                  <a:srgbClr val="FF0000"/>
                </a:solidFill>
                <a:latin typeface=".VnTime" pitchFamily="34" charset="0"/>
              </a:rPr>
              <a:t>¸ </a:t>
            </a:r>
            <a:r>
              <a:rPr lang="en-US" altLang="vi-VN" sz="3600" b="1" dirty="0" err="1">
                <a:solidFill>
                  <a:srgbClr val="FF0000"/>
                </a:solidFill>
                <a:latin typeface=".VnTime" pitchFamily="34" charset="0"/>
              </a:rPr>
              <a:t>trÞ</a:t>
            </a:r>
            <a:r>
              <a:rPr lang="en-US" altLang="vi-VN" sz="3600" b="1" dirty="0">
                <a:solidFill>
                  <a:srgbClr val="FF0000"/>
                </a:solidFill>
                <a:latin typeface=".VnTime" pitchFamily="34" charset="0"/>
              </a:rPr>
              <a:t> </a:t>
            </a:r>
            <a:r>
              <a:rPr lang="en-US" altLang="vi-VN" sz="3600" b="1" dirty="0" err="1">
                <a:solidFill>
                  <a:srgbClr val="FF0000"/>
                </a:solidFill>
                <a:latin typeface=".VnTime" pitchFamily="34" charset="0"/>
              </a:rPr>
              <a:t>lín</a:t>
            </a:r>
            <a:r>
              <a:rPr lang="en-US" altLang="vi-VN" sz="3600" b="1" dirty="0">
                <a:solidFill>
                  <a:srgbClr val="FF0000"/>
                </a:solidFill>
                <a:latin typeface=".VnTime" pitchFamily="34" charset="0"/>
              </a:rPr>
              <a:t> </a:t>
            </a:r>
            <a:r>
              <a:rPr lang="en-US" altLang="vi-VN" sz="3600" b="1" dirty="0" err="1">
                <a:solidFill>
                  <a:srgbClr val="FF0000"/>
                </a:solidFill>
                <a:latin typeface=".VnTime" pitchFamily="34" charset="0"/>
              </a:rPr>
              <a:t>lao</a:t>
            </a:r>
            <a:r>
              <a:rPr lang="en-US" altLang="vi-VN" sz="3600" b="1" dirty="0">
                <a:solidFill>
                  <a:srgbClr val="FF0000"/>
                </a:solidFill>
                <a:latin typeface=".VnTime" pitchFamily="34" charset="0"/>
              </a:rPr>
              <a:t> </a:t>
            </a:r>
            <a:r>
              <a:rPr lang="en-US" altLang="vi-VN" sz="3600" b="1" dirty="0" err="1">
                <a:solidFill>
                  <a:srgbClr val="FF0000"/>
                </a:solidFill>
                <a:latin typeface=".VnTime" pitchFamily="34" charset="0"/>
              </a:rPr>
              <a:t>cña</a:t>
            </a:r>
            <a:r>
              <a:rPr lang="en-US" altLang="vi-VN" sz="3600" b="1" dirty="0">
                <a:solidFill>
                  <a:srgbClr val="FF0000"/>
                </a:solidFill>
                <a:latin typeface=".VnTime" pitchFamily="34" charset="0"/>
              </a:rPr>
              <a:t> h¹t g¹o.</a:t>
            </a:r>
          </a:p>
        </p:txBody>
      </p:sp>
    </p:spTree>
    <p:extLst>
      <p:ext uri="{BB962C8B-B14F-4D97-AF65-F5344CB8AC3E}">
        <p14:creationId xmlns:p14="http://schemas.microsoft.com/office/powerpoint/2010/main" val="14416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762001" y="1634247"/>
            <a:ext cx="10700657" cy="48971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925287" y="2316064"/>
            <a:ext cx="10210800" cy="3170099"/>
          </a:xfrm>
          <a:prstGeom prst="rect">
            <a:avLst/>
          </a:prstGeom>
        </p:spPr>
        <p:txBody>
          <a:bodyPr wrap="square">
            <a:spAutoFit/>
          </a:bodyPr>
          <a:lstStyle/>
          <a:p>
            <a:pPr lvl="0" algn="just">
              <a:defRPr/>
            </a:pPr>
            <a:r>
              <a:rPr lang="en-US" sz="4000" b="1" dirty="0">
                <a:solidFill>
                  <a:srgbClr val="FF0000"/>
                </a:solidFill>
                <a:latin typeface="Cambria" panose="02040503050406030204" pitchFamily="18" charset="0"/>
                <a:ea typeface="Cambria" panose="02040503050406030204" pitchFamily="18" charset="0"/>
              </a:rPr>
              <a:t>      C</a:t>
            </a:r>
            <a:r>
              <a:rPr lang="vi-VN" sz="4000" b="1" dirty="0">
                <a:solidFill>
                  <a:srgbClr val="FF0000"/>
                </a:solidFill>
                <a:latin typeface="Cambria" panose="02040503050406030204" pitchFamily="18" charset="0"/>
                <a:ea typeface="Cambria" panose="02040503050406030204" pitchFamily="18" charset="0"/>
              </a:rPr>
              <a:t>a ngợi tinh thần </a:t>
            </a:r>
            <a:r>
              <a:rPr lang="en-US" sz="4000" b="1" dirty="0" err="1">
                <a:solidFill>
                  <a:srgbClr val="FF0000"/>
                </a:solidFill>
                <a:latin typeface="Cambria" panose="02040503050406030204" pitchFamily="18" charset="0"/>
                <a:ea typeface="Cambria" panose="02040503050406030204" pitchFamily="18" charset="0"/>
              </a:rPr>
              <a:t>vượt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lên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khó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khăn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vất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ngợi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phẩm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chất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cần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cù</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chịu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khó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người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dân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trong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việc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sản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xuất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lúa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gạo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nuôi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sống</a:t>
            </a:r>
            <a:r>
              <a:rPr lang="en-US" sz="4000" b="1" dirty="0">
                <a:solidFill>
                  <a:srgbClr val="FF0000"/>
                </a:solidFill>
                <a:latin typeface="Cambria" panose="02040503050406030204" pitchFamily="18" charset="0"/>
                <a:ea typeface="Cambria" panose="02040503050406030204" pitchFamily="18" charset="0"/>
              </a:rPr>
              <a:t> con </a:t>
            </a:r>
            <a:r>
              <a:rPr lang="en-US" sz="4000" b="1" dirty="0" err="1">
                <a:solidFill>
                  <a:srgbClr val="FF0000"/>
                </a:solidFill>
                <a:latin typeface="Cambria" panose="02040503050406030204" pitchFamily="18" charset="0"/>
                <a:ea typeface="Cambria" panose="02040503050406030204" pitchFamily="18" charset="0"/>
              </a:rPr>
              <a:t>người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trong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kháng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chiến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chống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Mĩ</a:t>
            </a:r>
            <a:r>
              <a:rPr lang="en-US" sz="40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C9A6664-A6F1-2526-C31E-0B57D899EFFE}"/>
              </a:ext>
            </a:extLst>
          </p:cNvPr>
          <p:cNvPicPr>
            <a:picLocks noChangeAspect="1"/>
          </p:cNvPicPr>
          <p:nvPr/>
        </p:nvPicPr>
        <p:blipFill>
          <a:blip r:embed="rId2"/>
          <a:stretch>
            <a:fillRect/>
          </a:stretch>
        </p:blipFill>
        <p:spPr>
          <a:xfrm>
            <a:off x="2252139" y="254635"/>
            <a:ext cx="7687723" cy="2103302"/>
          </a:xfrm>
          <a:prstGeom prst="rect">
            <a:avLst/>
          </a:prstGeom>
        </p:spPr>
      </p:pic>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7"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4"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7"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21"/>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2"/>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7" y="1768084"/>
            <a:ext cx="5030519"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7" y="2517985"/>
            <a:ext cx="3606551"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81"/>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5"/>
            <a:ext cx="2146515"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9" y="2563093"/>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975" y="1189459"/>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p:blipFill>
        <p:spPr>
          <a:xfrm>
            <a:off x="9928773" y="3188159"/>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1" y="4352857"/>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9519004"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4" y="1845396"/>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4"/>
          <a:stretch>
            <a:fillRect/>
          </a:stretch>
        </p:blipFill>
        <p:spPr>
          <a:xfrm>
            <a:off x="2372783"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6" y="756913"/>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3" y="2387634"/>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2" cy="25545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cần biết nhấn giọng ở những từ ngữ nêu giá trị của hạt gạo và những khó khăn, vất vả mà người nông dân phải trải qua trong quá trìmh sản xuất lúa gạo.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3"/>
            <a:ext cx="9303303"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688657" y="1406786"/>
            <a:ext cx="8093128" cy="4475003"/>
          </a:xfrm>
          <a:prstGeom prst="rect">
            <a:avLst/>
          </a:prstGeom>
        </p:spPr>
      </p:pic>
      <p:pic>
        <p:nvPicPr>
          <p:cNvPr id="2" name="Picture 1">
            <a:extLst>
              <a:ext uri="{FF2B5EF4-FFF2-40B4-BE49-F238E27FC236}">
                <a16:creationId xmlns:a16="http://schemas.microsoft.com/office/drawing/2014/main" id="{13FECDB9-A4B0-0D82-8479-E123E54F6E8E}"/>
              </a:ext>
            </a:extLst>
          </p:cNvPr>
          <p:cNvPicPr>
            <a:picLocks noChangeAspect="1"/>
          </p:cNvPicPr>
          <p:nvPr/>
        </p:nvPicPr>
        <p:blipFill>
          <a:blip r:embed="rId3"/>
          <a:stretch>
            <a:fillRect/>
          </a:stretch>
        </p:blipFill>
        <p:spPr>
          <a:xfrm>
            <a:off x="3072090" y="1616577"/>
            <a:ext cx="6809823" cy="3907875"/>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5" y="1769445"/>
            <a:ext cx="3914275" cy="5088557"/>
          </a:xfrm>
          <a:prstGeom prst="rect">
            <a:avLst/>
          </a:prstGeom>
        </p:spPr>
      </p:pic>
      <p:sp>
        <p:nvSpPr>
          <p:cNvPr id="3" name="Rounded Rectangular Callout 2"/>
          <p:cNvSpPr/>
          <p:nvPr/>
        </p:nvSpPr>
        <p:spPr>
          <a:xfrm>
            <a:off x="2241689" y="309339"/>
            <a:ext cx="9561291"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8" y="471051"/>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iết vài câu cảm nhận của em về tình cảm của em với những người làm ra hạt thóc, hạt gạo.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44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5"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endParaRPr lang="zh-CN" altLang="en-US" dirty="0">
              <a:solidFill>
                <a:prstClr val="white"/>
              </a:solidFill>
            </a:endParaRPr>
          </a:p>
        </p:txBody>
      </p:sp>
      <p:pic>
        <p:nvPicPr>
          <p:cNvPr id="2" name="Picture 1">
            <a:extLst>
              <a:ext uri="{FF2B5EF4-FFF2-40B4-BE49-F238E27FC236}">
                <a16:creationId xmlns:a16="http://schemas.microsoft.com/office/drawing/2014/main" id="{0607D9B2-2DD0-0AFC-CD6B-BE2AE864953E}"/>
              </a:ext>
            </a:extLst>
          </p:cNvPr>
          <p:cNvPicPr>
            <a:picLocks noChangeAspect="1"/>
          </p:cNvPicPr>
          <p:nvPr/>
        </p:nvPicPr>
        <p:blipFill>
          <a:blip r:embed="rId2"/>
          <a:stretch>
            <a:fillRect/>
          </a:stretch>
        </p:blipFill>
        <p:spPr>
          <a:xfrm>
            <a:off x="653143" y="555171"/>
            <a:ext cx="6248400" cy="5181600"/>
          </a:xfrm>
          <a:prstGeom prst="rect">
            <a:avLst/>
          </a:prstGeom>
        </p:spPr>
      </p:pic>
      <p:sp>
        <p:nvSpPr>
          <p:cNvPr id="6" name="圆角矩形 53">
            <a:extLst>
              <a:ext uri="{FF2B5EF4-FFF2-40B4-BE49-F238E27FC236}">
                <a16:creationId xmlns:a16="http://schemas.microsoft.com/office/drawing/2014/main" id="{63AD2B91-1F99-3A56-14E7-DD9A49076644}"/>
              </a:ext>
            </a:extLst>
          </p:cNvPr>
          <p:cNvSpPr/>
          <p:nvPr/>
        </p:nvSpPr>
        <p:spPr>
          <a:xfrm>
            <a:off x="7151915" y="1290755"/>
            <a:ext cx="4477935" cy="393438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C</a:t>
            </a:r>
            <a:r>
              <a:rPr lang="vi-VN"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ông việc của người nông dân: </a:t>
            </a:r>
            <a:r>
              <a:rPr lang="vi-VN" altLang="zh-CN" sz="3200" dirty="0">
                <a:solidFill>
                  <a:srgbClr val="FF0000"/>
                </a:solidFill>
                <a:latin typeface="Cambria" panose="02040503050406030204" pitchFamily="18" charset="0"/>
                <a:ea typeface="Cambria" panose="02040503050406030204" pitchFamily="18" charset="0"/>
                <a:sym typeface="inpin heiti" panose="00000500000000000000" pitchFamily="2" charset="-122"/>
              </a:rPr>
              <a:t>cày đất, gieo mầm, bón phân, gặt hái, thu hoạch nông sản, phun thuốc trừ sâu, bắt sâu, tỉa lá hỏng, thụ phấn hoa,…</a:t>
            </a:r>
            <a:endParaRPr lang="zh-CN" altLang="en-US" sz="3200" dirty="0">
              <a:solidFill>
                <a:srgbClr val="FF0000"/>
              </a:solidFill>
              <a:latin typeface="Cambria" panose="0204050305040603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63201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90" y="132427"/>
            <a:ext cx="1076509" cy="106585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3" y="-74147"/>
            <a:ext cx="2438199" cy="1389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15" name="Picture 14">
            <a:extLst>
              <a:ext uri="{FF2B5EF4-FFF2-40B4-BE49-F238E27FC236}">
                <a16:creationId xmlns:a16="http://schemas.microsoft.com/office/drawing/2014/main" id="{7101C9C1-A638-4329-F85F-B8AB1B0461CD}"/>
              </a:ext>
            </a:extLst>
          </p:cNvPr>
          <p:cNvPicPr>
            <a:picLocks noChangeAspect="1"/>
          </p:cNvPicPr>
          <p:nvPr/>
        </p:nvPicPr>
        <p:blipFill>
          <a:blip r:embed="rId5"/>
          <a:stretch>
            <a:fillRect/>
          </a:stretch>
        </p:blipFill>
        <p:spPr>
          <a:xfrm>
            <a:off x="711018" y="682160"/>
            <a:ext cx="10900593" cy="3621338"/>
          </a:xfrm>
          <a:prstGeom prst="rect">
            <a:avLst/>
          </a:prstGeom>
        </p:spPr>
      </p:pic>
      <p:pic>
        <p:nvPicPr>
          <p:cNvPr id="16" name="Picture 15"/>
          <p:cNvPicPr>
            <a:picLocks noChangeAspect="1"/>
          </p:cNvPicPr>
          <p:nvPr/>
        </p:nvPicPr>
        <p:blipFill>
          <a:blip r:embed="rId6"/>
          <a:stretch>
            <a:fillRect/>
          </a:stretch>
        </p:blipFill>
        <p:spPr>
          <a:xfrm>
            <a:off x="1613345" y="106722"/>
            <a:ext cx="3392819" cy="2539368"/>
          </a:xfrm>
          <a:prstGeom prst="rect">
            <a:avLst/>
          </a:prstGeom>
        </p:spPr>
      </p:pic>
      <p:pic>
        <p:nvPicPr>
          <p:cNvPr id="19" name="Picture 18">
            <a:extLst>
              <a:ext uri="{FF2B5EF4-FFF2-40B4-BE49-F238E27FC236}">
                <a16:creationId xmlns:a16="http://schemas.microsoft.com/office/drawing/2014/main" id="{53E52C69-D667-E3CD-CD89-7E822DA247A8}"/>
              </a:ext>
            </a:extLst>
          </p:cNvPr>
          <p:cNvPicPr>
            <a:picLocks noChangeAspect="1"/>
          </p:cNvPicPr>
          <p:nvPr/>
        </p:nvPicPr>
        <p:blipFill>
          <a:blip r:embed="rId7"/>
          <a:stretch>
            <a:fillRect/>
          </a:stretch>
        </p:blipFill>
        <p:spPr>
          <a:xfrm>
            <a:off x="8145845" y="4089936"/>
            <a:ext cx="3542083" cy="1072989"/>
          </a:xfrm>
          <a:prstGeom prst="rect">
            <a:avLst/>
          </a:prstGeom>
        </p:spPr>
      </p:pic>
      <p:pic>
        <p:nvPicPr>
          <p:cNvPr id="20" name="Picture 19" descr="A round pink label with white text and a black background&#10;&#10;Description automatically generated">
            <a:extLst>
              <a:ext uri="{FF2B5EF4-FFF2-40B4-BE49-F238E27FC236}">
                <a16:creationId xmlns:a16="http://schemas.microsoft.com/office/drawing/2014/main" id="{D5989414-C4C6-2677-D2C9-58D4D2922B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316797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5"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endParaRPr lang="zh-CN" altLang="en-US" dirty="0">
              <a:solidFill>
                <a:prstClr val="white"/>
              </a:solidFill>
              <a:latin typeface="Cambria" panose="02040503050406030204" pitchFamily="18" charset="0"/>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1" y="25811"/>
            <a:ext cx="1653435" cy="738664"/>
          </a:xfrm>
          <a:prstGeom prst="rect">
            <a:avLst/>
          </a:prstGeom>
          <a:noFill/>
        </p:spPr>
        <p:txBody>
          <a:bodyPr wrap="square" rtlCol="0">
            <a:spAutoFit/>
          </a:bodyPr>
          <a:lstStyle/>
          <a:p>
            <a:pPr algn="ctr">
              <a:lnSpc>
                <a:spcPct val="150000"/>
              </a:lnSpc>
              <a:defRPr/>
            </a:pPr>
            <a:r>
              <a:rPr lang="vi-VN" sz="2800" b="1" dirty="0">
                <a:solidFill>
                  <a:srgbClr val="17479D"/>
                </a:solidFill>
                <a:latin typeface="Cambria" panose="02040503050406030204" pitchFamily="18" charset="0"/>
                <a:ea typeface="Cambria" panose="02040503050406030204" pitchFamily="18" charset="0"/>
              </a:rPr>
              <a:t>ĐỌC</a:t>
            </a:r>
            <a:endParaRPr lang="en-US" sz="2800" b="1" dirty="0">
              <a:solidFill>
                <a:srgbClr val="17479D"/>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7" y="132556"/>
            <a:ext cx="582308" cy="525172"/>
          </a:xfrm>
          <a:prstGeom prst="rect">
            <a:avLst/>
          </a:prstGeom>
        </p:spPr>
      </p:pic>
      <p:sp>
        <p:nvSpPr>
          <p:cNvPr id="14" name="Text Box 3"/>
          <p:cNvSpPr txBox="1"/>
          <p:nvPr/>
        </p:nvSpPr>
        <p:spPr>
          <a:xfrm>
            <a:off x="2638550" y="121530"/>
            <a:ext cx="5644367" cy="830997"/>
          </a:xfrm>
          <a:prstGeom prst="rect">
            <a:avLst/>
          </a:prstGeom>
          <a:noFill/>
        </p:spPr>
        <p:txBody>
          <a:bodyPr wrap="square" rtlCol="0">
            <a:spAutoFit/>
          </a:bodyPr>
          <a:lstStyle/>
          <a:p>
            <a:pPr algn="ctr">
              <a:defRPr/>
            </a:pPr>
            <a:r>
              <a:rPr lang="en-US" sz="4800" b="1" dirty="0" err="1">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Hạt</a:t>
            </a:r>
            <a:r>
              <a:rPr lang="en-US" sz="4800" b="1" dirty="0">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gạo</a:t>
            </a:r>
            <a:r>
              <a:rPr lang="en-US" sz="4800" b="1" dirty="0">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làng</a:t>
            </a:r>
            <a:r>
              <a:rPr lang="en-US" sz="4800" b="1" dirty="0">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 ta</a:t>
            </a:r>
          </a:p>
        </p:txBody>
      </p:sp>
      <p:sp>
        <p:nvSpPr>
          <p:cNvPr id="15" name="TextBox 14"/>
          <p:cNvSpPr txBox="1"/>
          <p:nvPr/>
        </p:nvSpPr>
        <p:spPr>
          <a:xfrm>
            <a:off x="625269" y="902451"/>
            <a:ext cx="2923476" cy="2462213"/>
          </a:xfrm>
          <a:prstGeom prst="rect">
            <a:avLst/>
          </a:prstGeom>
          <a:noFill/>
        </p:spPr>
        <p:txBody>
          <a:bodyPr wrap="square" rtlCol="0">
            <a:spAutoFit/>
          </a:bodyPr>
          <a:lstStyle/>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vị phù sa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Của sông Kinh Thầy</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hương sen thơm</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hồ nước đầy</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lời mẹ hát</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Ngọt bùi đắng cay...</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B4E893E-C8A8-B083-947A-DE0945990628}"/>
              </a:ext>
            </a:extLst>
          </p:cNvPr>
          <p:cNvSpPr txBox="1"/>
          <p:nvPr/>
        </p:nvSpPr>
        <p:spPr>
          <a:xfrm>
            <a:off x="701469" y="3612993"/>
            <a:ext cx="3086761" cy="3139321"/>
          </a:xfrm>
          <a:prstGeom prst="rect">
            <a:avLst/>
          </a:prstGeom>
          <a:noFill/>
        </p:spPr>
        <p:txBody>
          <a:bodyPr wrap="square" rtlCol="0">
            <a:spAutoFit/>
          </a:bodyPr>
          <a:lstStyle/>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bão tháng Bảy</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mưa tháng Ba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Giọt mồ hôi sa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trưa tháng Sáu</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Nước như ai nấu</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Chết cả cá cờ</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Cua ngoi lên bờ</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Mẹ em xuống cấy...</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63BF851-995D-376E-190C-35969FEAD35E}"/>
              </a:ext>
            </a:extLst>
          </p:cNvPr>
          <p:cNvSpPr txBox="1"/>
          <p:nvPr/>
        </p:nvSpPr>
        <p:spPr>
          <a:xfrm>
            <a:off x="4021611" y="1196364"/>
            <a:ext cx="2923476" cy="3139321"/>
          </a:xfrm>
          <a:prstGeom prst="rect">
            <a:avLst/>
          </a:prstGeom>
          <a:noFill/>
        </p:spPr>
        <p:txBody>
          <a:bodyPr wrap="square" rtlCol="0">
            <a:spAutoFit/>
          </a:bodyPr>
          <a:lstStyle/>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bom Mỹ</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Trút trên mái nhà</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cây súng</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người đi xa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băng đạn</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Vàng như lúa đồng</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Bát cơm mùa gặt</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Thơm hào giao thông...</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7BBBF6A-B6EF-584B-C57A-BA16BCC43239}"/>
              </a:ext>
            </a:extLst>
          </p:cNvPr>
          <p:cNvSpPr txBox="1"/>
          <p:nvPr/>
        </p:nvSpPr>
        <p:spPr>
          <a:xfrm>
            <a:off x="7581241" y="1174592"/>
            <a:ext cx="2923476" cy="2800767"/>
          </a:xfrm>
          <a:prstGeom prst="rect">
            <a:avLst/>
          </a:prstGeom>
          <a:noFill/>
        </p:spPr>
        <p:txBody>
          <a:bodyPr wrap="square" rtlCol="0">
            <a:spAutoFit/>
          </a:bodyPr>
          <a:lstStyle/>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công các bạn</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Sớm nào chống hạn</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Vục mẻ miệng gàu</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Trưa nào bắt sâu</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Lúa cao rát mặt</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Chiều nào gánh phân</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Quang trành quết đất</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913BD8D-05F9-9A1A-0029-F3FC58E8187A}"/>
              </a:ext>
            </a:extLst>
          </p:cNvPr>
          <p:cNvSpPr txBox="1"/>
          <p:nvPr/>
        </p:nvSpPr>
        <p:spPr>
          <a:xfrm>
            <a:off x="7733641" y="4057234"/>
            <a:ext cx="2923476" cy="2123658"/>
          </a:xfrm>
          <a:prstGeom prst="rect">
            <a:avLst/>
          </a:prstGeom>
          <a:noFill/>
        </p:spPr>
        <p:txBody>
          <a:bodyPr wrap="square" rtlCol="0">
            <a:spAutoFit/>
          </a:bodyPr>
          <a:lstStyle/>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ra tiền tuyến</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về phương xa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Em vui em hát</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vàng làng ta.</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r">
              <a:defRPr/>
            </a:pP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Trần</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Đăng</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Khoa)</a:t>
            </a:r>
          </a:p>
        </p:txBody>
      </p:sp>
    </p:spTree>
    <p:extLst>
      <p:ext uri="{BB962C8B-B14F-4D97-AF65-F5344CB8AC3E}">
        <p14:creationId xmlns:p14="http://schemas.microsoft.com/office/powerpoint/2010/main" val="29796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2" grpId="0"/>
      <p:bldP spid="6"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7" name="Picture 11" descr="Copy of rung khop"/>
          <p:cNvPicPr>
            <a:picLocks noGrp="1" noChangeAspect="1" noChangeArrowheads="1"/>
          </p:cNvPicPr>
          <p:nvPr>
            <p:ph sz="half" idx="2"/>
          </p:nvPr>
        </p:nvPicPr>
        <p:blipFill>
          <a:blip r:embed="rId2">
            <a:lum bright="-6000"/>
            <a:extLst>
              <a:ext uri="{28A0092B-C50C-407E-A947-70E740481C1C}">
                <a14:useLocalDpi xmlns:a14="http://schemas.microsoft.com/office/drawing/2010/main" val="0"/>
              </a:ext>
            </a:extLst>
          </a:blip>
          <a:srcRect l="84518" t="68350" r="3271" b="19145"/>
          <a:stretch>
            <a:fillRect/>
          </a:stretch>
        </p:blipFill>
        <p:spPr>
          <a:xfrm>
            <a:off x="0" y="152400"/>
            <a:ext cx="3860800" cy="3962400"/>
          </a:xfrm>
        </p:spPr>
      </p:pic>
      <p:sp>
        <p:nvSpPr>
          <p:cNvPr id="4099" name="TextBox 1"/>
          <p:cNvSpPr txBox="1">
            <a:spLocks noChangeArrowheads="1"/>
          </p:cNvSpPr>
          <p:nvPr/>
        </p:nvSpPr>
        <p:spPr bwMode="auto">
          <a:xfrm>
            <a:off x="-383117" y="4267203"/>
            <a:ext cx="457200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a:solidFill>
                  <a:srgbClr val="FF0000"/>
                </a:solidFill>
              </a:rPr>
              <a:t>Trần Đăng Khoa</a:t>
            </a:r>
          </a:p>
        </p:txBody>
      </p:sp>
      <p:sp>
        <p:nvSpPr>
          <p:cNvPr id="2" name="Rectangle 1"/>
          <p:cNvSpPr>
            <a:spLocks noChangeArrowheads="1"/>
          </p:cNvSpPr>
          <p:nvPr/>
        </p:nvSpPr>
        <p:spPr bwMode="auto">
          <a:xfrm>
            <a:off x="4599721" y="4461299"/>
            <a:ext cx="7867651" cy="17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ts val="1200"/>
              </a:spcBef>
              <a:spcAft>
                <a:spcPts val="300"/>
              </a:spcAft>
            </a:pPr>
            <a:r>
              <a:rPr lang="en-US" altLang="en-US" sz="2400" dirty="0">
                <a:solidFill>
                  <a:srgbClr val="FF0000"/>
                </a:solidFill>
                <a:latin typeface="Times New Roman" pitchFamily="18" charset="0"/>
                <a:cs typeface="Times New Roman" pitchFamily="18" charset="0"/>
              </a:rPr>
              <a:t>- </a:t>
            </a:r>
            <a:r>
              <a:rPr lang="vi-VN" altLang="en-US" sz="2400" dirty="0">
                <a:solidFill>
                  <a:srgbClr val="FF0000"/>
                </a:solidFill>
                <a:latin typeface="Times New Roman" pitchFamily="18" charset="0"/>
                <a:cs typeface="Times New Roman" pitchFamily="18" charset="0"/>
              </a:rPr>
              <a:t>Tác phẩ</a:t>
            </a:r>
            <a:r>
              <a:rPr lang="en-US" altLang="en-US" sz="2400" dirty="0">
                <a:solidFill>
                  <a:srgbClr val="FF0000"/>
                </a:solidFill>
                <a:latin typeface="Times New Roman" pitchFamily="18" charset="0"/>
                <a:cs typeface="Times New Roman" pitchFamily="18" charset="0"/>
              </a:rPr>
              <a:t>m </a:t>
            </a:r>
            <a:r>
              <a:rPr lang="en-US" altLang="en-US" sz="2400" dirty="0" err="1">
                <a:solidFill>
                  <a:srgbClr val="FF0000"/>
                </a:solidFill>
                <a:latin typeface="Times New Roman" pitchFamily="18" charset="0"/>
                <a:cs typeface="Times New Roman" pitchFamily="18" charset="0"/>
              </a:rPr>
              <a:t>tiêu</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biểu</a:t>
            </a:r>
            <a:r>
              <a:rPr lang="en-US" altLang="en-US" sz="2400" dirty="0">
                <a:solidFill>
                  <a:srgbClr val="FF0000"/>
                </a:solidFill>
                <a:latin typeface="Times New Roman" pitchFamily="18" charset="0"/>
                <a:cs typeface="Times New Roman" pitchFamily="18" charset="0"/>
              </a:rPr>
              <a:t>:</a:t>
            </a:r>
            <a:endParaRPr lang="en-US" altLang="en-US" sz="2400" b="1" dirty="0">
              <a:solidFill>
                <a:srgbClr val="FF0000"/>
              </a:solidFill>
              <a:latin typeface="Times New Roman" pitchFamily="18" charset="0"/>
              <a:cs typeface="Times New Roman" pitchFamily="18" charset="0"/>
            </a:endParaRPr>
          </a:p>
          <a:p>
            <a:pPr eaLnBrk="0" fontAlgn="base" hangingPunct="0">
              <a:lnSpc>
                <a:spcPct val="115000"/>
              </a:lnSpc>
              <a:spcBef>
                <a:spcPct val="0"/>
              </a:spcBef>
              <a:spcAft>
                <a:spcPts val="125"/>
              </a:spcAft>
              <a:buSzPts val="1000"/>
              <a:buFont typeface="Symbol" pitchFamily="18" charset="2"/>
              <a:buChar char=""/>
            </a:pPr>
            <a:r>
              <a:rPr lang="en-US" altLang="en-US" sz="2400" dirty="0">
                <a:solidFill>
                  <a:srgbClr val="252525"/>
                </a:solidFill>
                <a:latin typeface="Times New Roman" pitchFamily="18" charset="0"/>
                <a:ea typeface="Calibri" pitchFamily="34" charset="0"/>
                <a:cs typeface="Times New Roman" pitchFamily="18" charset="0"/>
              </a:rPr>
              <a:t> </a:t>
            </a:r>
            <a:r>
              <a:rPr lang="vi-VN" altLang="en-US" sz="2400" dirty="0">
                <a:solidFill>
                  <a:srgbClr val="252525"/>
                </a:solidFill>
                <a:latin typeface="Times New Roman" pitchFamily="18" charset="0"/>
                <a:ea typeface="Calibri" pitchFamily="34" charset="0"/>
                <a:cs typeface="Times New Roman" pitchFamily="18" charset="0"/>
              </a:rPr>
              <a:t>Từ góc sân nhà em, 1968.</a:t>
            </a:r>
            <a:endParaRPr lang="en-US" altLang="en-US" sz="2400" dirty="0">
              <a:solidFill>
                <a:srgbClr val="000000"/>
              </a:solidFill>
              <a:latin typeface="Calibri" pitchFamily="34" charset="0"/>
              <a:ea typeface="Calibri" pitchFamily="34" charset="0"/>
              <a:cs typeface="Times New Roman" pitchFamily="18" charset="0"/>
            </a:endParaRPr>
          </a:p>
          <a:p>
            <a:pPr eaLnBrk="0" fontAlgn="base" hangingPunct="0">
              <a:lnSpc>
                <a:spcPct val="115000"/>
              </a:lnSpc>
              <a:spcBef>
                <a:spcPct val="0"/>
              </a:spcBef>
              <a:spcAft>
                <a:spcPts val="125"/>
              </a:spcAft>
              <a:buSzPts val="1000"/>
              <a:buFont typeface="Symbol" pitchFamily="18" charset="2"/>
              <a:buChar char=""/>
            </a:pPr>
            <a:r>
              <a:rPr lang="en-US" altLang="en-US" sz="2400" dirty="0">
                <a:solidFill>
                  <a:srgbClr val="252525"/>
                </a:solidFill>
                <a:latin typeface="Times New Roman" pitchFamily="18" charset="0"/>
                <a:ea typeface="Calibri" pitchFamily="34" charset="0"/>
                <a:cs typeface="Times New Roman" pitchFamily="18" charset="0"/>
              </a:rPr>
              <a:t> </a:t>
            </a:r>
            <a:r>
              <a:rPr lang="vi-VN" altLang="en-US" sz="2400" dirty="0">
                <a:solidFill>
                  <a:srgbClr val="252525"/>
                </a:solidFill>
                <a:latin typeface="Times New Roman" pitchFamily="18" charset="0"/>
                <a:ea typeface="Calibri" pitchFamily="34" charset="0"/>
                <a:cs typeface="Times New Roman" pitchFamily="18" charset="0"/>
              </a:rPr>
              <a:t>Khúc hát người anh hùng, trường ca, 1974.</a:t>
            </a:r>
            <a:endParaRPr lang="en-US" altLang="en-US" sz="2400" dirty="0">
              <a:solidFill>
                <a:srgbClr val="000000"/>
              </a:solidFill>
              <a:latin typeface="Calibri" pitchFamily="34" charset="0"/>
              <a:ea typeface="Calibri" pitchFamily="34" charset="0"/>
              <a:cs typeface="Times New Roman" pitchFamily="18" charset="0"/>
            </a:endParaRPr>
          </a:p>
          <a:p>
            <a:pPr eaLnBrk="0" fontAlgn="base" hangingPunct="0">
              <a:lnSpc>
                <a:spcPct val="115000"/>
              </a:lnSpc>
              <a:spcBef>
                <a:spcPct val="0"/>
              </a:spcBef>
              <a:spcAft>
                <a:spcPts val="125"/>
              </a:spcAft>
              <a:buSzPts val="1000"/>
              <a:buFont typeface="Symbol" pitchFamily="18" charset="2"/>
              <a:buChar char=""/>
            </a:pPr>
            <a:r>
              <a:rPr lang="en-US" altLang="en-US" sz="2400" dirty="0">
                <a:solidFill>
                  <a:srgbClr val="252525"/>
                </a:solidFill>
                <a:latin typeface="Times New Roman" pitchFamily="18" charset="0"/>
                <a:ea typeface="Calibri" pitchFamily="34" charset="0"/>
                <a:cs typeface="Times New Roman" pitchFamily="18" charset="0"/>
              </a:rPr>
              <a:t> </a:t>
            </a:r>
            <a:r>
              <a:rPr lang="vi-VN" altLang="en-US" sz="2400" dirty="0">
                <a:solidFill>
                  <a:srgbClr val="252525"/>
                </a:solidFill>
                <a:latin typeface="Times New Roman" pitchFamily="18" charset="0"/>
                <a:ea typeface="Calibri" pitchFamily="34" charset="0"/>
                <a:cs typeface="Times New Roman" pitchFamily="18" charset="0"/>
              </a:rPr>
              <a:t>Bên cửa sổ máy bay, tập thơ, 1986.</a:t>
            </a:r>
            <a:endParaRPr lang="en-US" altLang="en-US" sz="2400" dirty="0">
              <a:solidFill>
                <a:srgbClr val="000000"/>
              </a:solidFill>
              <a:latin typeface="Calibri" pitchFamily="34" charset="0"/>
              <a:ea typeface="Calibri" pitchFamily="34" charset="0"/>
              <a:cs typeface="Times New Roman" pitchFamily="18" charset="0"/>
            </a:endParaRPr>
          </a:p>
        </p:txBody>
      </p:sp>
      <p:sp>
        <p:nvSpPr>
          <p:cNvPr id="3" name="Rectangle 2"/>
          <p:cNvSpPr>
            <a:spLocks noChangeArrowheads="1"/>
          </p:cNvSpPr>
          <p:nvPr/>
        </p:nvSpPr>
        <p:spPr bwMode="auto">
          <a:xfrm>
            <a:off x="4673600" y="160339"/>
            <a:ext cx="7518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ts val="600"/>
              </a:spcBef>
              <a:spcAft>
                <a:spcPts val="600"/>
              </a:spcAft>
            </a:pPr>
            <a:r>
              <a:rPr lang="en-US" altLang="en-US" sz="2400" b="1" dirty="0">
                <a:solidFill>
                  <a:srgbClr val="252525"/>
                </a:solidFill>
                <a:latin typeface="Times New Roman" pitchFamily="18" charset="0"/>
                <a:cs typeface="Times New Roman" pitchFamily="18" charset="0"/>
              </a:rPr>
              <a:t>- S</a:t>
            </a:r>
            <a:r>
              <a:rPr lang="vi-VN" altLang="en-US" sz="2400" dirty="0">
                <a:solidFill>
                  <a:srgbClr val="252525"/>
                </a:solidFill>
                <a:latin typeface="Times New Roman" pitchFamily="18" charset="0"/>
                <a:cs typeface="Times New Roman" pitchFamily="18" charset="0"/>
              </a:rPr>
              <a:t>inh ngày </a:t>
            </a:r>
            <a:r>
              <a:rPr lang="en-US" altLang="en-US" sz="2400" dirty="0">
                <a:solidFill>
                  <a:srgbClr val="252525"/>
                </a:solidFill>
                <a:latin typeface="Times New Roman" pitchFamily="18" charset="0"/>
                <a:cs typeface="Times New Roman" pitchFamily="18" charset="0"/>
              </a:rPr>
              <a:t>24 </a:t>
            </a:r>
            <a:r>
              <a:rPr lang="en-US" altLang="en-US" sz="2400" dirty="0" err="1">
                <a:solidFill>
                  <a:srgbClr val="252525"/>
                </a:solidFill>
                <a:latin typeface="Times New Roman" pitchFamily="18" charset="0"/>
                <a:cs typeface="Times New Roman" pitchFamily="18" charset="0"/>
              </a:rPr>
              <a:t>tháng</a:t>
            </a:r>
            <a:r>
              <a:rPr lang="en-US" altLang="en-US" sz="2400" dirty="0">
                <a:solidFill>
                  <a:srgbClr val="252525"/>
                </a:solidFill>
                <a:latin typeface="Times New Roman" pitchFamily="18" charset="0"/>
                <a:cs typeface="Times New Roman" pitchFamily="18" charset="0"/>
              </a:rPr>
              <a:t> 4 n</a:t>
            </a:r>
            <a:r>
              <a:rPr lang="vi-VN" altLang="en-US" sz="2400" dirty="0">
                <a:solidFill>
                  <a:srgbClr val="252525"/>
                </a:solidFill>
                <a:latin typeface="Times New Roman" pitchFamily="18" charset="0"/>
                <a:cs typeface="Times New Roman" pitchFamily="18" charset="0"/>
              </a:rPr>
              <a:t>ăm</a:t>
            </a:r>
            <a:r>
              <a:rPr lang="en-US" altLang="en-US" sz="2400" dirty="0">
                <a:solidFill>
                  <a:srgbClr val="252525"/>
                </a:solidFill>
                <a:latin typeface="Times New Roman" pitchFamily="18" charset="0"/>
                <a:cs typeface="Times New Roman" pitchFamily="18" charset="0"/>
              </a:rPr>
              <a:t> 1958</a:t>
            </a:r>
            <a:r>
              <a:rPr lang="vi-VN" altLang="en-US" sz="2400" dirty="0">
                <a:solidFill>
                  <a:srgbClr val="252525"/>
                </a:solidFill>
                <a:latin typeface="Times New Roman" pitchFamily="18" charset="0"/>
                <a:cs typeface="Times New Roman" pitchFamily="18" charset="0"/>
              </a:rPr>
              <a:t> quê làng Trực Trì, xã </a:t>
            </a:r>
            <a:r>
              <a:rPr lang="en-US" altLang="en-US" sz="2400" dirty="0" err="1">
                <a:solidFill>
                  <a:srgbClr val="252525"/>
                </a:solidFill>
                <a:latin typeface="Times New Roman" pitchFamily="18" charset="0"/>
                <a:cs typeface="Times New Roman" pitchFamily="18" charset="0"/>
              </a:rPr>
              <a:t>Quốc</a:t>
            </a:r>
            <a:r>
              <a:rPr lang="en-US" altLang="en-US" sz="2400" dirty="0">
                <a:solidFill>
                  <a:srgbClr val="252525"/>
                </a:solidFill>
                <a:latin typeface="Times New Roman" pitchFamily="18" charset="0"/>
                <a:cs typeface="Times New Roman" pitchFamily="18" charset="0"/>
              </a:rPr>
              <a:t> </a:t>
            </a:r>
            <a:r>
              <a:rPr lang="en-US" altLang="en-US" sz="2400" dirty="0" err="1">
                <a:solidFill>
                  <a:srgbClr val="252525"/>
                </a:solidFill>
                <a:latin typeface="Times New Roman" pitchFamily="18" charset="0"/>
                <a:cs typeface="Times New Roman" pitchFamily="18" charset="0"/>
              </a:rPr>
              <a:t>Tuấn</a:t>
            </a:r>
            <a:r>
              <a:rPr lang="vi-VN" altLang="en-US" sz="2400" dirty="0">
                <a:solidFill>
                  <a:srgbClr val="252525"/>
                </a:solidFill>
                <a:latin typeface="Times New Roman" pitchFamily="18" charset="0"/>
                <a:cs typeface="Times New Roman" pitchFamily="18" charset="0"/>
              </a:rPr>
              <a:t>, huyện </a:t>
            </a:r>
            <a:r>
              <a:rPr lang="en-US" altLang="en-US" sz="2400" dirty="0">
                <a:solidFill>
                  <a:srgbClr val="252525"/>
                </a:solidFill>
                <a:latin typeface="Times New Roman" pitchFamily="18" charset="0"/>
                <a:cs typeface="Times New Roman" pitchFamily="18" charset="0"/>
              </a:rPr>
              <a:t>Nam </a:t>
            </a:r>
            <a:r>
              <a:rPr lang="en-US" altLang="en-US" sz="2400" dirty="0" err="1">
                <a:solidFill>
                  <a:srgbClr val="252525"/>
                </a:solidFill>
                <a:latin typeface="Times New Roman" pitchFamily="18" charset="0"/>
                <a:cs typeface="Times New Roman" pitchFamily="18" charset="0"/>
              </a:rPr>
              <a:t>Sách</a:t>
            </a:r>
            <a:r>
              <a:rPr lang="vi-VN" altLang="en-US" sz="2400" dirty="0">
                <a:solidFill>
                  <a:srgbClr val="252525"/>
                </a:solidFill>
                <a:latin typeface="Times New Roman" pitchFamily="18" charset="0"/>
                <a:cs typeface="Times New Roman" pitchFamily="18" charset="0"/>
              </a:rPr>
              <a:t>, tỉnh </a:t>
            </a:r>
            <a:r>
              <a:rPr lang="vi-VN" altLang="en-US" sz="2400" dirty="0">
                <a:solidFill>
                  <a:srgbClr val="000000"/>
                </a:solidFill>
                <a:latin typeface="Times New Roman" pitchFamily="18" charset="0"/>
                <a:cs typeface="Times New Roman" pitchFamily="18" charset="0"/>
              </a:rPr>
              <a:t>Hải Dương</a:t>
            </a:r>
            <a:r>
              <a:rPr lang="vi-VN" altLang="en-US" sz="2400" dirty="0">
                <a:solidFill>
                  <a:srgbClr val="252525"/>
                </a:solidFill>
                <a:latin typeface="Times New Roman" pitchFamily="18" charset="0"/>
                <a:cs typeface="Times New Roman" pitchFamily="18" charset="0"/>
              </a:rPr>
              <a:t>, là một </a:t>
            </a:r>
            <a:r>
              <a:rPr lang="vi-VN" altLang="en-US" sz="2400" dirty="0">
                <a:solidFill>
                  <a:srgbClr val="000000"/>
                </a:solidFill>
                <a:latin typeface="Times New Roman" pitchFamily="18" charset="0"/>
                <a:cs typeface="Times New Roman" pitchFamily="18" charset="0"/>
              </a:rPr>
              <a:t>nhà thơ, </a:t>
            </a:r>
            <a:r>
              <a:rPr lang="vi-VN" altLang="en-US" sz="2400" dirty="0">
                <a:solidFill>
                  <a:srgbClr val="252525"/>
                </a:solidFill>
                <a:latin typeface="Times New Roman" pitchFamily="18" charset="0"/>
                <a:cs typeface="Times New Roman" pitchFamily="18" charset="0"/>
              </a:rPr>
              <a:t>nhà báo, </a:t>
            </a:r>
            <a:r>
              <a:rPr lang="vi-VN" altLang="en-US" sz="2400" dirty="0">
                <a:solidFill>
                  <a:srgbClr val="000000"/>
                </a:solidFill>
                <a:latin typeface="Times New Roman" pitchFamily="18" charset="0"/>
                <a:cs typeface="Times New Roman" pitchFamily="18" charset="0"/>
              </a:rPr>
              <a:t>biên tập viên</a:t>
            </a:r>
            <a:r>
              <a:rPr lang="en-US" altLang="en-US" sz="2400" dirty="0">
                <a:solidFill>
                  <a:srgbClr val="000000"/>
                </a:solidFill>
                <a:latin typeface="Times New Roman" pitchFamily="18" charset="0"/>
                <a:cs typeface="Times New Roman" pitchFamily="18" charset="0"/>
              </a:rPr>
              <a:t> </a:t>
            </a:r>
            <a:r>
              <a:rPr lang="vi-VN" altLang="en-US" sz="2400" dirty="0">
                <a:solidFill>
                  <a:srgbClr val="000000"/>
                </a:solidFill>
                <a:latin typeface="Times New Roman" pitchFamily="18" charset="0"/>
                <a:cs typeface="Times New Roman" pitchFamily="18" charset="0"/>
              </a:rPr>
              <a:t>Tạp chí Văn nghệ Quân đội </a:t>
            </a:r>
            <a:r>
              <a:rPr lang="vi-VN" altLang="en-US" sz="2400" dirty="0">
                <a:solidFill>
                  <a:srgbClr val="252525"/>
                </a:solidFill>
                <a:latin typeface="Times New Roman" pitchFamily="18" charset="0"/>
                <a:cs typeface="Times New Roman" pitchFamily="18" charset="0"/>
              </a:rPr>
              <a:t>hội viên của </a:t>
            </a:r>
            <a:r>
              <a:rPr lang="vi-VN" altLang="en-US" sz="2400" dirty="0">
                <a:solidFill>
                  <a:srgbClr val="000000"/>
                </a:solidFill>
                <a:latin typeface="Times New Roman" pitchFamily="18" charset="0"/>
                <a:cs typeface="Times New Roman" pitchFamily="18" charset="0"/>
              </a:rPr>
              <a:t>Hội Nhà văn Việt Nam</a:t>
            </a:r>
            <a:r>
              <a:rPr lang="en-US" altLang="en-US" sz="2400" u="sng" dirty="0">
                <a:solidFill>
                  <a:srgbClr val="0B0080"/>
                </a:solidFill>
                <a:latin typeface="Times New Roman" pitchFamily="18" charset="0"/>
                <a:cs typeface="Times New Roman" pitchFamily="18" charset="0"/>
              </a:rPr>
              <a:t>.</a:t>
            </a:r>
            <a:endParaRPr lang="en-US" altLang="en-US" sz="2400" b="1" dirty="0">
              <a:solidFill>
                <a:srgbClr val="000000"/>
              </a:solidFill>
              <a:latin typeface="Times New Roman" pitchFamily="18" charset="0"/>
              <a:cs typeface="Times New Roman" pitchFamily="18" charset="0"/>
            </a:endParaRPr>
          </a:p>
        </p:txBody>
      </p:sp>
      <p:sp>
        <p:nvSpPr>
          <p:cNvPr id="4" name="Rectangle 3"/>
          <p:cNvSpPr>
            <a:spLocks noChangeArrowheads="1"/>
          </p:cNvSpPr>
          <p:nvPr/>
        </p:nvSpPr>
        <p:spPr bwMode="auto">
          <a:xfrm>
            <a:off x="4514851" y="2081214"/>
            <a:ext cx="751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ts val="600"/>
              </a:spcBef>
              <a:spcAft>
                <a:spcPts val="600"/>
              </a:spcAft>
            </a:pPr>
            <a:r>
              <a:rPr lang="en-US" altLang="en-US" sz="2400" dirty="0">
                <a:solidFill>
                  <a:srgbClr val="252525"/>
                </a:solidFill>
                <a:latin typeface="Times New Roman" pitchFamily="18" charset="0"/>
                <a:cs typeface="Times New Roman" pitchFamily="18" charset="0"/>
              </a:rPr>
              <a:t>- </a:t>
            </a:r>
            <a:r>
              <a:rPr lang="vi-VN" altLang="en-US" sz="2400" dirty="0">
                <a:solidFill>
                  <a:srgbClr val="252525"/>
                </a:solidFill>
                <a:latin typeface="Times New Roman" pitchFamily="18" charset="0"/>
                <a:cs typeface="Times New Roman" pitchFamily="18" charset="0"/>
              </a:rPr>
              <a:t>Từ nhỏ, ông thần đồng thơ văn. Lên 8 tuổi, ông đã có thơ được đăng báo. Năm </a:t>
            </a:r>
            <a:r>
              <a:rPr lang="vi-VN" altLang="en-US" sz="2400" dirty="0">
                <a:solidFill>
                  <a:srgbClr val="000000"/>
                </a:solidFill>
                <a:latin typeface="Times New Roman" pitchFamily="18" charset="0"/>
                <a:cs typeface="Times New Roman" pitchFamily="18" charset="0"/>
              </a:rPr>
              <a:t>1968</a:t>
            </a:r>
            <a:r>
              <a:rPr lang="en-US" altLang="en-US" sz="2400" dirty="0">
                <a:solidFill>
                  <a:srgbClr val="000000"/>
                </a:solidFill>
                <a:latin typeface="Times New Roman" pitchFamily="18" charset="0"/>
                <a:cs typeface="Times New Roman" pitchFamily="18" charset="0"/>
              </a:rPr>
              <a:t>, </a:t>
            </a:r>
            <a:r>
              <a:rPr lang="vi-VN" altLang="en-US" sz="2400" dirty="0">
                <a:solidFill>
                  <a:srgbClr val="000000"/>
                </a:solidFill>
                <a:latin typeface="Times New Roman" pitchFamily="18" charset="0"/>
                <a:cs typeface="Times New Roman" pitchFamily="18" charset="0"/>
              </a:rPr>
              <a:t> </a:t>
            </a:r>
            <a:r>
              <a:rPr lang="vi-VN" altLang="en-US" sz="2400" dirty="0">
                <a:solidFill>
                  <a:srgbClr val="252525"/>
                </a:solidFill>
                <a:latin typeface="Times New Roman" pitchFamily="18" charset="0"/>
                <a:cs typeface="Times New Roman" pitchFamily="18" charset="0"/>
              </a:rPr>
              <a:t>khi mới 10 tuổi, tập thơ đầu tiên của ông: </a:t>
            </a:r>
            <a:r>
              <a:rPr lang="vi-VN" altLang="en-US" sz="2400" i="1" dirty="0">
                <a:solidFill>
                  <a:srgbClr val="252525"/>
                </a:solidFill>
                <a:latin typeface="Times New Roman" pitchFamily="18" charset="0"/>
                <a:cs typeface="Times New Roman" pitchFamily="18" charset="0"/>
              </a:rPr>
              <a:t>Từ góc sân nhà</a:t>
            </a:r>
            <a:r>
              <a:rPr lang="vi-VN" altLang="en-US" sz="2400" dirty="0">
                <a:solidFill>
                  <a:srgbClr val="252525"/>
                </a:solidFill>
                <a:latin typeface="Times New Roman" pitchFamily="18" charset="0"/>
                <a:cs typeface="Times New Roman" pitchFamily="18" charset="0"/>
              </a:rPr>
              <a:t>.</a:t>
            </a:r>
            <a:r>
              <a:rPr lang="en-US" altLang="en-US" sz="2400" dirty="0">
                <a:solidFill>
                  <a:srgbClr val="252525"/>
                </a:solidFill>
                <a:latin typeface="Times New Roman" pitchFamily="18" charset="0"/>
                <a:cs typeface="Times New Roman" pitchFamily="18" charset="0"/>
              </a:rPr>
              <a:t> T</a:t>
            </a:r>
            <a:r>
              <a:rPr lang="vi-VN" altLang="en-US" sz="2400" dirty="0">
                <a:solidFill>
                  <a:srgbClr val="252525"/>
                </a:solidFill>
                <a:latin typeface="Times New Roman" pitchFamily="18" charset="0"/>
                <a:cs typeface="Times New Roman" pitchFamily="18" charset="0"/>
              </a:rPr>
              <a:t>ác phẩm nhiều người biết đến nhất của ông là bài thơ "</a:t>
            </a:r>
            <a:r>
              <a:rPr lang="vi-VN" altLang="en-US" sz="2400" dirty="0">
                <a:solidFill>
                  <a:srgbClr val="000000"/>
                </a:solidFill>
                <a:latin typeface="Times New Roman" pitchFamily="18" charset="0"/>
                <a:cs typeface="Times New Roman" pitchFamily="18" charset="0"/>
              </a:rPr>
              <a:t>Hạt gạo làng ta</a:t>
            </a:r>
            <a:r>
              <a:rPr lang="vi-VN" altLang="en-US" sz="2400" dirty="0">
                <a:solidFill>
                  <a:srgbClr val="252525"/>
                </a:solidFill>
                <a:latin typeface="Times New Roman" pitchFamily="18" charset="0"/>
                <a:cs typeface="Times New Roman" pitchFamily="18" charset="0"/>
              </a:rPr>
              <a:t>", sáng tác năm 1968</a:t>
            </a:r>
            <a:r>
              <a:rPr lang="en-US" altLang="en-US" sz="2400" dirty="0">
                <a:solidFill>
                  <a:srgbClr val="252525"/>
                </a:solidFill>
                <a:latin typeface="Times New Roman" pitchFamily="18" charset="0"/>
                <a:cs typeface="Times New Roman" pitchFamily="18" charset="0"/>
              </a:rPr>
              <a:t>, </a:t>
            </a:r>
            <a:r>
              <a:rPr lang="vi-VN" altLang="en-US" sz="2400" dirty="0">
                <a:solidFill>
                  <a:srgbClr val="252525"/>
                </a:solidFill>
                <a:latin typeface="Times New Roman" pitchFamily="18" charset="0"/>
                <a:cs typeface="Times New Roman" pitchFamily="18" charset="0"/>
              </a:rPr>
              <a:t>được nhạc sĩ </a:t>
            </a:r>
            <a:r>
              <a:rPr lang="vi-VN" altLang="en-US" sz="2400" dirty="0">
                <a:solidFill>
                  <a:srgbClr val="000000"/>
                </a:solidFill>
                <a:latin typeface="Times New Roman" pitchFamily="18" charset="0"/>
                <a:cs typeface="Times New Roman" pitchFamily="18" charset="0"/>
              </a:rPr>
              <a:t>Trần Viết Bính</a:t>
            </a:r>
            <a:r>
              <a:rPr lang="vi-VN" altLang="en-US" sz="2400" dirty="0">
                <a:solidFill>
                  <a:srgbClr val="252525"/>
                </a:solidFill>
                <a:latin typeface="Times New Roman" pitchFamily="18" charset="0"/>
                <a:cs typeface="Times New Roman" pitchFamily="18" charset="0"/>
              </a:rPr>
              <a:t> phổ nhạc </a:t>
            </a:r>
            <a:r>
              <a:rPr lang="vi-VN" altLang="en-US" sz="2400" u="sng" dirty="0">
                <a:solidFill>
                  <a:srgbClr val="000000"/>
                </a:solidFill>
                <a:latin typeface="Times New Roman" pitchFamily="18" charset="0"/>
                <a:cs typeface="Times New Roman" pitchFamily="18" charset="0"/>
              </a:rPr>
              <a:t>(1971).</a:t>
            </a:r>
            <a:endParaRPr lang="en-US" altLang="en-US" sz="2400" u="sng"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56565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9227"/>
                                        </p:tgtEl>
                                        <p:attrNameLst>
                                          <p:attrName>style.visibility</p:attrName>
                                        </p:attrNameLst>
                                      </p:cBhvr>
                                      <p:to>
                                        <p:strVal val="visible"/>
                                      </p:to>
                                    </p:set>
                                    <p:anim calcmode="lin" valueType="num">
                                      <p:cBhvr>
                                        <p:cTn id="7" dur="500" fill="hold"/>
                                        <p:tgtEl>
                                          <p:spTgt spid="9227"/>
                                        </p:tgtEl>
                                        <p:attrNameLst>
                                          <p:attrName>ppt_x</p:attrName>
                                        </p:attrNameLst>
                                      </p:cBhvr>
                                      <p:tavLst>
                                        <p:tav tm="0">
                                          <p:val>
                                            <p:strVal val="#ppt_x-.2"/>
                                          </p:val>
                                        </p:tav>
                                        <p:tav tm="100000">
                                          <p:val>
                                            <p:strVal val="#ppt_x"/>
                                          </p:val>
                                        </p:tav>
                                      </p:tavLst>
                                    </p:anim>
                                    <p:anim calcmode="lin" valueType="num">
                                      <p:cBhvr>
                                        <p:cTn id="8" dur="500" fill="hold"/>
                                        <p:tgtEl>
                                          <p:spTgt spid="9227"/>
                                        </p:tgtEl>
                                        <p:attrNameLst>
                                          <p:attrName>ppt_y</p:attrName>
                                        </p:attrNameLst>
                                      </p:cBhvr>
                                      <p:tavLst>
                                        <p:tav tm="0">
                                          <p:val>
                                            <p:strVal val="#ppt_y"/>
                                          </p:val>
                                        </p:tav>
                                        <p:tav tm="100000">
                                          <p:val>
                                            <p:strVal val="#ppt_y"/>
                                          </p:val>
                                        </p:tav>
                                      </p:tavLst>
                                    </p:anim>
                                    <p:animEffect transition="in" filter="wipe(right)" prLst="gradientSize: 0.1">
                                      <p:cBhvr>
                                        <p:cTn id="9" dur="500"/>
                                        <p:tgtEl>
                                          <p:spTgt spid="922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3" y="420357"/>
            <a:ext cx="3388719"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708653" y="725404"/>
              <a:ext cx="544357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4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khổ</a:t>
              </a:r>
              <a:endPar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92B056AE-038E-41F8-F23D-3694468E8712}"/>
              </a:ext>
            </a:extLst>
          </p:cNvPr>
          <p:cNvSpPr/>
          <p:nvPr/>
        </p:nvSpPr>
        <p:spPr>
          <a:xfrm>
            <a:off x="881744" y="2357554"/>
            <a:ext cx="10689771" cy="38799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1: Hạt gạo làng ta…đắng cay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2: Hạt gạo làng ta…xuống cấy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3: Hạt gạo làng ta…giao thông</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4: Hạt gạo làng ta…quết đất</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5: Còn lại</a:t>
            </a:r>
          </a:p>
        </p:txBody>
      </p:sp>
    </p:spTree>
    <p:extLst>
      <p:ext uri="{BB962C8B-B14F-4D97-AF65-F5344CB8AC3E}">
        <p14:creationId xmlns:p14="http://schemas.microsoft.com/office/powerpoint/2010/main" val="4232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4" y="420357"/>
            <a:ext cx="6314153"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3608591" y="2677295"/>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1240361" y="4838554"/>
            <a:ext cx="2835321"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3468886" y="2953507"/>
            <a:ext cx="2802711" cy="1113370"/>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sa</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1289598" y="5059224"/>
            <a:ext cx="2802711" cy="1328813"/>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bão tháng Bảy </a:t>
            </a:r>
            <a:r>
              <a:rPr kumimoji="0" lang="vi-VN" altLang="zh-CN" sz="40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tai</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7175103" y="2066702"/>
            <a:ext cx="3914763"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7028743" y="2341198"/>
            <a:ext cx="3857431" cy="1113370"/>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sen</a:t>
            </a:r>
            <a:endParaRPr kumimoji="0" lang="zh-CN" altLang="en-US" sz="4400" b="1" i="0" u="none" strike="noStrike" kern="1200" cap="none" spc="0" normalizeH="0" baseline="0" noProof="0" dirty="0">
              <a:ln>
                <a:noFill/>
              </a:ln>
              <a:solidFill>
                <a:srgbClr val="FF99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4762605" y="4585031"/>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4807958" y="4763271"/>
            <a:ext cx="2802711" cy="1451924"/>
          </a:xfrm>
          <a:prstGeom prst="rect">
            <a:avLst/>
          </a:prstGeom>
          <a:noFill/>
        </p:spPr>
        <p:txBody>
          <a:bodyPr wrap="square" lIns="96762" tIns="48381" rIns="96762" bIns="48381" rtlCol="0">
            <a:spAutoFit/>
          </a:bodyPr>
          <a:lstStyle/>
          <a:p>
            <a:pPr lvl="0" algn="ctr">
              <a:defRPr/>
            </a:pP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quang</a:t>
            </a:r>
            <a:r>
              <a:rPr lang="en-US" altLang="zh-CN" sz="4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trành</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 name="Group 1">
            <a:extLst>
              <a:ext uri="{FF2B5EF4-FFF2-40B4-BE49-F238E27FC236}">
                <a16:creationId xmlns:a16="http://schemas.microsoft.com/office/drawing/2014/main" id="{98C12C23-817B-61ED-B125-02FA682AC861}"/>
              </a:ext>
            </a:extLst>
          </p:cNvPr>
          <p:cNvGrpSpPr/>
          <p:nvPr/>
        </p:nvGrpSpPr>
        <p:grpSpPr>
          <a:xfrm>
            <a:off x="8294305" y="4414011"/>
            <a:ext cx="2835321" cy="1662362"/>
            <a:chOff x="5566572" y="3917103"/>
            <a:chExt cx="2835321" cy="1662362"/>
          </a:xfrm>
        </p:grpSpPr>
        <p:sp>
          <p:nvSpPr>
            <p:cNvPr id="8" name="任意多边形 227">
              <a:extLst>
                <a:ext uri="{FF2B5EF4-FFF2-40B4-BE49-F238E27FC236}">
                  <a16:creationId xmlns:a16="http://schemas.microsoft.com/office/drawing/2014/main" id="{D3FE4792-9680-E159-E3FF-97631387A33D}"/>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2" name="任意多边形 228">
              <a:extLst>
                <a:ext uri="{FF2B5EF4-FFF2-40B4-BE49-F238E27FC236}">
                  <a16:creationId xmlns:a16="http://schemas.microsoft.com/office/drawing/2014/main" id="{BA706BAF-7758-A7E7-1B41-D89F74B05D4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6" name="TextBox 3">
            <a:extLst>
              <a:ext uri="{FF2B5EF4-FFF2-40B4-BE49-F238E27FC236}">
                <a16:creationId xmlns:a16="http://schemas.microsoft.com/office/drawing/2014/main" id="{6A6EDBC7-308B-A051-EAC4-E381577B73AC}"/>
              </a:ext>
            </a:extLst>
          </p:cNvPr>
          <p:cNvSpPr txBox="1"/>
          <p:nvPr/>
        </p:nvSpPr>
        <p:spPr>
          <a:xfrm>
            <a:off x="8223798" y="4961252"/>
            <a:ext cx="2802711" cy="713260"/>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quết</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1" y="420358"/>
            <a:ext cx="6118211" cy="1265354"/>
            <a:chOff x="3173073" y="565468"/>
            <a:chExt cx="5793611"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523107" y="670975"/>
              <a:ext cx="544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nhịp</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BFAFAF54-46DF-7A4A-7E88-62DAC0F58E40}"/>
              </a:ext>
            </a:extLst>
          </p:cNvPr>
          <p:cNvSpPr/>
          <p:nvPr/>
        </p:nvSpPr>
        <p:spPr>
          <a:xfrm>
            <a:off x="3679372" y="2324898"/>
            <a:ext cx="5279571" cy="42500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Hạt gạo làng ta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vị phù sa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Của sông Kinh Thầy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hương sen thơm</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Trong hồ nước đầy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lời mẹ hát</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Ngọt bùi đắng cay</a:t>
            </a:r>
            <a:r>
              <a:rPr lang="en-US"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a:t>
            </a:r>
            <a:endPar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endParaRPr>
          </a:p>
        </p:txBody>
      </p:sp>
      <p:cxnSp>
        <p:nvCxnSpPr>
          <p:cNvPr id="8" name="Straight Connector 7"/>
          <p:cNvCxnSpPr/>
          <p:nvPr/>
        </p:nvCxnSpPr>
        <p:spPr>
          <a:xfrm flipH="1">
            <a:off x="7726626" y="3715657"/>
            <a:ext cx="153910" cy="49348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572716" y="4724403"/>
            <a:ext cx="153910" cy="49348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805733" y="5791200"/>
            <a:ext cx="153910" cy="49348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717138" y="5791200"/>
            <a:ext cx="153910" cy="49348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1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par>
                                <p:cTn id="33" presetID="6"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par>
                                <p:cTn id="36" presetID="6"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par>
                                <p:cTn id="39" presetID="6"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1505</Words>
  <Application>Microsoft Office PowerPoint</Application>
  <PresentationFormat>Widescreen</PresentationFormat>
  <Paragraphs>164</Paragraphs>
  <Slides>27</Slides>
  <Notes>1</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27</vt:i4>
      </vt:variant>
    </vt:vector>
  </HeadingPairs>
  <TitlesOfParts>
    <vt:vector size="43" baseType="lpstr">
      <vt:lpstr>#9Slide07 HoneyCream</vt:lpstr>
      <vt:lpstr>.VnBlack</vt:lpstr>
      <vt:lpstr>.VnTime</vt:lpstr>
      <vt:lpstr>.VnTimeH</vt:lpstr>
      <vt:lpstr>Arial</vt:lpstr>
      <vt:lpstr>Calibri</vt:lpstr>
      <vt:lpstr>Cambria</vt:lpstr>
      <vt:lpstr>Symbol</vt:lpstr>
      <vt:lpstr>Times New Roman</vt:lpstr>
      <vt:lpstr>UTM Avo</vt:lpstr>
      <vt:lpstr>Office Theme</vt:lpstr>
      <vt:lpstr>1_Office Theme</vt:lpstr>
      <vt:lpstr>2_Office Theme</vt:lpstr>
      <vt:lpstr>1_Default Design</vt:lpstr>
      <vt:lpstr>3_Office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SingPC</cp:lastModifiedBy>
  <cp:revision>46</cp:revision>
  <dcterms:created xsi:type="dcterms:W3CDTF">2023-02-05T01:02:29Z</dcterms:created>
  <dcterms:modified xsi:type="dcterms:W3CDTF">2025-02-13T09:07:58Z</dcterms:modified>
</cp:coreProperties>
</file>