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6" r:id="rId3"/>
    <p:sldId id="259" r:id="rId4"/>
    <p:sldId id="260" r:id="rId5"/>
    <p:sldId id="262" r:id="rId6"/>
    <p:sldId id="261" r:id="rId7"/>
    <p:sldId id="265" r:id="rId8"/>
    <p:sldId id="266" r:id="rId9"/>
    <p:sldId id="264"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803949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18542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8473091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1686965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190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3486190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2523087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04268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60379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473742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23/01/2025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889291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23/01/2025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217422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D215FAEE-1B21-536C-D38D-451A919DFA4F}"/>
              </a:ext>
            </a:extLst>
          </p:cNvPr>
          <p:cNvPicPr>
            <a:picLocks noChangeAspect="1"/>
          </p:cNvPicPr>
          <p:nvPr/>
        </p:nvPicPr>
        <p:blipFill>
          <a:blip r:embed="rId4"/>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0B92D05-1455-380E-40F9-BA8A7F5984EF}"/>
              </a:ext>
            </a:extLst>
          </p:cNvPr>
          <p:cNvPicPr>
            <a:picLocks noChangeAspect="1"/>
          </p:cNvPicPr>
          <p:nvPr/>
        </p:nvPicPr>
        <p:blipFill>
          <a:blip r:embed="rId7"/>
          <a:stretch>
            <a:fillRect/>
          </a:stretch>
        </p:blipFill>
        <p:spPr>
          <a:xfrm>
            <a:off x="4581006" y="694011"/>
            <a:ext cx="3182388" cy="1420491"/>
          </a:xfrm>
          <a:prstGeom prst="rect">
            <a:avLst/>
          </a:prstGeom>
        </p:spPr>
      </p:pic>
      <p:pic>
        <p:nvPicPr>
          <p:cNvPr id="6" name="Picture 5">
            <a:extLst>
              <a:ext uri="{FF2B5EF4-FFF2-40B4-BE49-F238E27FC236}">
                <a16:creationId xmlns:a16="http://schemas.microsoft.com/office/drawing/2014/main" id="{08C099EE-32A7-A222-C3FD-EF833D684870}"/>
              </a:ext>
            </a:extLst>
          </p:cNvPr>
          <p:cNvPicPr>
            <a:picLocks noChangeAspect="1"/>
          </p:cNvPicPr>
          <p:nvPr/>
        </p:nvPicPr>
        <p:blipFill>
          <a:blip r:embed="rId8"/>
          <a:stretch>
            <a:fillRect/>
          </a:stretch>
        </p:blipFill>
        <p:spPr>
          <a:xfrm>
            <a:off x="2970662" y="1536895"/>
            <a:ext cx="6163590" cy="3871296"/>
          </a:xfrm>
          <a:prstGeom prst="rect">
            <a:avLst/>
          </a:prstGeom>
        </p:spPr>
      </p:pic>
      <p:pic>
        <p:nvPicPr>
          <p:cNvPr id="18" name="Picture 17">
            <a:extLst>
              <a:ext uri="{FF2B5EF4-FFF2-40B4-BE49-F238E27FC236}">
                <a16:creationId xmlns:a16="http://schemas.microsoft.com/office/drawing/2014/main" id="{7808B182-340B-B5D9-D3C2-9879AFA4EFE9}"/>
              </a:ext>
            </a:extLst>
          </p:cNvPr>
          <p:cNvPicPr>
            <a:picLocks noChangeAspect="1"/>
          </p:cNvPicPr>
          <p:nvPr/>
        </p:nvPicPr>
        <p:blipFill>
          <a:blip r:embed="rId9"/>
          <a:stretch>
            <a:fillRect/>
          </a:stretch>
        </p:blipFill>
        <p:spPr>
          <a:xfrm>
            <a:off x="4758086" y="4549302"/>
            <a:ext cx="6376969" cy="1286367"/>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1D511F9-D28F-AFD2-71E3-0C0C549DA4B7}"/>
              </a:ext>
            </a:extLst>
          </p:cNvPr>
          <p:cNvPicPr>
            <a:picLocks noChangeAspect="1"/>
          </p:cNvPicPr>
          <p:nvPr/>
        </p:nvPicPr>
        <p:blipFill>
          <a:blip r:embed="rId4"/>
          <a:stretch>
            <a:fillRect/>
          </a:stretch>
        </p:blipFill>
        <p:spPr>
          <a:xfrm>
            <a:off x="2937781" y="2292899"/>
            <a:ext cx="5961507" cy="1565949"/>
          </a:xfrm>
          <a:prstGeom prst="rect">
            <a:avLst/>
          </a:prstGeom>
        </p:spPr>
      </p:pic>
    </p:spTree>
    <p:extLst>
      <p:ext uri="{BB962C8B-B14F-4D97-AF65-F5344CB8AC3E}">
        <p14:creationId xmlns:p14="http://schemas.microsoft.com/office/powerpoint/2010/main" val="3010553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Trao đổi với bạn về nội dung của cuốn sách viết về một tấm gương học tập.</a:t>
            </a:r>
          </a:p>
        </p:txBody>
      </p:sp>
      <p:pic>
        <p:nvPicPr>
          <p:cNvPr id="5" name="Picture 4">
            <a:extLst>
              <a:ext uri="{FF2B5EF4-FFF2-40B4-BE49-F238E27FC236}">
                <a16:creationId xmlns:a16="http://schemas.microsoft.com/office/drawing/2014/main" id="{249B8B77-B12A-A337-ADD2-82E3296ED481}"/>
              </a:ext>
            </a:extLst>
          </p:cNvPr>
          <p:cNvPicPr>
            <a:picLocks noChangeAspect="1"/>
          </p:cNvPicPr>
          <p:nvPr/>
        </p:nvPicPr>
        <p:blipFill>
          <a:blip r:embed="rId3"/>
          <a:stretch>
            <a:fillRect/>
          </a:stretch>
        </p:blipFill>
        <p:spPr>
          <a:xfrm>
            <a:off x="1127375" y="2539734"/>
            <a:ext cx="10346169" cy="3242511"/>
          </a:xfrm>
          <a:prstGeom prst="rect">
            <a:avLst/>
          </a:prstGeom>
        </p:spPr>
      </p:pic>
    </p:spTree>
    <p:extLst>
      <p:ext uri="{BB962C8B-B14F-4D97-AF65-F5344CB8AC3E}">
        <p14:creationId xmlns:p14="http://schemas.microsoft.com/office/powerpoint/2010/main" val="201640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15343" y="1635034"/>
            <a:ext cx="8556171" cy="3970318"/>
          </a:xfrm>
          <a:prstGeom prst="rect">
            <a:avLst/>
          </a:prstGeom>
          <a:noFill/>
        </p:spPr>
        <p:txBody>
          <a:bodyPr wrap="square">
            <a:spAutoFit/>
          </a:bodyPr>
          <a:lstStyle/>
          <a:p>
            <a:pPr algn="just"/>
            <a:r>
              <a:rPr lang="vi-VN" sz="2800" b="1" dirty="0">
                <a:solidFill>
                  <a:schemeClr val="bg1"/>
                </a:solidFill>
                <a:latin typeface="Calibri" panose="020F0502020204030204" pitchFamily="34" charset="0"/>
                <a:cs typeface="Calibri" panose="020F0502020204030204" pitchFamily="34" charset="0"/>
              </a:rPr>
              <a:t>– Tên cuốn sách: </a:t>
            </a:r>
            <a:r>
              <a:rPr lang="vi-VN" sz="2800" dirty="0">
                <a:solidFill>
                  <a:schemeClr val="bg1"/>
                </a:solidFill>
                <a:latin typeface="Calibri" panose="020F0502020204030204" pitchFamily="34" charset="0"/>
                <a:cs typeface="Calibri" panose="020F0502020204030204" pitchFamily="34" charset="0"/>
              </a:rPr>
              <a:t>Học tấm gương làm việc và học tập suốt đời của chủ tịch Hồ Chí Minh.</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Nội dung cuốn sách: </a:t>
            </a:r>
            <a:r>
              <a:rPr lang="vi-VN" sz="2800" dirty="0">
                <a:solidFill>
                  <a:schemeClr val="bg1"/>
                </a:solidFill>
                <a:latin typeface="Calibri" panose="020F0502020204030204" pitchFamily="34" charset="0"/>
                <a:cs typeface="Calibri" panose="020F0502020204030204" pitchFamily="34" charset="0"/>
              </a:rPr>
              <a:t>Viết về chủ tịch Hồ Chí Minh</a:t>
            </a:r>
            <a:r>
              <a:rPr lang="en-US" sz="2800" dirty="0">
                <a:solidFill>
                  <a:schemeClr val="bg1"/>
                </a:solidFill>
                <a:latin typeface="Calibri" panose="020F0502020204030204" pitchFamily="34" charset="0"/>
                <a:cs typeface="Calibri" panose="020F0502020204030204" pitchFamily="34" charset="0"/>
              </a:rPr>
              <a:t> - </a:t>
            </a:r>
            <a:r>
              <a:rPr lang="vi-VN" sz="2800" dirty="0">
                <a:solidFill>
                  <a:schemeClr val="bg1"/>
                </a:solidFill>
                <a:latin typeface="Calibri" panose="020F0502020204030204" pitchFamily="34" charset="0"/>
                <a:cs typeface="Calibri" panose="020F0502020204030204" pitchFamily="34" charset="0"/>
              </a:rPr>
              <a:t>những việc làm, những điều bác dặn, nhân cách và năng lực của Bác qua những hiểu biết, tự học, tự sáng tạo khắp năm châu.</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Cảm nghĩ của em: </a:t>
            </a:r>
            <a:r>
              <a:rPr lang="vi-VN" sz="2800" dirty="0">
                <a:solidFill>
                  <a:schemeClr val="bg1"/>
                </a:solidFill>
                <a:latin typeface="Calibri" panose="020F0502020204030204" pitchFamily="34" charset="0"/>
                <a:cs typeface="Calibri" panose="020F0502020204030204" pitchFamily="34" charset="0"/>
              </a:rPr>
              <a:t>Em ngưỡng mộ và khâm phục Bác. Em ý thức được mình cần phải cố gắng hơn nữa để có được vốn kiến thức sâu rộng, học tập tấm gương của Bác.</a:t>
            </a:r>
          </a:p>
        </p:txBody>
      </p:sp>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Viết đoạn văn giới thiệu về một nhân vật tài năng trong cuốn sách em đã đọc.</a:t>
            </a:r>
          </a:p>
        </p:txBody>
      </p:sp>
      <p:pic>
        <p:nvPicPr>
          <p:cNvPr id="3" name="Picture 2">
            <a:extLst>
              <a:ext uri="{FF2B5EF4-FFF2-40B4-BE49-F238E27FC236}">
                <a16:creationId xmlns:a16="http://schemas.microsoft.com/office/drawing/2014/main" id="{DDF87D15-4840-64A0-5BE0-AE5F11C43A18}"/>
              </a:ext>
            </a:extLst>
          </p:cNvPr>
          <p:cNvPicPr>
            <a:picLocks noChangeAspect="1"/>
          </p:cNvPicPr>
          <p:nvPr/>
        </p:nvPicPr>
        <p:blipFill>
          <a:blip r:embed="rId3"/>
          <a:stretch>
            <a:fillRect/>
          </a:stretch>
        </p:blipFill>
        <p:spPr>
          <a:xfrm>
            <a:off x="273503" y="2538412"/>
            <a:ext cx="11619802" cy="1336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4708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26229" y="1515291"/>
            <a:ext cx="8556171" cy="4524315"/>
          </a:xfrm>
          <a:prstGeom prst="rect">
            <a:avLst/>
          </a:prstGeom>
          <a:noFill/>
        </p:spPr>
        <p:txBody>
          <a:bodyPr wrap="square">
            <a:spAutoFit/>
          </a:bodyPr>
          <a:lstStyle/>
          <a:p>
            <a:pPr lvl="0" algn="just"/>
            <a:r>
              <a:rPr lang="en-US" sz="2400" b="1" dirty="0">
                <a:solidFill>
                  <a:prstClr val="white"/>
                </a:solidFill>
                <a:latin typeface="Calibri" panose="020F0502020204030204" pitchFamily="34" charset="0"/>
                <a:cs typeface="Calibri" panose="020F0502020204030204" pitchFamily="34" charset="0"/>
              </a:rPr>
              <a:t>   </a:t>
            </a:r>
            <a:r>
              <a:rPr lang="vi-VN" sz="2400" b="1" dirty="0">
                <a:solidFill>
                  <a:prstClr val="white"/>
                </a:solidFill>
                <a:latin typeface="Calibri" panose="020F0502020204030204" pitchFamily="34" charset="0"/>
                <a:cs typeface="Calibri" panose="020F0502020204030204" pitchFamily="34" charset="0"/>
              </a:rPr>
              <a:t>Em đã có dịp được đọc cuốn sách Học tấm gương làm việc và học tập suốt đời của chủ tịch Hồ Chí Minh. Cuốn sách viết về chủ tịch Hồ Chí Minh – những việc làm, những điều bác dặn, nhân cách và năng lực của Bác qua những hiểu biết, tự học, tự sáng tạo khắp năm châu. Cuốn sách mang lại cho em rất nhiều biểu biết về Bác. Học tập suốt đời là phẩm chất cao đẹp, xuyên suốt trong tư tưởng của Bác. Bằng tấm gương học tập suốt đời, Bác đã để lại nhiều bài học và những chỉ dẫn quý báu, trong đó có những nội dung rất cơ bản mà chúng ta cần học tập và noi theo. Qua cuốn sách, em càng thêm ngưỡng mộ và khâm phục Bác. Từ đó, em ý thức được mình cần phải cố gắng hơn nữa để có được vốn kiến thức sâu rộng, học tập tấm gương của Bác.</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25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951411"/>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sd="2214188587">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233401" y="78011"/>
                          <a:pt x="10271273" y="21937"/>
                          <a:pt x="11569246" y="0"/>
                        </a:cubicBezTo>
                        <a:lnTo>
                          <a:pt x="11569246" y="0"/>
                        </a:lnTo>
                        <a:cubicBezTo>
                          <a:pt x="11630541" y="273304"/>
                          <a:pt x="11630470" y="648776"/>
                          <a:pt x="11569246" y="792839"/>
                        </a:cubicBezTo>
                        <a:cubicBezTo>
                          <a:pt x="11575972" y="872049"/>
                          <a:pt x="11481578" y="950161"/>
                          <a:pt x="11410674" y="951411"/>
                        </a:cubicBezTo>
                        <a:cubicBezTo>
                          <a:pt x="6980807" y="806327"/>
                          <a:pt x="2695524" y="986490"/>
                          <a:pt x="0" y="951411"/>
                        </a:cubicBezTo>
                        <a:lnTo>
                          <a:pt x="0" y="951411"/>
                        </a:lnTo>
                        <a:cubicBezTo>
                          <a:pt x="3927" y="616311"/>
                          <a:pt x="-15200" y="265918"/>
                          <a:pt x="0" y="158572"/>
                        </a:cubicBezTo>
                        <a:cubicBezTo>
                          <a:pt x="7598" y="71965"/>
                          <a:pt x="71946" y="11515"/>
                          <a:pt x="158572" y="0"/>
                        </a:cubicBezTo>
                        <a:close/>
                      </a:path>
                      <a:path w="11569246" h="951411" stroke="0" extrusionOk="0">
                        <a:moveTo>
                          <a:pt x="158572" y="0"/>
                        </a:moveTo>
                        <a:cubicBezTo>
                          <a:pt x="5547819" y="-16420"/>
                          <a:pt x="10183863" y="-157111"/>
                          <a:pt x="11569246" y="0"/>
                        </a:cubicBezTo>
                        <a:lnTo>
                          <a:pt x="11569246" y="0"/>
                        </a:lnTo>
                        <a:cubicBezTo>
                          <a:pt x="11632721" y="231906"/>
                          <a:pt x="11576750" y="589766"/>
                          <a:pt x="11569246" y="792839"/>
                        </a:cubicBezTo>
                        <a:cubicBezTo>
                          <a:pt x="11565971" y="889908"/>
                          <a:pt x="11501161" y="953388"/>
                          <a:pt x="11410674" y="951411"/>
                        </a:cubicBezTo>
                        <a:cubicBezTo>
                          <a:pt x="10227412" y="833916"/>
                          <a:pt x="5265674" y="1033033"/>
                          <a:pt x="0" y="951411"/>
                        </a:cubicBezTo>
                        <a:lnTo>
                          <a:pt x="0" y="951411"/>
                        </a:lnTo>
                        <a:cubicBezTo>
                          <a:pt x="-42821" y="594840"/>
                          <a:pt x="-54917" y="269443"/>
                          <a:pt x="0" y="158572"/>
                        </a:cubicBezTo>
                        <a:cubicBezTo>
                          <a:pt x="1167" y="69594"/>
                          <a:pt x="80798" y="918"/>
                          <a:pt x="158572"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3. Trao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đổi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góp</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cho</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nhau</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rồi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chỉnh</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sửa</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viết</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Freeform 7">
            <a:extLst>
              <a:ext uri="{FF2B5EF4-FFF2-40B4-BE49-F238E27FC236}">
                <a16:creationId xmlns:a16="http://schemas.microsoft.com/office/drawing/2014/main" id="{008239EE-1EB3-540A-E7E0-B5A7AB1562E7}"/>
              </a:ext>
            </a:extLst>
          </p:cNvPr>
          <p:cNvSpPr/>
          <p:nvPr/>
        </p:nvSpPr>
        <p:spPr>
          <a:xfrm>
            <a:off x="3400255" y="2559449"/>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658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4"/>
          <a:stretch>
            <a:fillRect/>
          </a:stretch>
        </p:blipFill>
        <p:spPr>
          <a:xfrm>
            <a:off x="2734929" y="2029968"/>
            <a:ext cx="6313664" cy="2569464"/>
          </a:xfrm>
          <a:prstGeom prst="rect">
            <a:avLst/>
          </a:prstGeom>
        </p:spPr>
      </p:pic>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TotalTime>
  <Words>348</Words>
  <Application>Microsoft Office PowerPoint</Application>
  <PresentationFormat>Widescreen</PresentationFormat>
  <Paragraphs>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Times New Roman</vt:lpstr>
      <vt:lpstr>Aptos Display</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SingPC</cp:lastModifiedBy>
  <cp:revision>8</cp:revision>
  <dcterms:created xsi:type="dcterms:W3CDTF">2024-08-14T16:28:06Z</dcterms:created>
  <dcterms:modified xsi:type="dcterms:W3CDTF">2025-01-23T06:09:02Z</dcterms:modified>
</cp:coreProperties>
</file>