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9" r:id="rId6"/>
    <p:sldId id="256" r:id="rId7"/>
    <p:sldId id="257" r:id="rId8"/>
    <p:sldId id="258" r:id="rId9"/>
    <p:sldId id="264" r:id="rId10"/>
    <p:sldId id="350" r:id="rId11"/>
    <p:sldId id="351" r:id="rId12"/>
    <p:sldId id="347" r:id="rId13"/>
    <p:sldId id="352" r:id="rId14"/>
    <p:sldId id="353" r:id="rId15"/>
    <p:sldId id="354" r:id="rId16"/>
    <p:sldId id="355" r:id="rId17"/>
    <p:sldId id="356" r:id="rId18"/>
    <p:sldId id="357" r:id="rId19"/>
    <p:sldId id="358" r:id="rId20"/>
    <p:sldId id="359" r:id="rId21"/>
    <p:sldId id="360" r:id="rId22"/>
    <p:sldId id="467" r:id="rId23"/>
    <p:sldId id="265" r:id="rId2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40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83456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46434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85503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971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60118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2202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3113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90981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6337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97601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75917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23/01/2025</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23/01/2025</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23/01/2025</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23/01/2025</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23/01/2025</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23/01/2025</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23/01/2025</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4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g"/><Relationship Id="rId1" Type="http://schemas.openxmlformats.org/officeDocument/2006/relationships/slideLayout" Target="../slideLayouts/slideLayout18.xml"/><Relationship Id="rId6" Type="http://schemas.openxmlformats.org/officeDocument/2006/relationships/image" Target="../media/image43.jpeg"/><Relationship Id="rId5" Type="http://schemas.microsoft.com/office/2007/relationships/hdphoto" Target="../media/hdphoto2.wdp"/><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svg"/><Relationship Id="rId3" Type="http://schemas.openxmlformats.org/officeDocument/2006/relationships/image" Target="../media/image14.svg"/><Relationship Id="rId7" Type="http://schemas.openxmlformats.org/officeDocument/2006/relationships/image" Target="../media/image24.svg"/><Relationship Id="rId12"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5.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1.sv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8.xml"/><Relationship Id="rId5" Type="http://schemas.openxmlformats.org/officeDocument/2006/relationships/image" Target="../media/image4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51.xml"/><Relationship Id="rId6" Type="http://schemas.openxmlformats.org/officeDocument/2006/relationships/audio" Target="../media/audio2.wav"/><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svg"/><Relationship Id="rId7" Type="http://schemas.openxmlformats.org/officeDocument/2006/relationships/image" Target="../media/image7.svg"/><Relationship Id="rId12"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16.svg"/><Relationship Id="rId10"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png"/><Relationship Id="rId3" Type="http://schemas.openxmlformats.org/officeDocument/2006/relationships/image" Target="../media/image14.svg"/><Relationship Id="rId7" Type="http://schemas.openxmlformats.org/officeDocument/2006/relationships/image" Target="../media/image7.svg"/><Relationship Id="rId12"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16.svg"/><Relationship Id="rId10"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22.svg"/><Relationship Id="rId7" Type="http://schemas.openxmlformats.org/officeDocument/2006/relationships/image" Target="../media/image9.svg"/><Relationship Id="rId12"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6.svg"/><Relationship Id="rId5" Type="http://schemas.openxmlformats.org/officeDocument/2006/relationships/image" Target="../media/image7.sv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4.sv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svg"/><Relationship Id="rId3" Type="http://schemas.openxmlformats.org/officeDocument/2006/relationships/image" Target="../media/image14.svg"/><Relationship Id="rId7" Type="http://schemas.openxmlformats.org/officeDocument/2006/relationships/image" Target="../media/image24.svg"/><Relationship Id="rId12"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5.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1.sv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8.xml"/><Relationship Id="rId5" Type="http://schemas.openxmlformats.org/officeDocument/2006/relationships/image" Target="../media/image3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g"/><Relationship Id="rId1" Type="http://schemas.openxmlformats.org/officeDocument/2006/relationships/slideLayout" Target="../slideLayouts/slideLayout40.xml"/><Relationship Id="rId6" Type="http://schemas.openxmlformats.org/officeDocument/2006/relationships/image" Target="../media/image43.jpeg"/><Relationship Id="rId5" Type="http://schemas.microsoft.com/office/2007/relationships/hdphoto" Target="../media/hdphoto2.wdp"/><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8C6C9D55-6393-C810-3E7C-043304FF82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0" y="2400300"/>
            <a:ext cx="7930678" cy="6690702"/>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D3157E12-9CDC-1CB2-FEC2-CD551CDE34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706600" cy="2862322"/>
          </a:xfrm>
          <a:prstGeom prst="rect">
            <a:avLst/>
          </a:prstGeom>
          <a:noFill/>
        </p:spPr>
        <p:txBody>
          <a:bodyPr wrap="square">
            <a:spAutoFit/>
          </a:bodyPr>
          <a:lstStyle/>
          <a:p>
            <a:pPr lvl="0" algn="just" defTabSz="1371600"/>
            <a:r>
              <a:rPr lang="vi-VN" sz="6000" dirty="0">
                <a:solidFill>
                  <a:prstClr val="black"/>
                </a:solidFill>
                <a:latin typeface="Calibri" panose="020F0502020204030204" pitchFamily="34" charset="0"/>
                <a:cs typeface="Calibri" panose="020F0502020204030204" pitchFamily="34" charset="0"/>
              </a:rPr>
              <a:t>Các nhà khoa học nghiên cứu vi khuẩn dưới kính hiển vi có độ phóng đại hàng nghìn lần (hình 2) và đã chụp lại một số hình ảnh.</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533900"/>
            <a:ext cx="455295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691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1409700"/>
            <a:ext cx="7315200" cy="7755969"/>
          </a:xfrm>
          <a:prstGeom prst="rect">
            <a:avLst/>
          </a:prstGeom>
        </p:spPr>
        <p:txBody>
          <a:bodyPr wrap="square" lIns="0" tIns="0" rIns="0" bIns="0" rtlCol="0" anchor="t">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Gaegu"/>
                <a:sym typeface="Gaegu"/>
              </a:rPr>
              <a:t>Hoạt động 2: </a:t>
            </a:r>
            <a:endParaRPr lang="en-US" sz="7200" b="1" dirty="0">
              <a:solidFill>
                <a:srgbClr val="000000"/>
              </a:solidFill>
              <a:latin typeface="Cambria" panose="02040503050406030204" pitchFamily="18" charset="0"/>
              <a:ea typeface="Cambria" panose="02040503050406030204" pitchFamily="18" charset="0"/>
              <a:cs typeface="Gaegu"/>
              <a:sym typeface="Gaegu"/>
            </a:endParaRPr>
          </a:p>
          <a:p>
            <a:pPr lvl="0" algn="ctr"/>
            <a:r>
              <a:rPr lang="vi-VN" sz="7200" dirty="0">
                <a:solidFill>
                  <a:srgbClr val="000000"/>
                </a:solidFill>
                <a:latin typeface="Cambria" panose="02040503050406030204" pitchFamily="18" charset="0"/>
                <a:ea typeface="Cambria" panose="02040503050406030204" pitchFamily="18" charset="0"/>
                <a:cs typeface="Gaegu"/>
                <a:sym typeface="Gaegu"/>
              </a:rPr>
              <a:t>Đối chiếu với thông tin khoa học, chính xác hoá kiến thức, nhận ra kích thước của vi khuẩn.</a:t>
            </a:r>
            <a:endParaRPr kumimoji="0" lang="en-US" sz="7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2223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FFE259"/>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2123658"/>
          </a:xfrm>
          <a:prstGeom prst="rect">
            <a:avLst/>
          </a:prstGeom>
          <a:noFill/>
        </p:spPr>
        <p:txBody>
          <a:bodyPr wrap="square" rtlCol="0">
            <a:spAutoFit/>
          </a:bodyPr>
          <a:lstStyle/>
          <a:p>
            <a:pPr lvl="0"/>
            <a:r>
              <a:rPr lang="vi-VN" sz="4400" b="1" dirty="0">
                <a:solidFill>
                  <a:prstClr val="black"/>
                </a:solidFill>
                <a:latin typeface="Cambria" panose="02040503050406030204" pitchFamily="18" charset="0"/>
                <a:ea typeface="Cambria" panose="02040503050406030204" pitchFamily="18" charset="0"/>
              </a:rPr>
              <a:t>Quan sát hình 3 về một số vi khuẩn thu được ở các mẫu trong hình 1 và nhận xét hình dạng, kích thước của vi khuẩn.</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0FFFA29-C780-071E-C6AF-7E028F1C93DF}"/>
              </a:ext>
            </a:extLst>
          </p:cNvPr>
          <p:cNvPicPr>
            <a:picLocks noChangeAspect="1"/>
          </p:cNvPicPr>
          <p:nvPr/>
        </p:nvPicPr>
        <p:blipFill>
          <a:blip r:embed="rId5"/>
          <a:stretch>
            <a:fillRect/>
          </a:stretch>
        </p:blipFill>
        <p:spPr>
          <a:xfrm>
            <a:off x="2895600" y="2857500"/>
            <a:ext cx="12634755" cy="6400800"/>
          </a:xfrm>
          <a:prstGeom prst="rect">
            <a:avLst/>
          </a:prstGeom>
        </p:spPr>
      </p:pic>
    </p:spTree>
    <p:extLst>
      <p:ext uri="{BB962C8B-B14F-4D97-AF65-F5344CB8AC3E}">
        <p14:creationId xmlns:p14="http://schemas.microsoft.com/office/powerpoint/2010/main" val="337310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khuẩn có kích thước vô cùng nhỏ, hình dạng đa dạng như dạng hình que, hình xoắn,….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Để</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quan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sát</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nghiên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cứu</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về</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khuẩn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cần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sử</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dụng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kính</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hiển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độ</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phóng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đại</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lớn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kumimoji="0" lang="vi-VN" sz="6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70624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6740307"/>
          </a:xfrm>
          <a:prstGeom prst="rect">
            <a:avLst/>
          </a:prstGeom>
          <a:noFill/>
        </p:spPr>
        <p:txBody>
          <a:bodyPr wrap="square" rtlCol="0">
            <a:spAutoFit/>
          </a:bodyPr>
          <a:lstStyle/>
          <a:p>
            <a:pPr lvl="0" algn="just" defTabSz="1828755">
              <a:buClr>
                <a:srgbClr val="000000"/>
              </a:buClr>
            </a:pPr>
            <a:r>
              <a:rPr lang="vi-VN"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Tổ chức Y tế Thế giới khuyến cáo người dân cần thường xuyên giữ đôi bàn tay sạch sẽ để phòng chống lây nhiễm các bệnh nhiễm khuẩn nguy hiểm. Trong đó, các nhà khoa học đã xác định được cứ trên 1 cm2 da của người bình thường có thể chứa tới 40 000 vi khuẩn. Đặc biệt, số lượng này còn nhiều hơn trên da bàn tay, nơi thường xuyên tiếp xúc và chạm vào mọi vật dụng hằng ngày như bàn, ghế, cặp sách, điện thoạ</a:t>
            </a:r>
            <a:endParaRPr kumimoji="0" lang="vi-VN" sz="5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ý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rửa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5262979"/>
          </a:xfrm>
          <a:prstGeom prst="rect">
            <a:avLst/>
          </a:prstGeom>
          <a:noFill/>
        </p:spPr>
        <p:txBody>
          <a:bodyPr wrap="square" rtlCol="0">
            <a:spAutoFit/>
          </a:bodyPr>
          <a:lstStyle/>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Giảm lượng vi khuẩn dinh trên da tay.</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Ngăn chặn vi khuẩn gây bệnh từ tay vào miệng và cơ thể.</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Phòng chống bị lây nhiễm các bệnh nhiễm vi khuẩn nguy hiểm.</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Tay thường sở, chạm vào nhiều đồ vật, nguy cơ nhiễm rất nhiều vi khuẩn mà nhìn mắt thường không thấy được nên cần rửa tay để loại bỏ (tiêu diệt) chúng. </a:t>
            </a: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Ý NGHĨA CỦA VIỆC RỬA TAY</a:t>
            </a:r>
            <a:endParaRPr kumimoji="0" lang="en-US" sz="60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6398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1" name="Picture 10" descr="A green and red text on a black background&#10;&#10;Description automatically generated">
            <a:extLst>
              <a:ext uri="{FF2B5EF4-FFF2-40B4-BE49-F238E27FC236}">
                <a16:creationId xmlns:a16="http://schemas.microsoft.com/office/drawing/2014/main" id="{E3760A24-EC45-4FF8-CA7B-5DDF5228D4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0600" y="2400300"/>
            <a:ext cx="8235036" cy="6629902"/>
          </a:xfrm>
          <a:prstGeom prst="rect">
            <a:avLst/>
          </a:prstGeom>
        </p:spPr>
      </p:pic>
    </p:spTree>
    <p:extLst>
      <p:ext uri="{BB962C8B-B14F-4D97-AF65-F5344CB8AC3E}">
        <p14:creationId xmlns:p14="http://schemas.microsoft.com/office/powerpoint/2010/main" val="109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186309"/>
          </a:xfrm>
          <a:prstGeom prst="rect">
            <a:avLst/>
          </a:prstGeom>
          <a:noFill/>
        </p:spPr>
        <p:txBody>
          <a:bodyPr wrap="square">
            <a:spAutoFit/>
          </a:bodyPr>
          <a:lstStyle/>
          <a:p>
            <a:pPr algn="just" defTabSz="1371600"/>
            <a:r>
              <a:rPr lang="vi-VN" sz="6600" dirty="0">
                <a:solidFill>
                  <a:prstClr val="black"/>
                </a:solidFill>
                <a:latin typeface="Calibri" panose="020F0502020204030204" pitchFamily="34" charset="0"/>
                <a:cs typeface="Calibri" panose="020F0502020204030204" pitchFamily="34" charset="0"/>
                <a:sym typeface="Arial" panose="020B0604020202020204"/>
              </a:rPr>
              <a:t>Về quan sát, dự đoán viết tên những đồ vật nào ở nhà có thể có hoặc không có chứa vi khuẩn</a:t>
            </a:r>
            <a:r>
              <a:rPr lang="en-US" sz="6600" dirty="0">
                <a:solidFill>
                  <a:prstClr val="black"/>
                </a:solidFill>
                <a:latin typeface="Calibri" panose="020F0502020204030204" pitchFamily="34" charset="0"/>
                <a:cs typeface="Calibri" panose="020F0502020204030204" pitchFamily="34" charset="0"/>
                <a:sym typeface="Arial" panose="020B0604020202020204"/>
              </a:rPr>
              <a:t>. </a:t>
            </a:r>
            <a:r>
              <a:rPr lang="vi-VN" sz="6600" dirty="0">
                <a:solidFill>
                  <a:prstClr val="black"/>
                </a:solidFill>
                <a:latin typeface="Calibri" panose="020F0502020204030204" pitchFamily="34" charset="0"/>
                <a:cs typeface="Calibri" panose="020F0502020204030204" pitchFamily="34" charset="0"/>
                <a:sym typeface="Arial" panose="020B0604020202020204"/>
              </a:rPr>
              <a:t>Vì sao em biết? </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pic>
        <p:nvPicPr>
          <p:cNvPr id="2" name="Picture 1">
            <a:extLst>
              <a:ext uri="{FF2B5EF4-FFF2-40B4-BE49-F238E27FC236}">
                <a16:creationId xmlns:a16="http://schemas.microsoft.com/office/drawing/2014/main" id="{C5A6226D-6F19-80C3-B600-5E12EA9B3788}"/>
              </a:ext>
            </a:extLst>
          </p:cNvPr>
          <p:cNvPicPr>
            <a:picLocks noChangeAspect="1"/>
          </p:cNvPicPr>
          <p:nvPr/>
        </p:nvPicPr>
        <p:blipFill>
          <a:blip r:embed="rId5"/>
          <a:stretch>
            <a:fillRect/>
          </a:stretch>
        </p:blipFill>
        <p:spPr>
          <a:xfrm>
            <a:off x="-457200" y="1257300"/>
            <a:ext cx="9919052" cy="3267739"/>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3"/>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3"/>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15CA6AE5-39D7-EE31-A1AF-03B8C95BF78D}"/>
              </a:ext>
            </a:extLst>
          </p:cNvPr>
          <p:cNvPicPr>
            <a:picLocks noChangeAspect="1"/>
          </p:cNvPicPr>
          <p:nvPr/>
        </p:nvPicPr>
        <p:blipFill>
          <a:blip r:embed="rId12"/>
          <a:stretch>
            <a:fillRect/>
          </a:stretch>
        </p:blipFill>
        <p:spPr>
          <a:xfrm>
            <a:off x="1447800" y="2628900"/>
            <a:ext cx="13738521"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FA5D0744-687D-999A-9F2F-9DB1847A788C}"/>
              </a:ext>
            </a:extLst>
          </p:cNvPr>
          <p:cNvPicPr>
            <a:picLocks noChangeAspect="1"/>
          </p:cNvPicPr>
          <p:nvPr/>
        </p:nvPicPr>
        <p:blipFill>
          <a:blip r:embed="rId12"/>
          <a:stretch>
            <a:fillRect/>
          </a:stretch>
        </p:blipFill>
        <p:spPr>
          <a:xfrm>
            <a:off x="2286000" y="2781300"/>
            <a:ext cx="12991702" cy="4999153"/>
          </a:xfrm>
          <a:prstGeom prst="rect">
            <a:avLst/>
          </a:prstGeom>
        </p:spPr>
      </p:pic>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3"/>
          <a:stretch>
            <a:fillRect/>
          </a:stretch>
        </p:blipFill>
        <p:spPr>
          <a:xfrm>
            <a:off x="2667000" y="342900"/>
            <a:ext cx="14169445" cy="2558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2247900"/>
            <a:ext cx="8915400" cy="3048000"/>
          </a:xfrm>
          <a:custGeom>
            <a:avLst/>
            <a:gdLst>
              <a:gd name="connsiteX0" fmla="*/ 0 w 6561136"/>
              <a:gd name="connsiteY0" fmla="*/ 368874 h 2213202"/>
              <a:gd name="connsiteX1" fmla="*/ 368874 w 6561136"/>
              <a:gd name="connsiteY1" fmla="*/ 0 h 2213202"/>
              <a:gd name="connsiteX2" fmla="*/ 6192262 w 6561136"/>
              <a:gd name="connsiteY2" fmla="*/ 0 h 2213202"/>
              <a:gd name="connsiteX3" fmla="*/ 6561136 w 6561136"/>
              <a:gd name="connsiteY3" fmla="*/ 368874 h 2213202"/>
              <a:gd name="connsiteX4" fmla="*/ 6561136 w 6561136"/>
              <a:gd name="connsiteY4" fmla="*/ 1844328 h 2213202"/>
              <a:gd name="connsiteX5" fmla="*/ 6192262 w 6561136"/>
              <a:gd name="connsiteY5" fmla="*/ 2213202 h 2213202"/>
              <a:gd name="connsiteX6" fmla="*/ 368874 w 6561136"/>
              <a:gd name="connsiteY6" fmla="*/ 2213202 h 2213202"/>
              <a:gd name="connsiteX7" fmla="*/ 0 w 6561136"/>
              <a:gd name="connsiteY7" fmla="*/ 1844328 h 2213202"/>
              <a:gd name="connsiteX8" fmla="*/ 0 w 6561136"/>
              <a:gd name="connsiteY8" fmla="*/ 368874 h 221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136" h="2213202" fill="none" extrusionOk="0">
                <a:moveTo>
                  <a:pt x="0" y="368874"/>
                </a:moveTo>
                <a:cubicBezTo>
                  <a:pt x="2388" y="149749"/>
                  <a:pt x="134124" y="17177"/>
                  <a:pt x="368874" y="0"/>
                </a:cubicBezTo>
                <a:cubicBezTo>
                  <a:pt x="1369759" y="-73180"/>
                  <a:pt x="4251945" y="86135"/>
                  <a:pt x="6192262" y="0"/>
                </a:cubicBezTo>
                <a:cubicBezTo>
                  <a:pt x="6429665" y="10027"/>
                  <a:pt x="6544660" y="157751"/>
                  <a:pt x="6561136" y="368874"/>
                </a:cubicBezTo>
                <a:cubicBezTo>
                  <a:pt x="6463254" y="697338"/>
                  <a:pt x="6483107" y="1291672"/>
                  <a:pt x="6561136" y="1844328"/>
                </a:cubicBezTo>
                <a:cubicBezTo>
                  <a:pt x="6521890" y="2043784"/>
                  <a:pt x="6411853" y="2193311"/>
                  <a:pt x="6192262" y="2213202"/>
                </a:cubicBezTo>
                <a:cubicBezTo>
                  <a:pt x="4192117" y="2258062"/>
                  <a:pt x="1868627" y="2330824"/>
                  <a:pt x="368874" y="2213202"/>
                </a:cubicBezTo>
                <a:cubicBezTo>
                  <a:pt x="162961" y="2217894"/>
                  <a:pt x="6920" y="2044059"/>
                  <a:pt x="0" y="1844328"/>
                </a:cubicBezTo>
                <a:cubicBezTo>
                  <a:pt x="47109" y="1374750"/>
                  <a:pt x="39908" y="1073346"/>
                  <a:pt x="0" y="368874"/>
                </a:cubicBezTo>
                <a:close/>
              </a:path>
              <a:path w="6561136" h="2213202" stroke="0" extrusionOk="0">
                <a:moveTo>
                  <a:pt x="0" y="368874"/>
                </a:moveTo>
                <a:cubicBezTo>
                  <a:pt x="2883" y="183430"/>
                  <a:pt x="157330" y="-9888"/>
                  <a:pt x="368874" y="0"/>
                </a:cubicBezTo>
                <a:cubicBezTo>
                  <a:pt x="2768323" y="33707"/>
                  <a:pt x="4398526" y="-162475"/>
                  <a:pt x="6192262" y="0"/>
                </a:cubicBezTo>
                <a:cubicBezTo>
                  <a:pt x="6404587" y="-2642"/>
                  <a:pt x="6543723" y="178185"/>
                  <a:pt x="6561136" y="368874"/>
                </a:cubicBezTo>
                <a:cubicBezTo>
                  <a:pt x="6429664" y="726531"/>
                  <a:pt x="6595656" y="1150243"/>
                  <a:pt x="6561136" y="1844328"/>
                </a:cubicBezTo>
                <a:cubicBezTo>
                  <a:pt x="6587855" y="2070371"/>
                  <a:pt x="6363784" y="2197471"/>
                  <a:pt x="6192262" y="2213202"/>
                </a:cubicBezTo>
                <a:cubicBezTo>
                  <a:pt x="5453947" y="2266053"/>
                  <a:pt x="1489873" y="2335484"/>
                  <a:pt x="368874" y="2213202"/>
                </a:cubicBezTo>
                <a:cubicBezTo>
                  <a:pt x="166372" y="2219909"/>
                  <a:pt x="32820" y="2050983"/>
                  <a:pt x="0" y="1844328"/>
                </a:cubicBezTo>
                <a:cubicBezTo>
                  <a:pt x="121166" y="1477645"/>
                  <a:pt x="-33662" y="556512"/>
                  <a:pt x="0" y="368874"/>
                </a:cubicBezTo>
                <a:close/>
              </a:path>
            </a:pathLst>
          </a:cu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sd="102745534">
                  <a:custGeom>
                    <a:avLst/>
                    <a:gdLst>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3048000" fill="none" extrusionOk="0">
                        <a:moveTo>
                          <a:pt x="0" y="508009"/>
                        </a:moveTo>
                        <a:cubicBezTo>
                          <a:pt x="7602" y="178120"/>
                          <a:pt x="139335" y="47414"/>
                          <a:pt x="501233" y="0"/>
                        </a:cubicBezTo>
                        <a:cubicBezTo>
                          <a:pt x="1871886" y="71885"/>
                          <a:pt x="5807467" y="156331"/>
                          <a:pt x="8414166" y="0"/>
                        </a:cubicBezTo>
                        <a:cubicBezTo>
                          <a:pt x="8758852" y="20388"/>
                          <a:pt x="8887445" y="214752"/>
                          <a:pt x="8915400" y="508009"/>
                        </a:cubicBezTo>
                        <a:cubicBezTo>
                          <a:pt x="8655514" y="1015692"/>
                          <a:pt x="8793484" y="1779066"/>
                          <a:pt x="8915400" y="2539990"/>
                        </a:cubicBezTo>
                        <a:cubicBezTo>
                          <a:pt x="8815929" y="2809662"/>
                          <a:pt x="8737804" y="2988951"/>
                          <a:pt x="8414166" y="3048000"/>
                        </a:cubicBezTo>
                        <a:cubicBezTo>
                          <a:pt x="5925696" y="3075676"/>
                          <a:pt x="2623303" y="3319509"/>
                          <a:pt x="501233" y="3048000"/>
                        </a:cubicBezTo>
                        <a:cubicBezTo>
                          <a:pt x="201923" y="3096261"/>
                          <a:pt x="43970" y="2795115"/>
                          <a:pt x="0" y="2539990"/>
                        </a:cubicBezTo>
                        <a:cubicBezTo>
                          <a:pt x="138516" y="1926976"/>
                          <a:pt x="-10755" y="1495090"/>
                          <a:pt x="0" y="508009"/>
                        </a:cubicBezTo>
                        <a:close/>
                      </a:path>
                      <a:path w="8915400" h="3048000" stroke="0" extrusionOk="0">
                        <a:moveTo>
                          <a:pt x="0" y="508009"/>
                        </a:moveTo>
                        <a:cubicBezTo>
                          <a:pt x="-3325" y="226474"/>
                          <a:pt x="194772" y="34903"/>
                          <a:pt x="501233" y="0"/>
                        </a:cubicBezTo>
                        <a:cubicBezTo>
                          <a:pt x="3752350" y="-13914"/>
                          <a:pt x="6361079" y="-254083"/>
                          <a:pt x="8414166" y="0"/>
                        </a:cubicBezTo>
                        <a:cubicBezTo>
                          <a:pt x="8713862" y="40331"/>
                          <a:pt x="8911608" y="274222"/>
                          <a:pt x="8915400" y="508009"/>
                        </a:cubicBezTo>
                        <a:cubicBezTo>
                          <a:pt x="8729976" y="982118"/>
                          <a:pt x="9000965" y="1584269"/>
                          <a:pt x="8915400" y="2539990"/>
                        </a:cubicBezTo>
                        <a:cubicBezTo>
                          <a:pt x="8934615" y="2871760"/>
                          <a:pt x="8652861" y="3025597"/>
                          <a:pt x="8414166" y="3048000"/>
                        </a:cubicBezTo>
                        <a:cubicBezTo>
                          <a:pt x="7292461" y="2956597"/>
                          <a:pt x="1907980" y="3216001"/>
                          <a:pt x="501233" y="3048000"/>
                        </a:cubicBezTo>
                        <a:cubicBezTo>
                          <a:pt x="223803" y="3090499"/>
                          <a:pt x="16983" y="2774841"/>
                          <a:pt x="0" y="2539990"/>
                        </a:cubicBezTo>
                        <a:cubicBezTo>
                          <a:pt x="168009" y="2038928"/>
                          <a:pt x="-84951" y="794811"/>
                          <a:pt x="0" y="508009"/>
                        </a:cubicBezTo>
                        <a:close/>
                      </a:path>
                      <a:path w="8915400" h="3048000" fill="none" stroke="0" extrusionOk="0">
                        <a:moveTo>
                          <a:pt x="0" y="508009"/>
                        </a:moveTo>
                        <a:cubicBezTo>
                          <a:pt x="8317" y="238394"/>
                          <a:pt x="155189" y="-10557"/>
                          <a:pt x="501233" y="0"/>
                        </a:cubicBezTo>
                        <a:cubicBezTo>
                          <a:pt x="1907790" y="-349939"/>
                          <a:pt x="6167611" y="-52817"/>
                          <a:pt x="8414166" y="0"/>
                        </a:cubicBezTo>
                        <a:cubicBezTo>
                          <a:pt x="8740878" y="12542"/>
                          <a:pt x="8879583" y="227305"/>
                          <a:pt x="8915400" y="508009"/>
                        </a:cubicBezTo>
                        <a:cubicBezTo>
                          <a:pt x="8840434" y="1048590"/>
                          <a:pt x="8912524" y="1749884"/>
                          <a:pt x="8915400" y="2539990"/>
                        </a:cubicBezTo>
                        <a:cubicBezTo>
                          <a:pt x="8888150" y="2836465"/>
                          <a:pt x="8701660" y="3015286"/>
                          <a:pt x="8414166" y="3048000"/>
                        </a:cubicBezTo>
                        <a:cubicBezTo>
                          <a:pt x="5587783" y="3015860"/>
                          <a:pt x="2509043" y="3252228"/>
                          <a:pt x="501233" y="3048000"/>
                        </a:cubicBezTo>
                        <a:cubicBezTo>
                          <a:pt x="231144" y="3107801"/>
                          <a:pt x="48994" y="2818593"/>
                          <a:pt x="0" y="2539990"/>
                        </a:cubicBezTo>
                        <a:cubicBezTo>
                          <a:pt x="32557" y="1893524"/>
                          <a:pt x="93888" y="1478987"/>
                          <a:pt x="0" y="5080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4800" b="1" dirty="0">
                <a:solidFill>
                  <a:srgbClr val="FF0000"/>
                </a:solidFill>
              </a:rPr>
              <a:t>Vì sao em cần rửa tay bằng nước sạch, xà phòng trước khi ăn và sau khi đi vệ sinh?</a:t>
            </a:r>
            <a:endParaRPr lang="vi-VN" sz="4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2019300"/>
            <a:ext cx="7315200" cy="7386638"/>
          </a:xfrm>
          <a:prstGeom prst="rect">
            <a:avLst/>
          </a:prstGeom>
        </p:spPr>
        <p:txBody>
          <a:bodyPr wrap="square" lIns="0" tIns="0" rIns="0" bIns="0" rtlCol="0" anchor="t">
            <a:spAutoFit/>
          </a:bodyPr>
          <a:lstStyle/>
          <a:p>
            <a:pPr algn="ctr"/>
            <a:r>
              <a:rPr lang="vi-VN" sz="80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8000" dirty="0">
                <a:solidFill>
                  <a:srgbClr val="000000"/>
                </a:solidFill>
                <a:latin typeface="Cambria" panose="02040503050406030204" pitchFamily="18" charset="0"/>
                <a:ea typeface="Cambria" panose="02040503050406030204" pitchFamily="18" charset="0"/>
                <a:cs typeface="Gaegu"/>
                <a:sym typeface="Gaegu"/>
              </a:rPr>
              <a:t>Nhận ra được vi khuẩn không thể nhìn bằng mắt thường, có kích thước rất nhỏ.</a:t>
            </a:r>
            <a:endParaRPr lang="en-US" sz="80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1938992"/>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Quan sát một số mẫu như gợi ý ở hình 1.</a:t>
            </a:r>
          </a:p>
          <a:p>
            <a:r>
              <a:rPr lang="vi-VN" sz="4000" dirty="0">
                <a:latin typeface="Cambria" panose="02040503050406030204" pitchFamily="18" charset="0"/>
                <a:ea typeface="Cambria" panose="02040503050406030204" pitchFamily="18" charset="0"/>
              </a:rPr>
              <a:t>- Dự đoán mẫu nào chứa vi khuẩn? Chia sẻ những điều em biết về vi khuẩn có trong những mẫu đó.</a:t>
            </a: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5DAE630-E1D2-6911-C98C-A0D75FB37555}"/>
              </a:ext>
            </a:extLst>
          </p:cNvPr>
          <p:cNvPicPr>
            <a:picLocks noChangeAspect="1"/>
          </p:cNvPicPr>
          <p:nvPr/>
        </p:nvPicPr>
        <p:blipFill>
          <a:blip r:embed="rId5"/>
          <a:stretch>
            <a:fillRect/>
          </a:stretch>
        </p:blipFill>
        <p:spPr>
          <a:xfrm>
            <a:off x="3657600" y="2628900"/>
            <a:ext cx="10668000" cy="7043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828755">
              <a:buClr>
                <a:srgbClr val="000000"/>
              </a:buClr>
              <a:defRPr/>
            </a:pPr>
            <a:endParaRPr lang="en-US" sz="2801" kern="0">
              <a:solidFill>
                <a:srgbClr val="73BCFF"/>
              </a:solidFill>
              <a:latin typeface="Arial"/>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Tất cả các mẫu đều chứa vi khuẩn. Trên các mẫu vi khuẩn bám trên bề mặt lá cây, công tắc, có trong đất, nước do trong môi trường đất, nước, không khí có sẵn, theo thời gian sẽ bám trên đồ vật, tay người.</a:t>
            </a: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3"/>
          <a:stretch>
            <a:fillRect/>
          </a:stretch>
        </p:blipFill>
        <p:spPr>
          <a:xfrm>
            <a:off x="1205430" y="1067517"/>
            <a:ext cx="14841999" cy="1801524"/>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261006" cy="2308324"/>
          </a:xfrm>
          <a:prstGeom prst="rect">
            <a:avLst/>
          </a:prstGeom>
          <a:noFill/>
        </p:spPr>
        <p:txBody>
          <a:bodyPr wrap="square">
            <a:spAutoFit/>
          </a:bodyPr>
          <a:lstStyle/>
          <a:p>
            <a:pPr algn="just" defTabSz="1371600"/>
            <a:r>
              <a:rPr lang="en-US" sz="7200" dirty="0">
                <a:solidFill>
                  <a:prstClr val="black"/>
                </a:solidFill>
                <a:latin typeface="Calibri" panose="020F0502020204030204" pitchFamily="34" charset="0"/>
                <a:cs typeface="Calibri" panose="020F0502020204030204" pitchFamily="34" charset="0"/>
              </a:rPr>
              <a:t>T</a:t>
            </a:r>
            <a:r>
              <a:rPr lang="vi-VN" sz="7200" dirty="0">
                <a:solidFill>
                  <a:prstClr val="black"/>
                </a:solidFill>
                <a:latin typeface="Calibri" panose="020F0502020204030204" pitchFamily="34" charset="0"/>
                <a:cs typeface="Calibri" panose="020F0502020204030204" pitchFamily="34" charset="0"/>
              </a:rPr>
              <a:t>heo các em làm thế nào chúng ta có được các hình ảnh vi khuẩn</a:t>
            </a:r>
            <a:r>
              <a:rPr lang="en-US" sz="7200" dirty="0">
                <a:solidFill>
                  <a:prstClr val="black"/>
                </a:solidFill>
                <a:latin typeface="Calibri" panose="020F0502020204030204" pitchFamily="34" charset="0"/>
                <a:cs typeface="Calibri" panose="020F0502020204030204" pitchFamily="34" charset="0"/>
              </a:rPr>
              <a:t>?</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000500"/>
            <a:ext cx="493395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62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Vi Sinh Vật - Vi Khuẩn Dưới Kính Hiển Vi - Phim Hoạt Hình Mới - Hoạt Hình Khoa Học Hay Nhất">
            <a:hlinkClick r:id="" action="ppaction://media"/>
            <a:extLst>
              <a:ext uri="{FF2B5EF4-FFF2-40B4-BE49-F238E27FC236}">
                <a16:creationId xmlns:a16="http://schemas.microsoft.com/office/drawing/2014/main" id="{D77869E3-8F44-76E9-25EC-C082B75F0D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7809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502</Words>
  <Application>Microsoft Office PowerPoint</Application>
  <PresentationFormat>Custom</PresentationFormat>
  <Paragraphs>19</Paragraphs>
  <Slides>19</Slides>
  <Notes>0</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19</vt:i4>
      </vt:variant>
    </vt:vector>
  </HeadingPairs>
  <TitlesOfParts>
    <vt:vector size="29" baseType="lpstr">
      <vt:lpstr>Aptos</vt:lpstr>
      <vt:lpstr>Arial</vt:lpstr>
      <vt:lpstr>Calibri</vt:lpstr>
      <vt:lpstr>Cambria</vt:lpstr>
      <vt:lpstr>Wingdings</vt:lpstr>
      <vt:lpstr>Office Theme</vt:lpstr>
      <vt:lpstr>Custom Design</vt:lpstr>
      <vt:lpstr>1_Custom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SingPC</cp:lastModifiedBy>
  <cp:revision>21</cp:revision>
  <dcterms:created xsi:type="dcterms:W3CDTF">2006-08-16T00:00:00Z</dcterms:created>
  <dcterms:modified xsi:type="dcterms:W3CDTF">2025-01-23T06:24:48Z</dcterms:modified>
  <dc:identifier>DAGVgHU0Lao</dc:identifier>
</cp:coreProperties>
</file>