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9"/>
  </p:notesMasterIdLst>
  <p:sldIdLst>
    <p:sldId id="276" r:id="rId3"/>
    <p:sldId id="285" r:id="rId4"/>
    <p:sldId id="259" r:id="rId5"/>
    <p:sldId id="258" r:id="rId6"/>
    <p:sldId id="278" r:id="rId7"/>
    <p:sldId id="279" r:id="rId8"/>
    <p:sldId id="261" r:id="rId9"/>
    <p:sldId id="316" r:id="rId10"/>
    <p:sldId id="256" r:id="rId11"/>
    <p:sldId id="262" r:id="rId12"/>
    <p:sldId id="315" r:id="rId13"/>
    <p:sldId id="268" r:id="rId14"/>
    <p:sldId id="281" r:id="rId15"/>
    <p:sldId id="283" r:id="rId16"/>
    <p:sldId id="280" r:id="rId17"/>
    <p:sldId id="266" r:id="rId18"/>
    <p:sldId id="275" r:id="rId19"/>
    <p:sldId id="269" r:id="rId20"/>
    <p:sldId id="317" r:id="rId21"/>
    <p:sldId id="270" r:id="rId22"/>
    <p:sldId id="320" r:id="rId23"/>
    <p:sldId id="319" r:id="rId24"/>
    <p:sldId id="321" r:id="rId25"/>
    <p:sldId id="272" r:id="rId26"/>
    <p:sldId id="273" r:id="rId27"/>
    <p:sldId id="282" r:id="rId28"/>
    <p:sldId id="274" r:id="rId29"/>
    <p:sldId id="286" r:id="rId30"/>
    <p:sldId id="271" r:id="rId31"/>
    <p:sldId id="322" r:id="rId32"/>
    <p:sldId id="290" r:id="rId33"/>
    <p:sldId id="289" r:id="rId34"/>
    <p:sldId id="291" r:id="rId35"/>
    <p:sldId id="295" r:id="rId36"/>
    <p:sldId id="264" r:id="rId37"/>
    <p:sldId id="26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11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01B59-9511-4D5C-AA6B-DC15CF0DDA2A}"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06AD5-486C-436D-A78C-6D3FEC7AB65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watercolor painting of pink flowers and green leav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2CBAF-5A99-4474-BDB6-46BB891BC57A}"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2CBAF-5A99-4474-BDB6-46BB891BC57A}"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watercolor painting of pink flowers and green leav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watercolor painting of pink flowers and green leav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b="7315"/>
          <a:stretch>
            <a:fillRect/>
          </a:stretch>
        </p:blipFill>
        <p:spPr>
          <a:xfrm>
            <a:off x="0" y="0"/>
            <a:ext cx="12192000" cy="6858000"/>
          </a:xfrm>
          <a:prstGeom prst="rect">
            <a:avLst/>
          </a:prstGeom>
        </p:spPr>
      </p:pic>
      <p:sp>
        <p:nvSpPr>
          <p:cNvPr id="2" name="TextBox 3"/>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p:cNvPicPr>
            <a:picLocks noChangeAspect="1"/>
          </p:cNvPicPr>
          <p:nvPr userDrawn="1"/>
        </p:nvPicPr>
        <p:blipFill>
          <a:blip r:embed="rId4"/>
          <a:stretch>
            <a:fillRect/>
          </a:stretch>
        </p:blipFill>
        <p:spPr>
          <a:xfrm>
            <a:off x="-2009726" y="-243220"/>
            <a:ext cx="1804572" cy="2542252"/>
          </a:xfrm>
          <a:prstGeom prst="rect">
            <a:avLst/>
          </a:prstGeom>
        </p:spPr>
      </p:pic>
      <p:pic>
        <p:nvPicPr>
          <p:cNvPr id="4" name="Hình ảnh 32"/>
          <p:cNvPicPr>
            <a:picLocks noChangeAspect="1"/>
          </p:cNvPicPr>
          <p:nvPr userDrawn="1"/>
        </p:nvPicPr>
        <p:blipFill>
          <a:blip r:embed="rId4"/>
          <a:stretch>
            <a:fillRect/>
          </a:stretch>
        </p:blipFill>
        <p:spPr>
          <a:xfrm>
            <a:off x="1141828" y="6866717"/>
            <a:ext cx="1804572" cy="2542252"/>
          </a:xfrm>
          <a:prstGeom prst="rect">
            <a:avLst/>
          </a:prstGeom>
        </p:spPr>
      </p:pic>
      <p:sp>
        <p:nvSpPr>
          <p:cNvPr id="5" name="Title 1"/>
          <p:cNvSpPr txBox="1"/>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6" name="TextBox 5"/>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1420"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92CBAF-5A99-4474-BDB6-46BB891BC57A}"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92CBAF-5A99-4474-BDB6-46BB891BC57A}"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92CBAF-5A99-4474-BDB6-46BB891BC57A}"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92CBAF-5A99-4474-BDB6-46BB891BC57A}"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2CBAF-5A99-4474-BDB6-46BB891BC57A}"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2CBAF-5A99-4474-BDB6-46BB891BC57A}"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A watercolor painting of pink flowers and green leav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b="7315"/>
          <a:stretch>
            <a:fillRect/>
          </a:stretch>
        </p:blipFill>
        <p:spPr>
          <a:xfrm>
            <a:off x="0" y="0"/>
            <a:ext cx="12192000" cy="6858000"/>
          </a:xfrm>
          <a:prstGeom prst="rect">
            <a:avLst/>
          </a:prstGeom>
        </p:spPr>
      </p:pic>
      <p:sp>
        <p:nvSpPr>
          <p:cNvPr id="2" name="TextBox 3"/>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p:cNvPicPr>
            <a:picLocks noChangeAspect="1"/>
          </p:cNvPicPr>
          <p:nvPr userDrawn="1"/>
        </p:nvPicPr>
        <p:blipFill>
          <a:blip r:embed="rId4"/>
          <a:stretch>
            <a:fillRect/>
          </a:stretch>
        </p:blipFill>
        <p:spPr>
          <a:xfrm>
            <a:off x="-2009726" y="-243220"/>
            <a:ext cx="1804572" cy="2542252"/>
          </a:xfrm>
          <a:prstGeom prst="rect">
            <a:avLst/>
          </a:prstGeom>
        </p:spPr>
      </p:pic>
      <p:pic>
        <p:nvPicPr>
          <p:cNvPr id="4" name="Hình ảnh 32"/>
          <p:cNvPicPr>
            <a:picLocks noChangeAspect="1"/>
          </p:cNvPicPr>
          <p:nvPr userDrawn="1"/>
        </p:nvPicPr>
        <p:blipFill>
          <a:blip r:embed="rId4"/>
          <a:stretch>
            <a:fillRect/>
          </a:stretch>
        </p:blipFill>
        <p:spPr>
          <a:xfrm>
            <a:off x="1141828" y="6866717"/>
            <a:ext cx="1804572" cy="2542252"/>
          </a:xfrm>
          <a:prstGeom prst="rect">
            <a:avLst/>
          </a:prstGeom>
        </p:spPr>
      </p:pic>
      <p:sp>
        <p:nvSpPr>
          <p:cNvPr id="5" name="Title 1"/>
          <p:cNvSpPr txBox="1"/>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6" name="TextBox 5"/>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1420"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2CBAF-5A99-4474-BDB6-46BB891BC57A}"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2CBAF-5A99-4474-BDB6-46BB891BC57A}"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92CBAF-5A99-4474-BDB6-46BB891BC57A}"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92CBAF-5A99-4474-BDB6-46BB891BC57A}"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92CBAF-5A99-4474-BDB6-46BB891BC57A}"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92CBAF-5A99-4474-BDB6-46BB891BC57A}"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92CBAF-5A99-4474-BDB6-46BB891BC57A}"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92CBAF-5A99-4474-BDB6-46BB891BC57A}"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2CBAF-5A99-4474-BDB6-46BB891BC57A}"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92CBAF-5A99-4474-BDB6-46BB891BC57A}"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4A6AF-18DC-4C24-ABA1-28B1013128E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2CBAF-5A99-4474-BDB6-46BB891BC57A}"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4A6AF-18DC-4C24-ABA1-28B1013128E6}" type="slidenum">
              <a:rPr lang="en-US" smtClean="0"/>
              <a:t>‹#›</a:t>
            </a:fld>
            <a:endParaRPr lang="en-US"/>
          </a:p>
        </p:txBody>
      </p:sp>
      <p:sp>
        <p:nvSpPr>
          <p:cNvPr id="7" name="TextBox 3"/>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p:cNvSpPr txBox="1"/>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1420"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92CBAF-5A99-4474-BDB6-46BB891BC57A}"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4A6AF-18DC-4C24-ABA1-28B1013128E6}" type="slidenum">
              <a:rPr lang="en-US" smtClean="0"/>
              <a:t>‹#›</a:t>
            </a:fld>
            <a:endParaRPr lang="en-US"/>
          </a:p>
        </p:txBody>
      </p:sp>
      <p:sp>
        <p:nvSpPr>
          <p:cNvPr id="7" name="TextBox 3"/>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39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p:cNvSpPr txBox="1"/>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panose="020B0604020202020204"/>
              <a:buNone/>
            </a:pPr>
            <a:r>
              <a:rPr lang="en-US" sz="1420"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Măng</a:t>
            </a:r>
            <a:r>
              <a:rPr lang="en-US"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rPr>
              <a:t> Non</a:t>
            </a:r>
            <a:endParaRPr lang="id-ID" sz="1420"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t="43644"/>
          <a:stretch>
            <a:fillRect/>
          </a:stretch>
        </p:blipFill>
        <p:spPr>
          <a:xfrm>
            <a:off x="5158153" y="937274"/>
            <a:ext cx="6346486" cy="3181528"/>
          </a:xfrm>
          <a:prstGeom prst="rect">
            <a:avLst/>
          </a:prstGeom>
        </p:spPr>
      </p:pic>
      <p:pic>
        <p:nvPicPr>
          <p:cNvPr id="4" name="Picture 3"/>
          <p:cNvPicPr>
            <a:picLocks noChangeAspect="1"/>
          </p:cNvPicPr>
          <p:nvPr/>
        </p:nvPicPr>
        <p:blipFill>
          <a:blip r:embed="rId2"/>
          <a:srcRect b="55870"/>
          <a:stretch>
            <a:fillRect/>
          </a:stretch>
        </p:blipFill>
        <p:spPr>
          <a:xfrm>
            <a:off x="710807" y="318232"/>
            <a:ext cx="6346486" cy="2491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7336" y="533743"/>
            <a:ext cx="7157324" cy="1694835"/>
          </a:xfrm>
          <a:prstGeom prst="rect">
            <a:avLst/>
          </a:prstGeom>
        </p:spPr>
      </p:pic>
      <p:grpSp>
        <p:nvGrpSpPr>
          <p:cNvPr id="6" name="Group 5"/>
          <p:cNvGrpSpPr/>
          <p:nvPr/>
        </p:nvGrpSpPr>
        <p:grpSpPr>
          <a:xfrm>
            <a:off x="868465" y="2391955"/>
            <a:ext cx="10455066" cy="3046388"/>
            <a:chOff x="1033549" y="3254855"/>
            <a:chExt cx="9639993" cy="3046388"/>
          </a:xfrm>
        </p:grpSpPr>
        <p:sp>
          <p:nvSpPr>
            <p:cNvPr id="7" name="Rectangle: Rounded Corners 6"/>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400002" y="3808553"/>
              <a:ext cx="890708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Năm</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2012,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Tổ</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chức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xác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Ngôi</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chùa</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4000" b="1" dirty="0">
                  <a:solidFill>
                    <a:srgbClr val="FF000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40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châu</a:t>
              </a: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Á”.</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p:cNvSpPr txBox="1"/>
          <p:nvPr/>
        </p:nvSpPr>
        <p:spPr>
          <a:xfrm>
            <a:off x="469610" y="1098619"/>
            <a:ext cx="11440348" cy="5092700"/>
          </a:xfrm>
          <a:prstGeom prst="rect">
            <a:avLst/>
          </a:prstGeom>
          <a:noFill/>
        </p:spPr>
        <p:txBody>
          <a:bodyPr wrap="square">
            <a:spAutoFit/>
          </a:bodyPr>
          <a:lstStyle/>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500" dirty="0" err="1">
                <a:solidFill>
                  <a:srgbClr val="002060"/>
                </a:solidFill>
                <a:latin typeface="Cambria" panose="02040503050406030204" pitchFamily="18" charset="0"/>
              </a:rPr>
              <a:t>đoá</a:t>
            </a:r>
            <a:r>
              <a:rPr lang="vi-VN" sz="25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500" dirty="0" err="1">
                <a:solidFill>
                  <a:srgbClr val="002060"/>
                </a:solidFill>
                <a:latin typeface="Cambria" panose="02040503050406030204" pitchFamily="18" charset="0"/>
              </a:rPr>
              <a:t>cong</a:t>
            </a:r>
            <a:r>
              <a:rPr lang="vi-VN" sz="25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Chùa Một Cột – di tích văn </a:t>
            </a:r>
            <a:r>
              <a:rPr lang="vi-VN" sz="2500" dirty="0" err="1">
                <a:solidFill>
                  <a:srgbClr val="002060"/>
                </a:solidFill>
                <a:latin typeface="Cambria" panose="02040503050406030204" pitchFamily="18" charset="0"/>
              </a:rPr>
              <a:t>hoá</a:t>
            </a:r>
            <a:r>
              <a:rPr lang="vi-VN" sz="25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p:cNvPicPr>
            <a:picLocks noChangeAspect="1"/>
          </p:cNvPicPr>
          <p:nvPr/>
        </p:nvPicPr>
        <p:blipFill>
          <a:blip r:embed="rId2"/>
          <a:stretch>
            <a:fillRect/>
          </a:stretch>
        </p:blipFill>
        <p:spPr>
          <a:xfrm>
            <a:off x="2146973" y="276661"/>
            <a:ext cx="5214543" cy="657802"/>
          </a:xfrm>
          <a:prstGeom prst="rect">
            <a:avLst/>
          </a:prstGeom>
        </p:spPr>
      </p:pic>
      <p:pic>
        <p:nvPicPr>
          <p:cNvPr id="9" name="Picture 8"/>
          <p:cNvPicPr>
            <a:picLocks noChangeAspect="1"/>
          </p:cNvPicPr>
          <p:nvPr/>
        </p:nvPicPr>
        <p:blipFill>
          <a:blip r:embed="rId3"/>
          <a:stretch>
            <a:fillRect/>
          </a:stretch>
        </p:blipFill>
        <p:spPr>
          <a:xfrm>
            <a:off x="9104582" y="5740246"/>
            <a:ext cx="2290591" cy="942134"/>
          </a:xfrm>
          <a:prstGeom prst="rect">
            <a:avLst/>
          </a:prstGeom>
        </p:spPr>
      </p:pic>
      <p:sp>
        <p:nvSpPr>
          <p:cNvPr id="6" name="Heptagon 5"/>
          <p:cNvSpPr/>
          <p:nvPr/>
        </p:nvSpPr>
        <p:spPr>
          <a:xfrm>
            <a:off x="469900" y="1098550"/>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a:t>
            </a:r>
          </a:p>
        </p:txBody>
      </p:sp>
      <p:sp>
        <p:nvSpPr>
          <p:cNvPr id="10" name="Cloud 9"/>
          <p:cNvSpPr/>
          <p:nvPr/>
        </p:nvSpPr>
        <p:spPr>
          <a:xfrm>
            <a:off x="7292340" y="276860"/>
            <a:ext cx="5166995" cy="911225"/>
          </a:xfrm>
          <a:prstGeom prst="cloud">
            <a:avLst/>
          </a:prstGeom>
        </p:spPr>
        <p:style>
          <a:lnRef idx="0">
            <a:srgbClr val="FFFFFF"/>
          </a:lnRef>
          <a:fillRef idx="2">
            <a:schemeClr val="accent2"/>
          </a:fillRef>
          <a:effectRef idx="1">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Luyện đọc đoạn</a:t>
            </a:r>
          </a:p>
        </p:txBody>
      </p:sp>
      <p:sp>
        <p:nvSpPr>
          <p:cNvPr id="11" name="Heptagon 10"/>
          <p:cNvSpPr/>
          <p:nvPr/>
        </p:nvSpPr>
        <p:spPr>
          <a:xfrm>
            <a:off x="554355" y="1852930"/>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a:t>
            </a:r>
          </a:p>
        </p:txBody>
      </p:sp>
      <p:sp>
        <p:nvSpPr>
          <p:cNvPr id="12" name="Heptagon 11"/>
          <p:cNvSpPr/>
          <p:nvPr/>
        </p:nvSpPr>
        <p:spPr>
          <a:xfrm>
            <a:off x="554355" y="3364865"/>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3</a:t>
            </a:r>
          </a:p>
        </p:txBody>
      </p:sp>
      <p:sp>
        <p:nvSpPr>
          <p:cNvPr id="13" name="Heptagon 12"/>
          <p:cNvSpPr/>
          <p:nvPr/>
        </p:nvSpPr>
        <p:spPr>
          <a:xfrm>
            <a:off x="554355" y="4877435"/>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6" grpId="1" animBg="1"/>
      <p:bldP spid="10" grpId="0" bldLvl="0" animBg="1"/>
      <p:bldP spid="10" grpId="1" animBg="1"/>
      <p:bldP spid="11" grpId="0" animBg="1"/>
      <p:bldP spid="11" grpId="1" animBg="1"/>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745466" y="1645489"/>
            <a:ext cx="2943472" cy="985764"/>
            <a:chOff x="3151567" y="4106353"/>
            <a:chExt cx="4182027" cy="1023787"/>
          </a:xfrm>
        </p:grpSpPr>
        <p:grpSp>
          <p:nvGrpSpPr>
            <p:cNvPr id="3" name="组合 31"/>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p:cNvSpPr txBox="1"/>
            <p:nvPr/>
          </p:nvSpPr>
          <p:spPr>
            <a:xfrm>
              <a:off x="4479968" y="4250195"/>
              <a:ext cx="1525220" cy="67126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Ngự</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p:cNvPicPr>
            <a:picLocks noChangeAspect="1"/>
          </p:cNvPicPr>
          <p:nvPr/>
        </p:nvPicPr>
        <p:blipFill>
          <a:blip r:embed="rId2"/>
          <a:stretch>
            <a:fillRect/>
          </a:stretch>
        </p:blipFill>
        <p:spPr>
          <a:xfrm>
            <a:off x="4192857" y="423136"/>
            <a:ext cx="4049593" cy="1222353"/>
          </a:xfrm>
          <a:prstGeom prst="rect">
            <a:avLst/>
          </a:prstGeom>
        </p:spPr>
      </p:pic>
      <p:sp>
        <p:nvSpPr>
          <p:cNvPr id="8" name="TextBox 7"/>
          <p:cNvSpPr txBox="1"/>
          <p:nvPr/>
        </p:nvSpPr>
        <p:spPr>
          <a:xfrm>
            <a:off x="4209687" y="1726827"/>
            <a:ext cx="8135232" cy="1200329"/>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được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đặt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lên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một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cách</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trang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trọng</a:t>
            </a:r>
            <a:endParaRPr lang="en-US" dirty="0"/>
          </a:p>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r>
              <a:rPr lang="en-US" dirty="0" err="1"/>
              <a:t>.</a:t>
            </a:r>
            <a:endParaRPr lang="en-US" dirty="0"/>
          </a:p>
        </p:txBody>
      </p:sp>
      <p:sp>
        <p:nvSpPr>
          <p:cNvPr id="10" name="TextBox 9"/>
          <p:cNvSpPr txBox="1"/>
          <p:nvPr/>
        </p:nvSpPr>
        <p:spPr>
          <a:xfrm>
            <a:off x="4209687" y="4148003"/>
            <a:ext cx="6096000" cy="646331"/>
          </a:xfrm>
          <a:prstGeom prst="rect">
            <a:avLst/>
          </a:prstGeom>
          <a:noFill/>
        </p:spPr>
        <p:txBody>
          <a:bodyPr wrap="square">
            <a:spAutoFit/>
          </a:bodyPr>
          <a:lstStyle/>
          <a:p>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hoa</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sen</a:t>
            </a:r>
            <a:endParaRPr lang="en-US" dirty="0"/>
          </a:p>
        </p:txBody>
      </p:sp>
      <p:grpSp>
        <p:nvGrpSpPr>
          <p:cNvPr id="11" name="组合 47"/>
          <p:cNvGrpSpPr/>
          <p:nvPr/>
        </p:nvGrpSpPr>
        <p:grpSpPr>
          <a:xfrm>
            <a:off x="431406" y="3919869"/>
            <a:ext cx="3638066" cy="985764"/>
            <a:chOff x="3151567" y="4106353"/>
            <a:chExt cx="4182027" cy="1023787"/>
          </a:xfrm>
        </p:grpSpPr>
        <p:grpSp>
          <p:nvGrpSpPr>
            <p:cNvPr id="12" name="组合 31"/>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4"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p:cNvSpPr txBox="1"/>
            <p:nvPr/>
          </p:nvSpPr>
          <p:spPr>
            <a:xfrm>
              <a:off x="3293549" y="4280923"/>
              <a:ext cx="3821652" cy="6712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2060"/>
                  </a:solidFill>
                  <a:latin typeface="Cambria" panose="02040503050406030204" pitchFamily="18" charset="0"/>
                  <a:ea typeface="字魂131号-酷乐潮玩体" panose="00000500000000000000" pitchFamily="2" charset="-122"/>
                  <a:cs typeface="+mn-ea"/>
                </a:rPr>
                <a:t>Liên Hoa </a:t>
              </a:r>
              <a:r>
                <a:rPr lang="en-US" sz="3600" b="1" dirty="0" err="1">
                  <a:solidFill>
                    <a:srgbClr val="002060"/>
                  </a:solidFill>
                  <a:latin typeface="Cambria" panose="02040503050406030204" pitchFamily="18" charset="0"/>
                  <a:ea typeface="字魂131号-酷乐潮玩体" panose="00000500000000000000" pitchFamily="2" charset="-122"/>
                  <a:cs typeface="+mn-ea"/>
                </a:rPr>
                <a:t>Đài</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026" name="Picture 2" descr="Đài sen phật, đài bông sen, đài hoa sen. Thiết kế File PSD #15 - Vector6.com"/>
          <p:cNvPicPr>
            <a:picLocks noChangeAspect="1" noChangeArrowheads="1"/>
          </p:cNvPicPr>
          <p:nvPr/>
        </p:nvPicPr>
        <p:blipFill rotWithShape="1">
          <a:blip r:embed="rId3">
            <a:extLst>
              <a:ext uri="{28A0092B-C50C-407E-A947-70E740481C1C}">
                <a14:useLocalDpi xmlns:a14="http://schemas.microsoft.com/office/drawing/2010/main" val="0"/>
              </a:ext>
            </a:extLst>
          </a:blip>
          <a:srcRect l="2621" t="21928" r="5499" b="17611"/>
          <a:stretch>
            <a:fillRect/>
          </a:stretch>
        </p:blipFill>
        <p:spPr bwMode="auto">
          <a:xfrm>
            <a:off x="7257687" y="3056694"/>
            <a:ext cx="4149192" cy="2730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643773" y="1823256"/>
            <a:ext cx="4694438" cy="985764"/>
            <a:chOff x="3151567" y="4106353"/>
            <a:chExt cx="4182027" cy="1023787"/>
          </a:xfrm>
        </p:grpSpPr>
        <p:grpSp>
          <p:nvGrpSpPr>
            <p:cNvPr id="3" name="组合 31"/>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文本框 41"/>
            <p:cNvSpPr txBox="1"/>
            <p:nvPr/>
          </p:nvSpPr>
          <p:spPr>
            <a:xfrm>
              <a:off x="3701713" y="4240935"/>
              <a:ext cx="308174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vô</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nhị</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7" name="Picture 6"/>
          <p:cNvPicPr>
            <a:picLocks noChangeAspect="1"/>
          </p:cNvPicPr>
          <p:nvPr/>
        </p:nvPicPr>
        <p:blipFill>
          <a:blip r:embed="rId2"/>
          <a:stretch>
            <a:fillRect/>
          </a:stretch>
        </p:blipFill>
        <p:spPr>
          <a:xfrm>
            <a:off x="4192857" y="423136"/>
            <a:ext cx="4741337" cy="1431153"/>
          </a:xfrm>
          <a:prstGeom prst="rect">
            <a:avLst/>
          </a:prstGeom>
        </p:spPr>
      </p:pic>
      <p:sp>
        <p:nvSpPr>
          <p:cNvPr id="14" name="文本框 41"/>
          <p:cNvSpPr txBox="1"/>
          <p:nvPr/>
        </p:nvSpPr>
        <p:spPr>
          <a:xfrm>
            <a:off x="5440780" y="1952839"/>
            <a:ext cx="5859681" cy="6463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một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hiếm</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15" name="组合 47"/>
          <p:cNvGrpSpPr/>
          <p:nvPr/>
        </p:nvGrpSpPr>
        <p:grpSpPr>
          <a:xfrm>
            <a:off x="746342" y="3392910"/>
            <a:ext cx="3182456" cy="971707"/>
            <a:chOff x="3151567" y="4011705"/>
            <a:chExt cx="4666910" cy="1118436"/>
          </a:xfrm>
        </p:grpSpPr>
        <p:grpSp>
          <p:nvGrpSpPr>
            <p:cNvPr id="16" name="组合 31"/>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8" name="圆角矩形 32"/>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9" name="圆角矩形 33"/>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p:cNvSpPr txBox="1"/>
            <p:nvPr/>
          </p:nvSpPr>
          <p:spPr>
            <a:xfrm>
              <a:off x="4342145" y="4153528"/>
              <a:ext cx="962159" cy="6712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Kỉ</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lục</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0" name="文本框 41"/>
          <p:cNvSpPr txBox="1"/>
          <p:nvPr/>
        </p:nvSpPr>
        <p:spPr>
          <a:xfrm>
            <a:off x="5475904" y="3278598"/>
            <a:ext cx="652704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Thành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tích</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cao</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nhất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trước</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nay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chưa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đạt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được</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92857" y="423136"/>
            <a:ext cx="4049593" cy="1222353"/>
          </a:xfrm>
          <a:prstGeom prst="rect">
            <a:avLst/>
          </a:prstGeom>
        </p:spPr>
      </p:pic>
      <p:grpSp>
        <p:nvGrpSpPr>
          <p:cNvPr id="8" name="组合 47"/>
          <p:cNvGrpSpPr/>
          <p:nvPr/>
        </p:nvGrpSpPr>
        <p:grpSpPr>
          <a:xfrm>
            <a:off x="311922" y="1645489"/>
            <a:ext cx="8337210" cy="1076898"/>
            <a:chOff x="3151567" y="4011705"/>
            <a:chExt cx="5782510" cy="1118436"/>
          </a:xfrm>
        </p:grpSpPr>
        <p:grpSp>
          <p:nvGrpSpPr>
            <p:cNvPr id="10" name="组合 31"/>
            <p:cNvGrpSpPr/>
            <p:nvPr/>
          </p:nvGrpSpPr>
          <p:grpSpPr>
            <a:xfrm>
              <a:off x="3151567" y="4011705"/>
              <a:ext cx="4666910" cy="1118436"/>
              <a:chOff x="1346199" y="3196963"/>
              <a:chExt cx="4058182" cy="1241190"/>
            </a:xfrm>
            <a:effectLst>
              <a:outerShdw blurRad="254000" sx="102000" sy="102000" algn="ctr" rotWithShape="0">
                <a:prstClr val="black">
                  <a:alpha val="25000"/>
                </a:prstClr>
              </a:outerShdw>
            </a:effectLst>
          </p:grpSpPr>
          <p:sp>
            <p:nvSpPr>
              <p:cNvPr id="12" name="圆角矩形 32"/>
              <p:cNvSpPr/>
              <p:nvPr/>
            </p:nvSpPr>
            <p:spPr>
              <a:xfrm>
                <a:off x="1346199" y="3196963"/>
                <a:ext cx="4058182" cy="1241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33"/>
              <p:cNvSpPr/>
              <p:nvPr/>
            </p:nvSpPr>
            <p:spPr>
              <a:xfrm>
                <a:off x="1425654" y="3344065"/>
                <a:ext cx="3824825" cy="95207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1" name="文本框 41"/>
            <p:cNvSpPr txBox="1"/>
            <p:nvPr/>
          </p:nvSpPr>
          <p:spPr>
            <a:xfrm>
              <a:off x="3207102" y="4249120"/>
              <a:ext cx="5726975"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Hai con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1" name="文本框 41"/>
          <p:cNvSpPr txBox="1"/>
          <p:nvPr/>
        </p:nvSpPr>
        <p:spPr>
          <a:xfrm>
            <a:off x="6785482" y="2950985"/>
            <a:ext cx="465600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ôi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uốn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lượn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đối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diện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nhau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trăng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ở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gọi</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là</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lưỡng</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long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nguyệt</a:t>
            </a:r>
            <a:r>
              <a:rPr lang="en-US" altLang="zh-CN" sz="36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2050" name="Picture 2" descr="Ý nghĩa lưỡng long chầu nguyệt trong văn hóa tâm linh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24993"/>
          <a:stretch>
            <a:fillRect/>
          </a:stretch>
        </p:blipFill>
        <p:spPr bwMode="auto">
          <a:xfrm>
            <a:off x="443664" y="3057023"/>
            <a:ext cx="5966690" cy="2901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9610" y="887164"/>
            <a:ext cx="11440348" cy="5693866"/>
          </a:xfrm>
          <a:prstGeom prst="rect">
            <a:avLst/>
          </a:prstGeom>
          <a:noFill/>
        </p:spPr>
        <p:txBody>
          <a:bodyPr wrap="square">
            <a:spAutoFit/>
          </a:bodyPr>
          <a:lstStyle/>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p:cNvPicPr>
            <a:picLocks noChangeAspect="1"/>
          </p:cNvPicPr>
          <p:nvPr/>
        </p:nvPicPr>
        <p:blipFill>
          <a:blip r:embed="rId2"/>
          <a:stretch>
            <a:fillRect/>
          </a:stretch>
        </p:blipFill>
        <p:spPr>
          <a:xfrm>
            <a:off x="3488728" y="253166"/>
            <a:ext cx="5214543" cy="657802"/>
          </a:xfrm>
          <a:prstGeom prst="rect">
            <a:avLst/>
          </a:prstGeom>
        </p:spPr>
      </p:pic>
      <p:pic>
        <p:nvPicPr>
          <p:cNvPr id="9" name="Picture 8"/>
          <p:cNvPicPr>
            <a:picLocks noChangeAspect="1"/>
          </p:cNvPicPr>
          <p:nvPr/>
        </p:nvPicPr>
        <p:blipFill>
          <a:blip r:embed="rId3"/>
          <a:stretch>
            <a:fillRect/>
          </a:stretch>
        </p:blipFill>
        <p:spPr>
          <a:xfrm>
            <a:off x="9062672" y="6063461"/>
            <a:ext cx="2290591" cy="942134"/>
          </a:xfrm>
          <a:prstGeom prst="rect">
            <a:avLst/>
          </a:prstGeom>
        </p:spPr>
      </p:pic>
      <p:pic>
        <p:nvPicPr>
          <p:cNvPr id="14" name="Picture 13"/>
          <p:cNvPicPr>
            <a:picLocks noChangeAspect="1"/>
          </p:cNvPicPr>
          <p:nvPr/>
        </p:nvPicPr>
        <p:blipFill>
          <a:blip r:embed="rId4"/>
          <a:stretch>
            <a:fillRect/>
          </a:stretch>
        </p:blipFill>
        <p:spPr>
          <a:xfrm>
            <a:off x="469900" y="-149860"/>
            <a:ext cx="2759710" cy="132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713" y="-150094"/>
            <a:ext cx="2290591" cy="1440518"/>
          </a:xfrm>
          <a:prstGeom prst="rect">
            <a:avLst/>
          </a:prstGeom>
        </p:spPr>
      </p:pic>
      <p:sp>
        <p:nvSpPr>
          <p:cNvPr id="6" name="TextBox 5"/>
          <p:cNvSpPr txBox="1"/>
          <p:nvPr/>
        </p:nvSpPr>
        <p:spPr>
          <a:xfrm>
            <a:off x="469610" y="887164"/>
            <a:ext cx="11440348" cy="5693866"/>
          </a:xfrm>
          <a:prstGeom prst="rect">
            <a:avLst/>
          </a:prstGeom>
          <a:noFill/>
        </p:spPr>
        <p:txBody>
          <a:bodyPr wrap="square">
            <a:spAutoFit/>
          </a:bodyPr>
          <a:lstStyle/>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7" name="Picture 6"/>
          <p:cNvPicPr>
            <a:picLocks noChangeAspect="1"/>
          </p:cNvPicPr>
          <p:nvPr/>
        </p:nvPicPr>
        <p:blipFill>
          <a:blip r:embed="rId3"/>
          <a:stretch>
            <a:fillRect/>
          </a:stretch>
        </p:blipFill>
        <p:spPr>
          <a:xfrm>
            <a:off x="3488728" y="253166"/>
            <a:ext cx="5214543" cy="657802"/>
          </a:xfrm>
          <a:prstGeom prst="rect">
            <a:avLst/>
          </a:prstGeom>
        </p:spPr>
      </p:pic>
      <p:pic>
        <p:nvPicPr>
          <p:cNvPr id="8" name="Picture 7"/>
          <p:cNvPicPr>
            <a:picLocks noChangeAspect="1"/>
          </p:cNvPicPr>
          <p:nvPr/>
        </p:nvPicPr>
        <p:blipFill>
          <a:blip r:embed="rId4"/>
          <a:stretch>
            <a:fillRect/>
          </a:stretch>
        </p:blipFill>
        <p:spPr>
          <a:xfrm>
            <a:off x="8703262" y="6042506"/>
            <a:ext cx="2290591" cy="942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sp>
        <p:nvSpPr>
          <p:cNvPr id="3" name="Content Placeholder 2"/>
          <p:cNvSpPr>
            <a:spLocks noGrp="1"/>
          </p:cNvSpPr>
          <p:nvPr>
            <p:ph idx="4294967295"/>
          </p:nvPr>
        </p:nvSpPr>
        <p:spPr>
          <a:xfrm>
            <a:off x="838200" y="1825625"/>
            <a:ext cx="10515600" cy="4351338"/>
          </a:xfrm>
        </p:spPr>
        <p:txBody>
          <a:bodyPr/>
          <a:lstStyle/>
          <a:p>
            <a:endParaRPr lang="en-US"/>
          </a:p>
        </p:txBody>
      </p:sp>
      <p:pic>
        <p:nvPicPr>
          <p:cNvPr id="4" name="Picture 3"/>
          <p:cNvPicPr>
            <a:picLocks noChangeAspect="1"/>
          </p:cNvPicPr>
          <p:nvPr/>
        </p:nvPicPr>
        <p:blipFill>
          <a:blip r:embed="rId2"/>
          <a:srcRect t="2222"/>
          <a:stretch>
            <a:fillRect/>
          </a:stretch>
        </p:blipFill>
        <p:spPr>
          <a:xfrm>
            <a:off x="0" y="0"/>
            <a:ext cx="12192000" cy="6857999"/>
          </a:xfrm>
          <a:prstGeom prst="rect">
            <a:avLst/>
          </a:prstGeom>
        </p:spPr>
      </p:pic>
      <p:pic>
        <p:nvPicPr>
          <p:cNvPr id="5" name="Picture 4"/>
          <p:cNvPicPr>
            <a:picLocks noChangeAspect="1"/>
          </p:cNvPicPr>
          <p:nvPr/>
        </p:nvPicPr>
        <p:blipFill>
          <a:blip r:embed="rId3"/>
          <a:stretch>
            <a:fillRect/>
          </a:stretch>
        </p:blipFill>
        <p:spPr>
          <a:xfrm>
            <a:off x="4685613" y="365125"/>
            <a:ext cx="7925487" cy="5389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78514" y="894408"/>
            <a:ext cx="7878725" cy="1916171"/>
            <a:chOff x="2505740" y="798716"/>
            <a:chExt cx="7878725" cy="1916171"/>
          </a:xfrm>
        </p:grpSpPr>
        <p:grpSp>
          <p:nvGrpSpPr>
            <p:cNvPr id="3"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p:cNvSpPr txBox="1"/>
            <p:nvPr/>
          </p:nvSpPr>
          <p:spPr>
            <a:xfrm>
              <a:off x="3049386" y="1156638"/>
              <a:ext cx="6636874" cy="1200329"/>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Chùa Một Cột ở đâu và được xây dựng vào năm nào?</a:t>
              </a:r>
              <a:endParaRPr lang="en-US" sz="3600" b="1" dirty="0">
                <a:solidFill>
                  <a:srgbClr val="127366"/>
                </a:solidFill>
                <a:latin typeface="Cambria" panose="02040503050406030204" pitchFamily="18" charset="0"/>
              </a:endParaRPr>
            </a:p>
          </p:txBody>
        </p:sp>
      </p:grpSp>
      <p:pic>
        <p:nvPicPr>
          <p:cNvPr id="7" name="Picture 6"/>
          <p:cNvPicPr>
            <a:picLocks noChangeAspect="1"/>
          </p:cNvPicPr>
          <p:nvPr/>
        </p:nvPicPr>
        <p:blipFill>
          <a:blip r:embed="rId2"/>
          <a:stretch>
            <a:fillRect/>
          </a:stretch>
        </p:blipFill>
        <p:spPr>
          <a:xfrm>
            <a:off x="600406" y="1182149"/>
            <a:ext cx="2847079" cy="1536325"/>
          </a:xfrm>
          <a:prstGeom prst="rect">
            <a:avLst/>
          </a:prstGeom>
        </p:spPr>
      </p:pic>
      <p:sp>
        <p:nvSpPr>
          <p:cNvPr id="9" name="TextBox 8"/>
          <p:cNvSpPr txBox="1"/>
          <p:nvPr/>
        </p:nvSpPr>
        <p:spPr>
          <a:xfrm>
            <a:off x="600406" y="3262364"/>
            <a:ext cx="8177834" cy="2308324"/>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Chùa</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Một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Cột</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quận</a:t>
            </a:r>
            <a:r>
              <a:rPr lang="en-US" sz="3600" b="1" dirty="0">
                <a:solidFill>
                  <a:srgbClr val="002060"/>
                </a:solidFill>
                <a:latin typeface="Cambria" panose="02040503050406030204" pitchFamily="18" charset="0"/>
              </a:rPr>
              <a:t> Ba </a:t>
            </a:r>
            <a:r>
              <a:rPr lang="en-US" sz="3600" b="1" dirty="0" err="1">
                <a:solidFill>
                  <a:srgbClr val="002060"/>
                </a:solidFill>
                <a:latin typeface="Cambria" panose="02040503050406030204" pitchFamily="18" charset="0"/>
              </a:rPr>
              <a:t>Đình</a:t>
            </a:r>
            <a:r>
              <a:rPr lang="en-US" sz="3600" b="1" dirty="0">
                <a:solidFill>
                  <a:srgbClr val="002060"/>
                </a:solidFill>
                <a:latin typeface="Cambria" panose="02040503050406030204" pitchFamily="18" charset="0"/>
              </a:rPr>
              <a:t> – </a:t>
            </a:r>
            <a:r>
              <a:rPr lang="en-US" sz="3600" b="1" dirty="0" err="1">
                <a:solidFill>
                  <a:srgbClr val="002060"/>
                </a:solidFill>
                <a:latin typeface="Cambria" panose="02040503050406030204" pitchFamily="18" charset="0"/>
              </a:rPr>
              <a:t>trung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tâm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Thủ</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đô</a:t>
            </a:r>
            <a:r>
              <a:rPr lang="en-US" sz="3600" b="1" dirty="0">
                <a:solidFill>
                  <a:srgbClr val="002060"/>
                </a:solidFill>
                <a:latin typeface="Cambria" panose="02040503050406030204" pitchFamily="18" charset="0"/>
              </a:rPr>
              <a:t> Hà </a:t>
            </a:r>
            <a:r>
              <a:rPr lang="en-US" sz="3600" b="1" dirty="0" err="1">
                <a:solidFill>
                  <a:srgbClr val="002060"/>
                </a:solidFill>
                <a:latin typeface="Cambria" panose="02040503050406030204" pitchFamily="18" charset="0"/>
              </a:rPr>
              <a:t>Nội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được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xây</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dựng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năm</a:t>
            </a:r>
            <a:r>
              <a:rPr lang="en-US" sz="3600" b="1" dirty="0">
                <a:solidFill>
                  <a:srgbClr val="002060"/>
                </a:solidFill>
                <a:latin typeface="Cambria" panose="02040503050406030204" pitchFamily="18" charset="0"/>
              </a:rPr>
              <a:t> 1049, </a:t>
            </a:r>
            <a:r>
              <a:rPr lang="en-US" sz="3600" b="1" dirty="0" err="1">
                <a:solidFill>
                  <a:srgbClr val="002060"/>
                </a:solidFill>
                <a:latin typeface="Cambria" panose="02040503050406030204" pitchFamily="18" charset="0"/>
              </a:rPr>
              <a:t>thời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vua</a:t>
            </a:r>
            <a:r>
              <a:rPr lang="en-US" sz="3600" b="1" dirty="0">
                <a:solidFill>
                  <a:srgbClr val="002060"/>
                </a:solidFill>
                <a:latin typeface="Cambria" panose="02040503050406030204" pitchFamily="18" charset="0"/>
              </a:rPr>
              <a:t> Lý Thái </a:t>
            </a:r>
            <a:r>
              <a:rPr lang="en-US" sz="3600" b="1" dirty="0" err="1">
                <a:solidFill>
                  <a:srgbClr val="002060"/>
                </a:solidFill>
                <a:latin typeface="Cambria" panose="02040503050406030204" pitchFamily="18" charset="0"/>
              </a:rPr>
              <a:t>Tông</a:t>
            </a:r>
            <a:r>
              <a:rPr lang="en-US" sz="3600" b="1" dirty="0">
                <a:solidFill>
                  <a:srgbClr val="002060"/>
                </a:solidFill>
                <a:latin typeface="Cambria" panose="02040503050406030204" pitchFamily="18" charset="0"/>
              </a:rPr>
              <a:t>.</a:t>
            </a:r>
          </a:p>
        </p:txBody>
      </p:sp>
      <p:pic>
        <p:nvPicPr>
          <p:cNvPr id="10" name="Picture 9" descr="A cartoon of a child holding a pointe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21774" y="1747213"/>
            <a:ext cx="7878725" cy="1916171"/>
            <a:chOff x="2505740" y="798716"/>
            <a:chExt cx="7878725" cy="1916171"/>
          </a:xfrm>
        </p:grpSpPr>
        <p:grpSp>
          <p:nvGrpSpPr>
            <p:cNvPr id="3"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p:cNvSpPr txBox="1"/>
            <p:nvPr/>
          </p:nvSpPr>
          <p:spPr>
            <a:xfrm>
              <a:off x="3049300" y="1156856"/>
              <a:ext cx="7071995" cy="1198880"/>
            </a:xfrm>
            <a:prstGeom prst="rect">
              <a:avLst/>
            </a:prstGeom>
            <a:noFill/>
          </p:spPr>
          <p:txBody>
            <a:bodyPr wrap="square">
              <a:spAutoFit/>
            </a:bodyPr>
            <a:lstStyle/>
            <a:p>
              <a:pPr algn="ctr"/>
              <a:r>
                <a:rPr lang="en-US" altLang="vi-VN" sz="3600" b="1" dirty="0">
                  <a:solidFill>
                    <a:srgbClr val="127366"/>
                  </a:solidFill>
                  <a:latin typeface="Cambria" panose="02040503050406030204" pitchFamily="18" charset="0"/>
                </a:rPr>
                <a:t>Ý 1: Giới thiệu thời gian và </a:t>
              </a:r>
            </a:p>
            <a:p>
              <a:pPr algn="ctr"/>
              <a:r>
                <a:rPr lang="en-US" altLang="vi-VN" sz="3600" b="1" dirty="0">
                  <a:solidFill>
                    <a:srgbClr val="127366"/>
                  </a:solidFill>
                  <a:latin typeface="Cambria" panose="02040503050406030204" pitchFamily="18" charset="0"/>
                </a:rPr>
                <a:t>địa điểm xây dựng chùa Một Cột.</a:t>
              </a:r>
            </a:p>
          </p:txBody>
        </p:sp>
      </p:grpSp>
      <p:pic>
        <p:nvPicPr>
          <p:cNvPr id="10" name="Picture 9" descr="A cartoon of a child holding a pointer&#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770" y="2672602"/>
            <a:ext cx="12124460" cy="4266899"/>
          </a:xfrm>
          <a:prstGeom prst="rect">
            <a:avLst/>
          </a:prstGeom>
        </p:spPr>
      </p:pic>
      <p:grpSp>
        <p:nvGrpSpPr>
          <p:cNvPr id="4" name="组合 47"/>
          <p:cNvGrpSpPr/>
          <p:nvPr/>
        </p:nvGrpSpPr>
        <p:grpSpPr>
          <a:xfrm>
            <a:off x="3915508" y="176903"/>
            <a:ext cx="8208952" cy="1875046"/>
            <a:chOff x="3151567" y="4106353"/>
            <a:chExt cx="14143340" cy="1023787"/>
          </a:xfrm>
        </p:grpSpPr>
        <p:grpSp>
          <p:nvGrpSpPr>
            <p:cNvPr id="5" name="组合 31"/>
            <p:cNvGrpSpPr/>
            <p:nvPr/>
          </p:nvGrpSpPr>
          <p:grpSpPr>
            <a:xfrm>
              <a:off x="3151567" y="4106353"/>
              <a:ext cx="14143340" cy="1023787"/>
              <a:chOff x="1346199" y="3302000"/>
              <a:chExt cx="3636545" cy="1136153"/>
            </a:xfrm>
            <a:effectLst>
              <a:outerShdw blurRad="254000" sx="102000" sy="102000" algn="ctr" rotWithShape="0">
                <a:prstClr val="black">
                  <a:alpha val="25000"/>
                </a:prstClr>
              </a:outerShdw>
            </a:effectLst>
          </p:grpSpPr>
          <p:sp>
            <p:nvSpPr>
              <p:cNvPr id="7" name="圆角矩形 32"/>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p:cNvSpPr txBox="1"/>
            <p:nvPr/>
          </p:nvSpPr>
          <p:spPr>
            <a:xfrm>
              <a:off x="4726809" y="4299092"/>
              <a:ext cx="11698216" cy="699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công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trình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kiến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trúc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dưới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đây</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có</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điểm</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gì</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độc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đáo</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descr="A couple of kids sitting at desk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62" y="142056"/>
            <a:ext cx="3376246" cy="2085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231" y="188587"/>
            <a:ext cx="11643242" cy="1757444"/>
            <a:chOff x="2337903" y="902708"/>
            <a:chExt cx="8274774" cy="1737352"/>
          </a:xfrm>
        </p:grpSpPr>
        <p:grpSp>
          <p:nvGrpSpPr>
            <p:cNvPr id="3" name="组合 31"/>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p:cNvSpPr txBox="1"/>
            <p:nvPr/>
          </p:nvSpPr>
          <p:spPr>
            <a:xfrm>
              <a:off x="2337903" y="1450011"/>
              <a:ext cx="7638410" cy="576893"/>
            </a:xfrm>
            <a:prstGeom prst="rect">
              <a:avLst/>
            </a:prstGeom>
            <a:noFill/>
          </p:spPr>
          <p:txBody>
            <a:bodyPr wrap="square">
              <a:spAutoFit/>
            </a:bodyPr>
            <a:lstStyle/>
            <a:p>
              <a:pPr algn="ctr"/>
              <a:r>
                <a:rPr lang="en-US" sz="3200" b="1" dirty="0">
                  <a:solidFill>
                    <a:srgbClr val="127366"/>
                  </a:solidFill>
                  <a:latin typeface="Cambria" panose="02040503050406030204" pitchFamily="18" charset="0"/>
                </a:rPr>
                <a:t>		</a:t>
              </a:r>
              <a:r>
                <a:rPr lang="vi-VN" sz="3200" b="1" dirty="0">
                  <a:solidFill>
                    <a:srgbClr val="127366"/>
                  </a:solidFill>
                  <a:latin typeface="Cambria" panose="02040503050406030204" pitchFamily="18" charset="0"/>
                </a:rPr>
                <a:t>Vì sao chùa có tên là Một Cột và Liên Hoa Đài? </a:t>
              </a:r>
              <a:endParaRPr lang="en-US" sz="3200" b="1" dirty="0">
                <a:solidFill>
                  <a:srgbClr val="127366"/>
                </a:solidFill>
                <a:latin typeface="Cambria" panose="02040503050406030204" pitchFamily="18" charset="0"/>
              </a:endParaRPr>
            </a:p>
          </p:txBody>
        </p:sp>
      </p:grpSp>
      <p:sp>
        <p:nvSpPr>
          <p:cNvPr id="9" name="TextBox 8"/>
          <p:cNvSpPr txBox="1"/>
          <p:nvPr/>
        </p:nvSpPr>
        <p:spPr>
          <a:xfrm>
            <a:off x="349025" y="2590180"/>
            <a:ext cx="11711120" cy="2861310"/>
          </a:xfrm>
          <a:prstGeom prst="rect">
            <a:avLst/>
          </a:prstGeom>
          <a:noFill/>
        </p:spPr>
        <p:txBody>
          <a:bodyPr wrap="square">
            <a:spAutoFit/>
          </a:bodyPr>
          <a:lstStyle/>
          <a:p>
            <a:pPr indent="457200" algn="just"/>
            <a:r>
              <a:rPr lang="en-US" sz="3000" dirty="0" err="1">
                <a:solidFill>
                  <a:srgbClr val="002060"/>
                </a:solidFill>
                <a:latin typeface="Cambria" panose="02040503050406030204" pitchFamily="18" charset="0"/>
              </a:rPr>
              <a:t>Tên chùa đã gợi ra nét kiến trúc độc nhất vô nhị: 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ngự</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Tám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gỗ</a:t>
            </a:r>
            <a:r>
              <a:rPr lang="en-US" sz="3000" dirty="0">
                <a:solidFill>
                  <a:srgbClr val="002060"/>
                </a:solidFill>
                <a:latin typeface="Cambria" panose="02040503050406030204" pitchFamily="18" charset="0"/>
              </a:rPr>
              <a:t> bao </a:t>
            </a:r>
            <a:r>
              <a:rPr lang="en-US" sz="3000" dirty="0" err="1">
                <a:solidFill>
                  <a:srgbClr val="002060"/>
                </a:solidFill>
                <a:latin typeface="Cambria" panose="02040503050406030204" pitchFamily="18" charset="0"/>
              </a:rPr>
              <a:t>quanh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trụ</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giống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tạo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thành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vững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chãi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cho</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Nhìn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xa,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tựa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đoá</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sen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khổng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vươn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từ</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đón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ánh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trời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Vì</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thế</a:t>
            </a:r>
            <a:r>
              <a:rPr lang="en-US" sz="3000" dirty="0">
                <a:solidFill>
                  <a:srgbClr val="002060"/>
                </a:solidFill>
                <a:latin typeface="Cambria" panose="02040503050406030204" pitchFamily="18" charset="0"/>
              </a:rPr>
              <a:t>, ban </a:t>
            </a:r>
            <a:r>
              <a:rPr lang="en-US" sz="3000" dirty="0" err="1">
                <a:solidFill>
                  <a:srgbClr val="002060"/>
                </a:solidFill>
                <a:latin typeface="Cambria" panose="02040503050406030204" pitchFamily="18" charset="0"/>
              </a:rPr>
              <a:t>đầu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gọi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là</a:t>
            </a:r>
            <a:r>
              <a:rPr lang="en-US" sz="3000" dirty="0">
                <a:solidFill>
                  <a:srgbClr val="002060"/>
                </a:solidFill>
                <a:latin typeface="Cambria" panose="02040503050406030204" pitchFamily="18" charset="0"/>
              </a:rPr>
              <a:t> Liên Hoa </a:t>
            </a:r>
            <a:r>
              <a:rPr lang="en-US" sz="3000" dirty="0" err="1">
                <a:solidFill>
                  <a:srgbClr val="002060"/>
                </a:solidFill>
                <a:latin typeface="Cambria" panose="02040503050406030204" pitchFamily="18" charset="0"/>
              </a:rPr>
              <a:t>Đài</a:t>
            </a:r>
            <a:r>
              <a:rPr lang="en-US" sz="3000" dirty="0">
                <a:solidFill>
                  <a:srgbClr val="002060"/>
                </a:solidFill>
                <a:latin typeface="Cambria" panose="02040503050406030204" pitchFamily="18" charset="0"/>
              </a:rPr>
              <a:t>.</a:t>
            </a:r>
          </a:p>
          <a:p>
            <a:pPr algn="just"/>
            <a:r>
              <a:rPr lang="en-US" sz="3000" dirty="0">
                <a:solidFill>
                  <a:srgbClr val="002060"/>
                </a:solidFill>
                <a:latin typeface="Cambria" panose="02040503050406030204" pitchFamily="18" charset="0"/>
              </a:rPr>
              <a:t>	</a:t>
            </a:r>
          </a:p>
        </p:txBody>
      </p:sp>
      <p:cxnSp>
        <p:nvCxnSpPr>
          <p:cNvPr id="8" name="Straight Connector 7"/>
          <p:cNvCxnSpPr/>
          <p:nvPr/>
        </p:nvCxnSpPr>
        <p:spPr>
          <a:xfrm>
            <a:off x="1522095" y="3519170"/>
            <a:ext cx="4897120" cy="24765"/>
          </a:xfrm>
          <a:prstGeom prst="line">
            <a:avLst/>
          </a:prstGeom>
          <a:ln w="31750" cap="sq" cmpd="dbl">
            <a:solidFill>
              <a:schemeClr val="accent2"/>
            </a:solidFill>
            <a:round/>
          </a:ln>
        </p:spPr>
        <p:style>
          <a:lnRef idx="0">
            <a:srgbClr val="FFFFFF"/>
          </a:lnRef>
          <a:fillRef idx="0">
            <a:srgbClr val="FFFFFF"/>
          </a:fillRef>
          <a:effectRef idx="0">
            <a:srgbClr val="FFFFFF"/>
          </a:effectRef>
          <a:fontRef idx="minor">
            <a:schemeClr val="tx1"/>
          </a:fontRef>
        </p:style>
      </p:cxnSp>
      <p:cxnSp>
        <p:nvCxnSpPr>
          <p:cNvPr id="10" name="Straight Connector 9"/>
          <p:cNvCxnSpPr/>
          <p:nvPr/>
        </p:nvCxnSpPr>
        <p:spPr>
          <a:xfrm flipV="1">
            <a:off x="6896735" y="3522980"/>
            <a:ext cx="5019040" cy="32385"/>
          </a:xfrm>
          <a:prstGeom prst="line">
            <a:avLst/>
          </a:prstGeom>
          <a:ln w="31750" cap="sq" cmpd="dbl">
            <a:solidFill>
              <a:schemeClr val="accent2"/>
            </a:solidFill>
            <a:round/>
          </a:ln>
        </p:spPr>
        <p:style>
          <a:lnRef idx="0">
            <a:srgbClr val="FFFFFF"/>
          </a:lnRef>
          <a:fillRef idx="0">
            <a:srgbClr val="FFFFFF"/>
          </a:fillRef>
          <a:effectRef idx="0">
            <a:srgbClr val="FFFFFF"/>
          </a:effectRef>
          <a:fontRef idx="minor">
            <a:schemeClr val="tx1"/>
          </a:fontRef>
        </p:style>
      </p:cxnSp>
      <p:cxnSp>
        <p:nvCxnSpPr>
          <p:cNvPr id="11" name="Straight Connector 10"/>
          <p:cNvCxnSpPr/>
          <p:nvPr/>
        </p:nvCxnSpPr>
        <p:spPr>
          <a:xfrm flipV="1">
            <a:off x="465455" y="4000500"/>
            <a:ext cx="9848215" cy="7620"/>
          </a:xfrm>
          <a:prstGeom prst="line">
            <a:avLst/>
          </a:prstGeom>
          <a:ln w="31750" cap="sq" cmpd="dbl">
            <a:solidFill>
              <a:schemeClr val="accent2"/>
            </a:solidFill>
            <a:round/>
          </a:ln>
        </p:spPr>
        <p:style>
          <a:lnRef idx="0">
            <a:srgbClr val="FFFFFF"/>
          </a:lnRef>
          <a:fillRef idx="0">
            <a:srgbClr val="FFFFFF"/>
          </a:fillRef>
          <a:effectRef idx="0">
            <a:srgbClr val="FFFFFF"/>
          </a:effectRef>
          <a:fontRef idx="minor">
            <a:schemeClr val="tx1"/>
          </a:fontRef>
        </p:style>
      </p:cxnSp>
      <p:cxnSp>
        <p:nvCxnSpPr>
          <p:cNvPr id="12" name="Straight Connector 11"/>
          <p:cNvCxnSpPr/>
          <p:nvPr/>
        </p:nvCxnSpPr>
        <p:spPr>
          <a:xfrm flipV="1">
            <a:off x="1059180" y="4445635"/>
            <a:ext cx="10708005" cy="14605"/>
          </a:xfrm>
          <a:prstGeom prst="line">
            <a:avLst/>
          </a:prstGeom>
          <a:ln w="31750" cap="sq" cmpd="dbl">
            <a:solidFill>
              <a:schemeClr val="accent2"/>
            </a:solidFill>
            <a:round/>
          </a:ln>
        </p:spPr>
        <p:style>
          <a:lnRef idx="0">
            <a:srgbClr val="FFFFFF"/>
          </a:lnRef>
          <a:fillRef idx="0">
            <a:srgbClr val="FFFFFF"/>
          </a:fillRef>
          <a:effectRef idx="0">
            <a:srgbClr val="FFFFFF"/>
          </a:effectRef>
          <a:fontRef idx="minor">
            <a:schemeClr val="tx1"/>
          </a:fontRef>
        </p:style>
      </p:cxnSp>
      <p:cxnSp>
        <p:nvCxnSpPr>
          <p:cNvPr id="13" name="Straight Connector 12"/>
          <p:cNvCxnSpPr/>
          <p:nvPr/>
        </p:nvCxnSpPr>
        <p:spPr>
          <a:xfrm flipV="1">
            <a:off x="465455" y="4944745"/>
            <a:ext cx="2611755" cy="34925"/>
          </a:xfrm>
          <a:prstGeom prst="line">
            <a:avLst/>
          </a:prstGeom>
          <a:ln w="31750" cap="sq" cmpd="dbl">
            <a:solidFill>
              <a:schemeClr val="accent2"/>
            </a:solidFill>
            <a:round/>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060" y="299085"/>
            <a:ext cx="6562090" cy="6067425"/>
          </a:xfrm>
          <a:prstGeom prst="rect">
            <a:avLst/>
          </a:prstGeom>
        </p:spPr>
      </p:pic>
      <p:grpSp>
        <p:nvGrpSpPr>
          <p:cNvPr id="3" name="Group 2"/>
          <p:cNvGrpSpPr/>
          <p:nvPr/>
        </p:nvGrpSpPr>
        <p:grpSpPr>
          <a:xfrm>
            <a:off x="5699125" y="2947035"/>
            <a:ext cx="6287135" cy="3529330"/>
            <a:chOff x="2505740" y="798716"/>
            <a:chExt cx="7878444" cy="3529329"/>
          </a:xfrm>
        </p:grpSpPr>
        <p:grpSp>
          <p:nvGrpSpPr>
            <p:cNvPr id="4" name="组合 31"/>
            <p:cNvGrpSpPr/>
            <p:nvPr/>
          </p:nvGrpSpPr>
          <p:grpSpPr>
            <a:xfrm>
              <a:off x="2505740" y="798716"/>
              <a:ext cx="7878444" cy="3529329"/>
              <a:chOff x="1262829" y="3273981"/>
              <a:chExt cx="3732372" cy="2092641"/>
            </a:xfrm>
            <a:effectLst>
              <a:outerShdw blurRad="254000" sx="102000" sy="102000" algn="ctr" rotWithShape="0">
                <a:prstClr val="black">
                  <a:alpha val="25000"/>
                </a:prstClr>
              </a:outerShdw>
            </a:effectLst>
          </p:grpSpPr>
          <p:sp>
            <p:nvSpPr>
              <p:cNvPr id="5" name="圆角矩形 32"/>
              <p:cNvSpPr/>
              <p:nvPr/>
            </p:nvSpPr>
            <p:spPr>
              <a:xfrm>
                <a:off x="1262829" y="3273981"/>
                <a:ext cx="3732372" cy="20926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354882" y="3384675"/>
                <a:ext cx="3548266" cy="187125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TextBox 3"/>
            <p:cNvSpPr txBox="1"/>
            <p:nvPr/>
          </p:nvSpPr>
          <p:spPr>
            <a:xfrm>
              <a:off x="2909253" y="1410221"/>
              <a:ext cx="7071995" cy="2306954"/>
            </a:xfrm>
            <a:prstGeom prst="rect">
              <a:avLst/>
            </a:prstGeom>
            <a:noFill/>
          </p:spPr>
          <p:txBody>
            <a:bodyPr wrap="square">
              <a:spAutoFit/>
            </a:bodyPr>
            <a:lstStyle/>
            <a:p>
              <a:pPr algn="ctr"/>
              <a:r>
                <a:rPr lang="en-US" altLang="vi-VN" sz="3600" b="1" dirty="0">
                  <a:solidFill>
                    <a:srgbClr val="127366"/>
                  </a:solidFill>
                  <a:latin typeface="Cambria" panose="02040503050406030204" pitchFamily="18" charset="0"/>
                </a:rPr>
                <a:t> Ý 2: Giới thiệu về nét độc đáo của chùa và kết hợp giải thích về cái tên chùa Một Cột và Liên Hoa Đài.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5391" y="188587"/>
            <a:ext cx="11407082" cy="1757444"/>
            <a:chOff x="2505740" y="902708"/>
            <a:chExt cx="8106937" cy="1737352"/>
          </a:xfrm>
        </p:grpSpPr>
        <p:grpSp>
          <p:nvGrpSpPr>
            <p:cNvPr id="3" name="组合 31"/>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p:cNvSpPr txBox="1"/>
            <p:nvPr/>
          </p:nvSpPr>
          <p:spPr>
            <a:xfrm>
              <a:off x="2699838" y="1206448"/>
              <a:ext cx="7638410" cy="1064020"/>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Theo em, điều gì khiến chùa Một Cột được xem là “ngôi chùa có kiến trúc độc đáo nhất châu Á”?</a:t>
              </a:r>
              <a:endParaRPr lang="en-US" sz="3200" b="1" dirty="0">
                <a:solidFill>
                  <a:srgbClr val="127366"/>
                </a:solidFill>
                <a:latin typeface="Cambria" panose="02040503050406030204" pitchFamily="18" charset="0"/>
              </a:endParaRPr>
            </a:p>
          </p:txBody>
        </p:sp>
      </p:grpSp>
      <p:sp>
        <p:nvSpPr>
          <p:cNvPr id="9" name="TextBox 8"/>
          <p:cNvSpPr txBox="1"/>
          <p:nvPr/>
        </p:nvSpPr>
        <p:spPr>
          <a:xfrm>
            <a:off x="585470" y="1946275"/>
            <a:ext cx="11233785" cy="2861310"/>
          </a:xfrm>
          <a:prstGeom prst="rect">
            <a:avLst/>
          </a:prstGeom>
          <a:noFill/>
        </p:spPr>
        <p:txBody>
          <a:bodyPr wrap="square">
            <a:spAutoFit/>
          </a:bodyPr>
          <a:lstStyle/>
          <a:p>
            <a:pPr algn="just"/>
            <a:r>
              <a:rPr lang="en-US" sz="3000" dirty="0">
                <a:solidFill>
                  <a:srgbClr val="002060"/>
                </a:solidFill>
                <a:latin typeface="Cambria" panose="02040503050406030204" pitchFamily="18" charset="0"/>
              </a:rPr>
              <a:t>	</a:t>
            </a:r>
          </a:p>
          <a:p>
            <a:pPr algn="just"/>
            <a:r>
              <a:rPr lang="en-US" sz="3000" dirty="0" err="1">
                <a:solidFill>
                  <a:srgbClr val="002060"/>
                </a:solidFill>
                <a:latin typeface="Cambria" panose="02040503050406030204" pitchFamily="18" charset="0"/>
              </a:rPr>
              <a:t>- 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Cột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còn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nét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đẹp</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cổ</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kính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của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kiến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trúc</a:t>
            </a:r>
            <a:r>
              <a:rPr lang="en-US" sz="3000" dirty="0">
                <a:solidFill>
                  <a:srgbClr val="002060"/>
                </a:solidFill>
                <a:latin typeface="Cambria" panose="02040503050406030204" pitchFamily="18" charset="0"/>
              </a:rPr>
              <a:t> Á </a:t>
            </a:r>
            <a:r>
              <a:rPr lang="en-US" sz="3000" dirty="0" err="1">
                <a:solidFill>
                  <a:srgbClr val="002060"/>
                </a:solidFill>
                <a:latin typeface="Cambria" panose="02040503050406030204" pitchFamily="18" charset="0"/>
              </a:rPr>
              <a:t>Đông</a:t>
            </a:r>
            <a:r>
              <a:rPr lang="en-US" sz="3000" dirty="0">
                <a:solidFill>
                  <a:srgbClr val="002060"/>
                </a:solidFill>
                <a:latin typeface="Cambria" panose="02040503050406030204" pitchFamily="18" charset="0"/>
              </a:rPr>
              <a:t>. </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Nóc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được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trang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trí</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hai</a:t>
            </a:r>
            <a:r>
              <a:rPr lang="en-US" sz="3000" dirty="0">
                <a:solidFill>
                  <a:srgbClr val="002060"/>
                </a:solidFill>
                <a:latin typeface="Cambria" panose="02040503050406030204" pitchFamily="18" charset="0"/>
              </a:rPr>
              <a:t> con </a:t>
            </a:r>
            <a:r>
              <a:rPr lang="en-US" sz="3000" dirty="0" err="1">
                <a:solidFill>
                  <a:srgbClr val="002060"/>
                </a:solidFill>
                <a:latin typeface="Cambria" panose="02040503050406030204" pitchFamily="18" charset="0"/>
              </a:rPr>
              <a:t>rồng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chầu</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mặt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nguyệt</a:t>
            </a:r>
            <a:r>
              <a:rPr lang="en-US" sz="3000" dirty="0">
                <a:solidFill>
                  <a:srgbClr val="002060"/>
                </a:solidFill>
                <a:latin typeface="Cambria" panose="02040503050406030204" pitchFamily="18" charset="0"/>
              </a:rPr>
              <a:t>. </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có</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bốn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cong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mềm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mại</a:t>
            </a:r>
            <a:r>
              <a:rPr lang="en-US" sz="3000" dirty="0">
                <a:solidFill>
                  <a:srgbClr val="002060"/>
                </a:solidFill>
                <a:latin typeface="Cambria" panose="02040503050406030204" pitchFamily="18" charset="0"/>
              </a:rPr>
              <a:t>. </a:t>
            </a:r>
          </a:p>
          <a:p>
            <a:pPr algn="just"/>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Ngôi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chùa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càng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thêm</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nổi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bật</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giữa</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khung</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cảnh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cây</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cối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xanh</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tươi</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và</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hồ</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nước</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yên</a:t>
            </a:r>
            <a:r>
              <a:rPr lang="en-US" sz="3000" dirty="0">
                <a:solidFill>
                  <a:srgbClr val="002060"/>
                </a:solidFill>
                <a:latin typeface="Cambria" panose="02040503050406030204" pitchFamily="18" charset="0"/>
              </a:rPr>
              <a:t> </a:t>
            </a:r>
            <a:r>
              <a:rPr lang="en-US" sz="3000" dirty="0" err="1">
                <a:solidFill>
                  <a:srgbClr val="002060"/>
                </a:solidFill>
                <a:latin typeface="Cambria" panose="02040503050406030204" pitchFamily="18" charset="0"/>
              </a:rPr>
              <a:t>bình</a:t>
            </a:r>
            <a:r>
              <a:rPr lang="en-US" sz="3000" dirty="0">
                <a:solidFill>
                  <a:srgbClr val="002060"/>
                </a:solidFill>
                <a:latin typeface="Cambria" panose="02040503050406030204" pitchFamily="18" charset="0"/>
              </a:rPr>
              <a:t>.</a:t>
            </a:r>
          </a:p>
        </p:txBody>
      </p:sp>
      <p:grpSp>
        <p:nvGrpSpPr>
          <p:cNvPr id="10" name="Group 9"/>
          <p:cNvGrpSpPr/>
          <p:nvPr/>
        </p:nvGrpSpPr>
        <p:grpSpPr>
          <a:xfrm>
            <a:off x="192405" y="5448300"/>
            <a:ext cx="12192000" cy="1100455"/>
            <a:chOff x="2505740" y="798716"/>
            <a:chExt cx="7878444" cy="3529329"/>
          </a:xfrm>
        </p:grpSpPr>
        <p:grpSp>
          <p:nvGrpSpPr>
            <p:cNvPr id="11" name="组合 31"/>
            <p:cNvGrpSpPr/>
            <p:nvPr/>
          </p:nvGrpSpPr>
          <p:grpSpPr>
            <a:xfrm>
              <a:off x="2505740" y="798716"/>
              <a:ext cx="7878444" cy="3529329"/>
              <a:chOff x="1262829" y="3273981"/>
              <a:chExt cx="3732372" cy="2092641"/>
            </a:xfrm>
            <a:effectLst>
              <a:outerShdw blurRad="254000" sx="102000" sy="102000" algn="ctr" rotWithShape="0">
                <a:prstClr val="black">
                  <a:alpha val="25000"/>
                </a:prstClr>
              </a:outerShdw>
            </a:effectLst>
          </p:grpSpPr>
          <p:sp>
            <p:nvSpPr>
              <p:cNvPr id="12" name="圆角矩形 32"/>
              <p:cNvSpPr/>
              <p:nvPr/>
            </p:nvSpPr>
            <p:spPr>
              <a:xfrm>
                <a:off x="1262829" y="3273981"/>
                <a:ext cx="3732372" cy="20926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33"/>
              <p:cNvSpPr/>
              <p:nvPr/>
            </p:nvSpPr>
            <p:spPr>
              <a:xfrm>
                <a:off x="1354882" y="3384675"/>
                <a:ext cx="3548266" cy="1871254"/>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TextBox 3"/>
            <p:cNvSpPr txBox="1"/>
            <p:nvPr/>
          </p:nvSpPr>
          <p:spPr>
            <a:xfrm>
              <a:off x="3049300" y="1156856"/>
              <a:ext cx="7071995" cy="2069128"/>
            </a:xfrm>
            <a:prstGeom prst="rect">
              <a:avLst/>
            </a:prstGeom>
            <a:noFill/>
          </p:spPr>
          <p:txBody>
            <a:bodyPr wrap="square">
              <a:spAutoFit/>
            </a:bodyPr>
            <a:lstStyle/>
            <a:p>
              <a:pPr algn="ctr"/>
              <a:r>
                <a:rPr lang="en-US" altLang="vi-VN" sz="3600" b="1" dirty="0">
                  <a:solidFill>
                    <a:srgbClr val="127366"/>
                  </a:solidFill>
                  <a:latin typeface="Cambria" panose="02040503050406030204" pitchFamily="18" charset="0"/>
                </a:rPr>
                <a:t> Ý 3: Vẻ đẹp cổ kính của chùa.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0596" y="956302"/>
            <a:ext cx="11407082" cy="1757444"/>
            <a:chOff x="2505740" y="902708"/>
            <a:chExt cx="8106937" cy="1737352"/>
          </a:xfrm>
        </p:grpSpPr>
        <p:grpSp>
          <p:nvGrpSpPr>
            <p:cNvPr id="3" name="组合 31"/>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5" name="圆角矩形 32"/>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p:cNvSpPr txBox="1"/>
            <p:nvPr/>
          </p:nvSpPr>
          <p:spPr>
            <a:xfrm>
              <a:off x="2699838" y="1206448"/>
              <a:ext cx="7638410" cy="1033261"/>
            </a:xfrm>
            <a:prstGeom prst="rect">
              <a:avLst/>
            </a:prstGeom>
            <a:noFill/>
          </p:spPr>
          <p:txBody>
            <a:bodyPr wrap="square">
              <a:spAutoFit/>
            </a:bodyPr>
            <a:lstStyle/>
            <a:p>
              <a:pPr algn="ctr"/>
              <a:r>
                <a:rPr lang="en-US" altLang="vi-VN" sz="3100" b="1" dirty="0">
                  <a:solidFill>
                    <a:srgbClr val="127366"/>
                  </a:solidFill>
                  <a:latin typeface="Cambria" panose="02040503050406030204" pitchFamily="18" charset="0"/>
                </a:rPr>
                <a:t>Chùa Một Cột được Tổ chức Kỉ lục Châu Á xác nhận là “ Ngôi chùa có kiến trúc độc đáo nhất châu Á ” vào năm nào?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23557" y="305307"/>
            <a:ext cx="7980575" cy="1804850"/>
            <a:chOff x="2505740" y="798719"/>
            <a:chExt cx="7878725" cy="1586115"/>
          </a:xfrm>
        </p:grpSpPr>
        <p:grpSp>
          <p:nvGrpSpPr>
            <p:cNvPr id="3" name="组合 31"/>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5" name="圆角矩形 32"/>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 name="TextBox 3"/>
            <p:cNvSpPr txBox="1"/>
            <p:nvPr/>
          </p:nvSpPr>
          <p:spPr>
            <a:xfrm>
              <a:off x="2654028" y="1098514"/>
              <a:ext cx="7536143" cy="1054857"/>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Trong bài đọc, em ấn tượng nhất với thông tin nào? Vì sao?</a:t>
              </a:r>
              <a:endParaRPr lang="en-US" sz="3600" b="1" dirty="0">
                <a:solidFill>
                  <a:srgbClr val="127366"/>
                </a:solidFill>
                <a:latin typeface="Cambria" panose="02040503050406030204" pitchFamily="18" charset="0"/>
              </a:endParaRPr>
            </a:p>
          </p:txBody>
        </p:sp>
      </p:grpSp>
      <p:pic>
        <p:nvPicPr>
          <p:cNvPr id="10" name="Picture 9"/>
          <p:cNvPicPr>
            <a:picLocks noChangeAspect="1"/>
          </p:cNvPicPr>
          <p:nvPr/>
        </p:nvPicPr>
        <p:blipFill>
          <a:blip r:embed="rId2"/>
          <a:stretch>
            <a:fillRect/>
          </a:stretch>
        </p:blipFill>
        <p:spPr>
          <a:xfrm>
            <a:off x="505370" y="305304"/>
            <a:ext cx="2975106" cy="1536325"/>
          </a:xfrm>
          <a:prstGeom prst="rect">
            <a:avLst/>
          </a:prstGeom>
        </p:spPr>
      </p:pic>
      <p:sp>
        <p:nvSpPr>
          <p:cNvPr id="12" name="TextBox 11"/>
          <p:cNvSpPr txBox="1"/>
          <p:nvPr/>
        </p:nvSpPr>
        <p:spPr>
          <a:xfrm>
            <a:off x="773723" y="2557698"/>
            <a:ext cx="6940061" cy="2062103"/>
          </a:xfrm>
          <a:prstGeom prst="rect">
            <a:avLst/>
          </a:prstGeom>
          <a:noFill/>
        </p:spPr>
        <p:txBody>
          <a:bodyPr wrap="square">
            <a:spAutoFit/>
          </a:bodyPr>
          <a:lstStyle/>
          <a:p>
            <a:pPr algn="ctr"/>
            <a:r>
              <a:rPr lang="en-US" sz="3200" b="1" dirty="0">
                <a:solidFill>
                  <a:srgbClr val="002060"/>
                </a:solidFill>
                <a:latin typeface="Cambria" panose="02040503050406030204" pitchFamily="18" charset="0"/>
              </a:rPr>
              <a:t>Trong </a:t>
            </a:r>
            <a:r>
              <a:rPr lang="en-US" sz="3200" b="1" dirty="0" err="1">
                <a:solidFill>
                  <a:srgbClr val="002060"/>
                </a:solidFill>
                <a:latin typeface="Cambria" panose="02040503050406030204" pitchFamily="18" charset="0"/>
              </a:rPr>
              <a:t>bài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đọc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ấn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tượng</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nhất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thông</a:t>
            </a:r>
            <a:r>
              <a:rPr lang="en-US" sz="3200" b="1" dirty="0">
                <a:solidFill>
                  <a:srgbClr val="002060"/>
                </a:solidFill>
                <a:latin typeface="Cambria" panose="02040503050406030204" pitchFamily="18" charset="0"/>
              </a:rPr>
              <a:t> tin ban </a:t>
            </a:r>
            <a:r>
              <a:rPr lang="en-US" sz="3200" b="1" dirty="0" err="1">
                <a:solidFill>
                  <a:srgbClr val="002060"/>
                </a:solidFill>
                <a:latin typeface="Cambria" panose="02040503050406030204" pitchFamily="18" charset="0"/>
              </a:rPr>
              <a:t>đầu</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Liên Hoa </a:t>
            </a:r>
            <a:r>
              <a:rPr lang="en-US" sz="3200" b="1" dirty="0" err="1">
                <a:solidFill>
                  <a:srgbClr val="002060"/>
                </a:solidFill>
                <a:latin typeface="Cambria" panose="02040503050406030204" pitchFamily="18" charset="0"/>
              </a:rPr>
              <a:t>Đài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Vì</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trước</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đây</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em</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mới</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chỉ</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biết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có</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tên</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là</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chùa</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Một</a:t>
            </a:r>
            <a:r>
              <a:rPr lang="en-US" sz="3200" b="1" dirty="0">
                <a:solidFill>
                  <a:srgbClr val="002060"/>
                </a:solidFill>
                <a:latin typeface="Cambria" panose="02040503050406030204" pitchFamily="18" charset="0"/>
              </a:rPr>
              <a:t> </a:t>
            </a:r>
            <a:r>
              <a:rPr lang="en-US" sz="3200" b="1" dirty="0" err="1">
                <a:solidFill>
                  <a:srgbClr val="002060"/>
                </a:solidFill>
                <a:latin typeface="Cambria" panose="02040503050406030204" pitchFamily="18" charset="0"/>
              </a:rPr>
              <a:t>Cột</a:t>
            </a:r>
            <a:r>
              <a:rPr lang="en-US" sz="3200" b="1" dirty="0">
                <a:solidFill>
                  <a:srgbClr val="002060"/>
                </a:solidFill>
                <a:latin typeface="Cambria" panose="02040503050406030204" pitchFamily="18" charset="0"/>
              </a:rPr>
              <a:t>.</a:t>
            </a:r>
          </a:p>
        </p:txBody>
      </p:sp>
      <p:pic>
        <p:nvPicPr>
          <p:cNvPr id="8" name="Picture 7" descr="A cartoon of a child holding a pointe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71446" y="559556"/>
            <a:ext cx="8359182" cy="1406890"/>
            <a:chOff x="3333649" y="1032016"/>
            <a:chExt cx="8106937" cy="1941871"/>
          </a:xfrm>
        </p:grpSpPr>
        <p:grpSp>
          <p:nvGrpSpPr>
            <p:cNvPr id="3" name="组合 31"/>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5" name="圆角矩形 32"/>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736330" y="3581359"/>
                <a:ext cx="3678052" cy="57134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p:cNvSpPr txBox="1"/>
            <p:nvPr/>
          </p:nvSpPr>
          <p:spPr>
            <a:xfrm>
              <a:off x="3731032" y="1317123"/>
              <a:ext cx="7563291" cy="1656764"/>
            </a:xfrm>
            <a:prstGeom prst="rect">
              <a:avLst/>
            </a:prstGeom>
            <a:noFill/>
          </p:spPr>
          <p:txBody>
            <a:bodyPr wrap="square">
              <a:spAutoFit/>
            </a:bodyPr>
            <a:lstStyle/>
            <a:p>
              <a:pPr algn="ctr"/>
              <a:r>
                <a:rPr lang="en-US" sz="3600" b="1" dirty="0" err="1">
                  <a:solidFill>
                    <a:srgbClr val="002060"/>
                  </a:solidFill>
                  <a:latin typeface="Cambria" panose="02040503050406030204" pitchFamily="18" charset="0"/>
                </a:rPr>
                <a:t>Tóm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tắt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bài</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theo</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gợi</a:t>
              </a:r>
              <a:r>
                <a:rPr lang="en-US" sz="3600" b="1" dirty="0">
                  <a:solidFill>
                    <a:srgbClr val="002060"/>
                  </a:solidFill>
                  <a:latin typeface="Cambria" panose="02040503050406030204" pitchFamily="18" charset="0"/>
                </a:rPr>
                <a:t> ý </a:t>
              </a:r>
              <a:r>
                <a:rPr lang="en-US" sz="3600" b="1" dirty="0" err="1">
                  <a:solidFill>
                    <a:srgbClr val="002060"/>
                  </a:solidFill>
                  <a:latin typeface="Cambria" panose="02040503050406030204" pitchFamily="18" charset="0"/>
                </a:rPr>
                <a:t>sau</a:t>
              </a:r>
              <a:r>
                <a:rPr lang="en-US" sz="3600" b="1" dirty="0">
                  <a:solidFill>
                    <a:srgbClr val="002060"/>
                  </a:solidFill>
                  <a:latin typeface="Cambria" panose="02040503050406030204" pitchFamily="18" charset="0"/>
                </a:rPr>
                <a:t>:</a:t>
              </a:r>
            </a:p>
            <a:p>
              <a:pPr algn="ctr"/>
              <a:endParaRPr lang="en-US" sz="3600" b="1" dirty="0">
                <a:solidFill>
                  <a:srgbClr val="127366"/>
                </a:solidFill>
                <a:latin typeface="Cambria" panose="02040503050406030204" pitchFamily="18" charset="0"/>
              </a:endParaRPr>
            </a:p>
          </p:txBody>
        </p:sp>
      </p:grpSp>
      <p:pic>
        <p:nvPicPr>
          <p:cNvPr id="7" name="Picture 6"/>
          <p:cNvPicPr>
            <a:picLocks noChangeAspect="1"/>
          </p:cNvPicPr>
          <p:nvPr/>
        </p:nvPicPr>
        <p:blipFill>
          <a:blip r:embed="rId2"/>
          <a:stretch>
            <a:fillRect/>
          </a:stretch>
        </p:blipFill>
        <p:spPr>
          <a:xfrm>
            <a:off x="305391" y="291933"/>
            <a:ext cx="3005588" cy="1536325"/>
          </a:xfrm>
          <a:prstGeom prst="rect">
            <a:avLst/>
          </a:prstGeom>
        </p:spPr>
      </p:pic>
      <p:pic>
        <p:nvPicPr>
          <p:cNvPr id="9" name="Picture 8"/>
          <p:cNvPicPr>
            <a:picLocks noChangeAspect="1"/>
          </p:cNvPicPr>
          <p:nvPr/>
        </p:nvPicPr>
        <p:blipFill>
          <a:blip r:embed="rId3"/>
          <a:stretch>
            <a:fillRect/>
          </a:stretch>
        </p:blipFill>
        <p:spPr>
          <a:xfrm>
            <a:off x="912186" y="1974780"/>
            <a:ext cx="10632242" cy="4410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9003" y="984737"/>
            <a:ext cx="11653994" cy="5683428"/>
            <a:chOff x="3333649" y="1032015"/>
            <a:chExt cx="8106937" cy="7080738"/>
          </a:xfrm>
        </p:grpSpPr>
        <p:grpSp>
          <p:nvGrpSpPr>
            <p:cNvPr id="3" name="组合 31"/>
            <p:cNvGrpSpPr/>
            <p:nvPr/>
          </p:nvGrpSpPr>
          <p:grpSpPr>
            <a:xfrm>
              <a:off x="3333649" y="1032015"/>
              <a:ext cx="8106937" cy="7080738"/>
              <a:chOff x="1655047" y="3412310"/>
              <a:chExt cx="3840619" cy="4198373"/>
            </a:xfrm>
            <a:effectLst>
              <a:outerShdw blurRad="254000" sx="102000" sy="102000" algn="ctr" rotWithShape="0">
                <a:prstClr val="black">
                  <a:alpha val="25000"/>
                </a:prstClr>
              </a:outerShdw>
            </a:effectLst>
          </p:grpSpPr>
          <p:sp>
            <p:nvSpPr>
              <p:cNvPr id="5" name="圆角矩形 32"/>
              <p:cNvSpPr/>
              <p:nvPr/>
            </p:nvSpPr>
            <p:spPr>
              <a:xfrm>
                <a:off x="1655047" y="3412310"/>
                <a:ext cx="3840619" cy="4198373"/>
              </a:xfrm>
              <a:prstGeom prst="roundRect">
                <a:avLst>
                  <a:gd name="adj" fmla="val 118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6" name="圆角矩形 33"/>
              <p:cNvSpPr/>
              <p:nvPr/>
            </p:nvSpPr>
            <p:spPr>
              <a:xfrm>
                <a:off x="1736330" y="3581359"/>
                <a:ext cx="3678052" cy="4029324"/>
              </a:xfrm>
              <a:prstGeom prst="roundRect">
                <a:avLst>
                  <a:gd name="adj" fmla="val 121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4" name="TextBox 3"/>
            <p:cNvSpPr txBox="1"/>
            <p:nvPr/>
          </p:nvSpPr>
          <p:spPr>
            <a:xfrm>
              <a:off x="3482982" y="1468066"/>
              <a:ext cx="7763784" cy="6250163"/>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Chùa Một Cột là ngôi chùa ở Hà Nội, xây dựng vào năm 1049, thời vua Lý Thái Tông. Chùa mang nét độc đáo, được xây dựng trên một cột đá tròn, tám thanh gỗ làm giá đỡ xung quanh. Nhìn chùa trông giống với một </a:t>
              </a:r>
              <a:r>
                <a:rPr lang="vi-VN" sz="3200" b="1" dirty="0" err="1">
                  <a:solidFill>
                    <a:srgbClr val="002060"/>
                  </a:solidFill>
                  <a:latin typeface="Cambria" panose="02040503050406030204" pitchFamily="18" charset="0"/>
                </a:rPr>
                <a:t>đoá</a:t>
              </a:r>
              <a:r>
                <a:rPr lang="vi-VN" sz="3200" b="1" dirty="0">
                  <a:solidFill>
                    <a:srgbClr val="002060"/>
                  </a:solidFill>
                  <a:latin typeface="Cambria" panose="02040503050406030204" pitchFamily="18" charset="0"/>
                </a:rPr>
                <a:t> sen khổng lồ, nên người ta gọi là Liên Hoa Đài. Chùa có kiến trúc cổ kính của Á Đông. Nóc chùa có rồng chầu mặt nguyệt, mái cong mềm mại, quanh chùa yên bình, cây cối xanh tươi. Chùa đã trở thành một biểu tượng của Thủ đô Hà Nội và được Tổ chức Kỉ lục châu Á xác nhận là “Ngôi chùa có kiến trúc độc đáo nhất châu Á”.</a:t>
              </a:r>
              <a:endParaRPr lang="en-US" sz="3200" b="1" dirty="0">
                <a:solidFill>
                  <a:srgbClr val="127366"/>
                </a:solidFill>
                <a:latin typeface="Cambria" panose="02040503050406030204" pitchFamily="18" charset="0"/>
              </a:endParaRPr>
            </a:p>
          </p:txBody>
        </p:sp>
      </p:grpSp>
      <p:pic>
        <p:nvPicPr>
          <p:cNvPr id="7" name="Picture 6"/>
          <p:cNvPicPr>
            <a:picLocks noChangeAspect="1"/>
          </p:cNvPicPr>
          <p:nvPr/>
        </p:nvPicPr>
        <p:blipFill>
          <a:blip r:embed="rId2"/>
          <a:stretch>
            <a:fillRect/>
          </a:stretch>
        </p:blipFill>
        <p:spPr>
          <a:xfrm>
            <a:off x="4370231" y="-111727"/>
            <a:ext cx="3005588" cy="1536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00935" y="257909"/>
            <a:ext cx="8980050" cy="2349949"/>
            <a:chOff x="2311446" y="515697"/>
            <a:chExt cx="7878725" cy="1916171"/>
          </a:xfrm>
        </p:grpSpPr>
        <p:grpSp>
          <p:nvGrpSpPr>
            <p:cNvPr id="9" name="组合 31"/>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1" name="圆角矩形 32"/>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TextBox 9"/>
            <p:cNvSpPr txBox="1"/>
            <p:nvPr/>
          </p:nvSpPr>
          <p:spPr>
            <a:xfrm>
              <a:off x="2505741" y="890154"/>
              <a:ext cx="7536143" cy="15417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Bài đọc nói với chúng ta về điều gì? Chọn câu trả lời dưới đây hoặc nếu ý kiến của em.</a:t>
              </a:r>
              <a:endParaRPr lang="en-US" sz="3600" b="1" dirty="0">
                <a:solidFill>
                  <a:srgbClr val="127366"/>
                </a:solidFill>
                <a:latin typeface="Cambria" panose="02040503050406030204" pitchFamily="18" charset="0"/>
              </a:endParaRPr>
            </a:p>
          </p:txBody>
        </p:sp>
      </p:grpSp>
      <p:pic>
        <p:nvPicPr>
          <p:cNvPr id="13" name="Picture 12"/>
          <p:cNvPicPr>
            <a:picLocks noChangeAspect="1"/>
          </p:cNvPicPr>
          <p:nvPr/>
        </p:nvPicPr>
        <p:blipFill>
          <a:blip r:embed="rId4"/>
          <a:stretch>
            <a:fillRect/>
          </a:stretch>
        </p:blipFill>
        <p:spPr>
          <a:xfrm>
            <a:off x="432471" y="504014"/>
            <a:ext cx="2999492" cy="1536325"/>
          </a:xfrm>
          <a:prstGeom prst="rect">
            <a:avLst/>
          </a:prstGeom>
        </p:spPr>
      </p:pic>
      <p:grpSp>
        <p:nvGrpSpPr>
          <p:cNvPr id="2" name="Group 1"/>
          <p:cNvGrpSpPr/>
          <p:nvPr/>
        </p:nvGrpSpPr>
        <p:grpSpPr>
          <a:xfrm>
            <a:off x="1364092" y="2752148"/>
            <a:ext cx="9632752" cy="1368577"/>
            <a:chOff x="6830721" y="2864057"/>
            <a:chExt cx="4537107" cy="1368577"/>
          </a:xfrm>
          <a:solidFill>
            <a:sysClr val="window" lastClr="FFFFFF"/>
          </a:solidFill>
        </p:grpSpPr>
        <p:sp>
          <p:nvSpPr>
            <p:cNvPr id="3" name="Rectangle: Rounded Corners 2"/>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525586" y="3155416"/>
              <a:ext cx="3750829" cy="1077218"/>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Kiến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trúc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độc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đáo</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5" name="Group 4"/>
          <p:cNvGrpSpPr/>
          <p:nvPr/>
        </p:nvGrpSpPr>
        <p:grpSpPr>
          <a:xfrm>
            <a:off x="986934" y="4102151"/>
            <a:ext cx="10009910" cy="1129886"/>
            <a:chOff x="981375" y="2864057"/>
            <a:chExt cx="10009910" cy="1129886"/>
          </a:xfrm>
        </p:grpSpPr>
        <p:sp>
          <p:nvSpPr>
            <p:cNvPr id="6" name="Rectangle: Rounded Corners 5"/>
            <p:cNvSpPr/>
            <p:nvPr/>
          </p:nvSpPr>
          <p:spPr>
            <a:xfrm>
              <a:off x="981375" y="2864057"/>
              <a:ext cx="10009910"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950372" y="3152241"/>
              <a:ext cx="8642539" cy="584775"/>
            </a:xfrm>
            <a:prstGeom prst="rect">
              <a:avLst/>
            </a:prstGeom>
            <a:noFill/>
          </p:spPr>
          <p:txBody>
            <a:bodyPr wrap="square" rtlCol="0">
              <a:spAutoFit/>
            </a:bodyPr>
            <a:lstStyle/>
            <a:p>
              <a:r>
                <a:rPr lang="en-US" sz="3200" b="1" kern="0" dirty="0" err="1">
                  <a:solidFill>
                    <a:prstClr val="black"/>
                  </a:solidFill>
                  <a:latin typeface="Cambria" panose="02040503050406030204" pitchFamily="18" charset="0"/>
                </a:rPr>
                <a:t>Nguồn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gốc</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những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cái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tên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a:t>
              </a:r>
            </a:p>
          </p:txBody>
        </p:sp>
      </p:grpSp>
      <p:grpSp>
        <p:nvGrpSpPr>
          <p:cNvPr id="14" name="Group 13"/>
          <p:cNvGrpSpPr/>
          <p:nvPr/>
        </p:nvGrpSpPr>
        <p:grpSpPr>
          <a:xfrm>
            <a:off x="1163409" y="5394825"/>
            <a:ext cx="9833435" cy="1649921"/>
            <a:chOff x="981375" y="4872764"/>
            <a:chExt cx="4537107" cy="1649921"/>
          </a:xfrm>
        </p:grpSpPr>
        <p:sp>
          <p:nvSpPr>
            <p:cNvPr id="15" name="Rectangle: Rounded Corners 14"/>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1438043" y="4953025"/>
              <a:ext cx="375082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kern="0" dirty="0" err="1">
                  <a:solidFill>
                    <a:prstClr val="black"/>
                  </a:solidFill>
                  <a:latin typeface="Cambria" panose="02040503050406030204" pitchFamily="18" charset="0"/>
                </a:rPr>
                <a:t>Giá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trị</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văn</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hoá</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của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chùa</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Một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Cột</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trong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đời</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sống</a:t>
              </a:r>
              <a:r>
                <a:rPr lang="en-US" sz="3200" b="1" kern="0" dirty="0">
                  <a:solidFill>
                    <a:prstClr val="black"/>
                  </a:solidFill>
                  <a:latin typeface="Cambria" panose="02040503050406030204" pitchFamily="18" charset="0"/>
                </a:rPr>
                <a:t> </a:t>
              </a:r>
              <a:r>
                <a:rPr lang="en-US" sz="3200" b="1" kern="0" dirty="0" err="1">
                  <a:solidFill>
                    <a:prstClr val="black"/>
                  </a:solidFill>
                  <a:latin typeface="Cambria" panose="02040503050406030204" pitchFamily="18" charset="0"/>
                </a:rPr>
                <a:t>chúng</a:t>
              </a:r>
              <a:r>
                <a:rPr lang="en-US" sz="3200" b="1" kern="0" dirty="0">
                  <a:solidFill>
                    <a:prstClr val="black"/>
                  </a:solidFill>
                  <a:latin typeface="Cambria" panose="02040503050406030204" pitchFamily="18" charset="0"/>
                </a:rPr>
                <a:t> ta.</a:t>
              </a:r>
              <a:endParaRPr kumimoji="0" lang="pt-BR"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a:fillRect/>
          </a:stretch>
        </p:blipFill>
        <p:spPr>
          <a:xfrm>
            <a:off x="10598470" y="2956159"/>
            <a:ext cx="953350" cy="857536"/>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a:fillRect/>
          </a:stretch>
        </p:blipFill>
        <p:spPr>
          <a:xfrm>
            <a:off x="10551306" y="4188988"/>
            <a:ext cx="891076" cy="896464"/>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a:fillRect/>
          </a:stretch>
        </p:blipFill>
        <p:spPr>
          <a:xfrm>
            <a:off x="10598470" y="5596172"/>
            <a:ext cx="891076" cy="896464"/>
          </a:xfrm>
          <a:prstGeom prst="rect">
            <a:avLst/>
          </a:prstGeom>
        </p:spPr>
      </p:pic>
      <p:pic>
        <p:nvPicPr>
          <p:cNvPr id="24" name="Picture 23"/>
          <p:cNvPicPr>
            <a:picLocks noChangeAspect="1"/>
          </p:cNvPicPr>
          <p:nvPr/>
        </p:nvPicPr>
        <p:blipFill>
          <a:blip r:embed="rId7"/>
          <a:stretch>
            <a:fillRect/>
          </a:stretch>
        </p:blipFill>
        <p:spPr>
          <a:xfrm>
            <a:off x="404740" y="2638909"/>
            <a:ext cx="1475271" cy="1492036"/>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a:fillRect/>
          </a:stretch>
        </p:blipFill>
        <p:spPr>
          <a:xfrm>
            <a:off x="422221" y="4001700"/>
            <a:ext cx="1385564" cy="1400861"/>
          </a:xfrm>
          <a:prstGeom prst="rect">
            <a:avLst/>
          </a:prstGeom>
        </p:spPr>
      </p:pic>
      <p:pic>
        <p:nvPicPr>
          <p:cNvPr id="26" name="Picture 25"/>
          <p:cNvPicPr>
            <a:picLocks noChangeAspect="1"/>
          </p:cNvPicPr>
          <p:nvPr/>
        </p:nvPicPr>
        <p:blipFill rotWithShape="1">
          <a:blip r:embed="rId9"/>
          <a:srcRect r="50703"/>
          <a:stretch>
            <a:fillRect/>
          </a:stretch>
        </p:blipFill>
        <p:spPr>
          <a:xfrm>
            <a:off x="267779" y="5188225"/>
            <a:ext cx="1487889" cy="15707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a:fillRect/>
          </a:stretch>
        </p:blipFill>
        <p:spPr>
          <a:xfrm>
            <a:off x="2219683" y="2698064"/>
            <a:ext cx="9284677" cy="1918552"/>
          </a:xfrm>
          <a:prstGeom prst="rect">
            <a:avLst/>
          </a:prstGeom>
        </p:spPr>
      </p:pic>
      <p:sp>
        <p:nvSpPr>
          <p:cNvPr id="3" name="Rectangle: Rounded Corners 8"/>
          <p:cNvSpPr/>
          <p:nvPr/>
        </p:nvSpPr>
        <p:spPr>
          <a:xfrm>
            <a:off x="477534" y="2457737"/>
            <a:ext cx="11026826" cy="3679828"/>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pPr>
            <a:r>
              <a:rPr lang="en-US" sz="44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b="1" i="1" dirty="0" err="1">
                <a:solidFill>
                  <a:srgbClr val="FF0000"/>
                </a:solidFill>
                <a:latin typeface="Times New Roman" panose="02020603050405020304" pitchFamily="18" charset="0"/>
                <a:cs typeface="Times New Roman" panose="02020603050405020304" pitchFamily="18" charset="0"/>
              </a:rPr>
              <a:t>Ngôi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chùa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độc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đáo</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với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cách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thiết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kế</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những</a:t>
            </a:r>
            <a:r>
              <a:rPr lang="en-US" sz="4000" b="1" i="1" dirty="0">
                <a:solidFill>
                  <a:srgbClr val="FF0000"/>
                </a:solidFill>
                <a:latin typeface="Times New Roman" panose="02020603050405020304" pitchFamily="18" charset="0"/>
                <a:cs typeface="Times New Roman" panose="02020603050405020304" pitchFamily="18" charset="0"/>
              </a:rPr>
              <a:t> chi </a:t>
            </a:r>
            <a:r>
              <a:rPr lang="en-US" sz="4000" b="1" i="1" dirty="0" err="1">
                <a:solidFill>
                  <a:srgbClr val="FF0000"/>
                </a:solidFill>
                <a:latin typeface="Times New Roman" panose="02020603050405020304" pitchFamily="18" charset="0"/>
                <a:cs typeface="Times New Roman" panose="02020603050405020304" pitchFamily="18" charset="0"/>
              </a:rPr>
              <a:t>tiết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ẩn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hiện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mang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tính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cổ</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kính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lưu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giữ</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văn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hoá</a:t>
            </a:r>
            <a:r>
              <a:rPr lang="en-US" sz="4000" b="1" i="1" dirty="0">
                <a:solidFill>
                  <a:srgbClr val="FF0000"/>
                </a:solidFill>
                <a:latin typeface="Times New Roman" panose="02020603050405020304" pitchFamily="18" charset="0"/>
                <a:cs typeface="Times New Roman" panose="02020603050405020304" pitchFamily="18" charset="0"/>
              </a:rPr>
              <a:t> – </a:t>
            </a:r>
            <a:r>
              <a:rPr lang="en-US" sz="4000" b="1" i="1" dirty="0" err="1">
                <a:solidFill>
                  <a:srgbClr val="FF0000"/>
                </a:solidFill>
                <a:latin typeface="Times New Roman" panose="02020603050405020304" pitchFamily="18" charset="0"/>
                <a:cs typeface="Times New Roman" panose="02020603050405020304" pitchFamily="18" charset="0"/>
              </a:rPr>
              <a:t>trở</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thành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biểu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hoa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Liên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Hoa</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Đài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Việt</a:t>
            </a:r>
            <a:r>
              <a:rPr lang="en-US" sz="4000" b="1" i="1" dirty="0">
                <a:solidFill>
                  <a:srgbClr val="FF0000"/>
                </a:solidFill>
                <a:latin typeface="Times New Roman" panose="02020603050405020304" pitchFamily="18" charset="0"/>
                <a:cs typeface="Times New Roman" panose="02020603050405020304" pitchFamily="18" charset="0"/>
              </a:rPr>
              <a:t> Nam.</a:t>
            </a:r>
            <a:endParaRPr lang="vi-VN" sz="4400"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p:cNvPicPr>
            <a:picLocks noChangeAspect="1"/>
          </p:cNvPicPr>
          <p:nvPr/>
        </p:nvPicPr>
        <p:blipFill>
          <a:blip r:embed="rId4"/>
          <a:stretch>
            <a:fillRect/>
          </a:stretch>
        </p:blipFill>
        <p:spPr>
          <a:xfrm>
            <a:off x="1015901" y="763599"/>
            <a:ext cx="9992210" cy="1133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sp>
        <p:nvSpPr>
          <p:cNvPr id="3" name="Content Placeholder 2"/>
          <p:cNvSpPr>
            <a:spLocks noGrp="1"/>
          </p:cNvSpPr>
          <p:nvPr>
            <p:ph idx="4294967295"/>
          </p:nvPr>
        </p:nvSpPr>
        <p:spPr>
          <a:xfrm>
            <a:off x="838200" y="1825625"/>
            <a:ext cx="10515600" cy="4351338"/>
          </a:xfrm>
        </p:spPr>
        <p:txBody>
          <a:bodyPr/>
          <a:lstStyle/>
          <a:p>
            <a:endParaRPr lang="en-US"/>
          </a:p>
        </p:txBody>
      </p:sp>
      <p:pic>
        <p:nvPicPr>
          <p:cNvPr id="4" name="Picture 3"/>
          <p:cNvPicPr>
            <a:picLocks noChangeAspect="1"/>
          </p:cNvPicPr>
          <p:nvPr/>
        </p:nvPicPr>
        <p:blipFill>
          <a:blip r:embed="rId2"/>
          <a:srcRect t="2222"/>
          <a:stretch>
            <a:fillRect/>
          </a:stretch>
        </p:blipFill>
        <p:spPr>
          <a:xfrm>
            <a:off x="0" y="0"/>
            <a:ext cx="12192000" cy="6857999"/>
          </a:xfrm>
          <a:prstGeom prst="rect">
            <a:avLst/>
          </a:prstGeom>
        </p:spPr>
      </p:pic>
      <p:pic>
        <p:nvPicPr>
          <p:cNvPr id="6" name="Picture 5"/>
          <p:cNvPicPr>
            <a:picLocks noChangeAspect="1"/>
          </p:cNvPicPr>
          <p:nvPr/>
        </p:nvPicPr>
        <p:blipFill>
          <a:blip r:embed="rId3"/>
          <a:stretch>
            <a:fillRect/>
          </a:stretch>
        </p:blipFill>
        <p:spPr>
          <a:xfrm>
            <a:off x="5673452" y="190454"/>
            <a:ext cx="6937648" cy="5480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78320"/>
          </a:xfrm>
          <a:prstGeom prst="rect">
            <a:avLst/>
          </a:prstGeom>
        </p:spPr>
      </p:pic>
      <p:sp>
        <p:nvSpPr>
          <p:cNvPr id="9" name="Rectangle: Rounded Corners 1"/>
          <p:cNvSpPr/>
          <p:nvPr/>
        </p:nvSpPr>
        <p:spPr>
          <a:xfrm>
            <a:off x="1843806" y="1483498"/>
            <a:ext cx="9199156" cy="3864357"/>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11" name="Picture 10"/>
          <p:cNvPicPr>
            <a:picLocks noChangeAspect="1"/>
          </p:cNvPicPr>
          <p:nvPr/>
        </p:nvPicPr>
        <p:blipFill>
          <a:blip r:embed="rId3"/>
          <a:stretch>
            <a:fillRect/>
          </a:stretch>
        </p:blipFill>
        <p:spPr>
          <a:xfrm>
            <a:off x="209589" y="1703365"/>
            <a:ext cx="12192000" cy="2991672"/>
          </a:xfrm>
          <a:prstGeom prst="rect">
            <a:avLst/>
          </a:prstGeom>
        </p:spPr>
      </p:pic>
      <p:pic>
        <p:nvPicPr>
          <p:cNvPr id="17" name="Picture 16"/>
          <p:cNvPicPr>
            <a:picLocks noChangeAspect="1"/>
          </p:cNvPicPr>
          <p:nvPr/>
        </p:nvPicPr>
        <p:blipFill>
          <a:blip r:embed="rId4"/>
          <a:stretch>
            <a:fillRect/>
          </a:stretch>
        </p:blipFill>
        <p:spPr>
          <a:xfrm>
            <a:off x="8889517" y="5362009"/>
            <a:ext cx="2943531" cy="1429186"/>
          </a:xfrm>
          <a:prstGeom prst="rect">
            <a:avLst/>
          </a:prstGeom>
        </p:spPr>
      </p:pic>
      <p:pic>
        <p:nvPicPr>
          <p:cNvPr id="20" name="Picture 19"/>
          <p:cNvPicPr>
            <a:picLocks noChangeAspect="1"/>
          </p:cNvPicPr>
          <p:nvPr/>
        </p:nvPicPr>
        <p:blipFill>
          <a:blip r:embed="rId5"/>
          <a:stretch>
            <a:fillRect/>
          </a:stretch>
        </p:blipFill>
        <p:spPr>
          <a:xfrm>
            <a:off x="8087432" y="4454667"/>
            <a:ext cx="2706147" cy="1113055"/>
          </a:xfrm>
          <a:prstGeom prst="rect">
            <a:avLst/>
          </a:prstGeom>
        </p:spPr>
      </p:pic>
      <p:pic>
        <p:nvPicPr>
          <p:cNvPr id="10" name="Picture 9"/>
          <p:cNvPicPr>
            <a:picLocks noChangeAspect="1"/>
          </p:cNvPicPr>
          <p:nvPr/>
        </p:nvPicPr>
        <p:blipFill>
          <a:blip r:embed="rId6"/>
          <a:stretch>
            <a:fillRect/>
          </a:stretch>
        </p:blipFill>
        <p:spPr>
          <a:xfrm>
            <a:off x="3462357" y="46898"/>
            <a:ext cx="4986960" cy="1402202"/>
          </a:xfrm>
          <a:prstGeom prst="rect">
            <a:avLst/>
          </a:prstGeom>
        </p:spPr>
      </p:pic>
      <p:pic>
        <p:nvPicPr>
          <p:cNvPr id="13" name="Picture 12" descr="A yellow circles with red lin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500"/>
                            </p:stCondLst>
                            <p:childTnLst>
                              <p:par>
                                <p:cTn id="21" presetID="53" presetClass="entr" presetSubtype="16" fill="hold"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9">
                                            <p:txEl>
                                              <p:pRg st="0" end="0"/>
                                            </p:txEl>
                                          </p:spTgt>
                                        </p:tgtEl>
                                      </p:cBhvr>
                                    </p:animEffect>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713" y="-150094"/>
            <a:ext cx="2290591" cy="1440518"/>
          </a:xfrm>
          <a:prstGeom prst="rect">
            <a:avLst/>
          </a:prstGeom>
        </p:spPr>
      </p:pic>
      <p:sp>
        <p:nvSpPr>
          <p:cNvPr id="6" name="TextBox 5"/>
          <p:cNvSpPr txBox="1"/>
          <p:nvPr/>
        </p:nvSpPr>
        <p:spPr>
          <a:xfrm>
            <a:off x="469610" y="887164"/>
            <a:ext cx="11440348" cy="5693866"/>
          </a:xfrm>
          <a:prstGeom prst="rect">
            <a:avLst/>
          </a:prstGeom>
          <a:noFill/>
        </p:spPr>
        <p:txBody>
          <a:bodyPr wrap="square">
            <a:spAutoFit/>
          </a:bodyPr>
          <a:lstStyle/>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7" name="Picture 6"/>
          <p:cNvPicPr>
            <a:picLocks noChangeAspect="1"/>
          </p:cNvPicPr>
          <p:nvPr/>
        </p:nvPicPr>
        <p:blipFill>
          <a:blip r:embed="rId3"/>
          <a:stretch>
            <a:fillRect/>
          </a:stretch>
        </p:blipFill>
        <p:spPr>
          <a:xfrm>
            <a:off x="3488728" y="253166"/>
            <a:ext cx="5214543" cy="657802"/>
          </a:xfrm>
          <a:prstGeom prst="rect">
            <a:avLst/>
          </a:prstGeom>
        </p:spPr>
      </p:pic>
      <p:pic>
        <p:nvPicPr>
          <p:cNvPr id="8" name="Picture 7"/>
          <p:cNvPicPr>
            <a:picLocks noChangeAspect="1"/>
          </p:cNvPicPr>
          <p:nvPr/>
        </p:nvPicPr>
        <p:blipFill>
          <a:blip r:embed="rId4"/>
          <a:stretch>
            <a:fillRect/>
          </a:stretch>
        </p:blipFill>
        <p:spPr>
          <a:xfrm>
            <a:off x="8703262" y="6042506"/>
            <a:ext cx="2290591" cy="942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p:cNvSpPr/>
          <p:nvPr/>
        </p:nvSpPr>
        <p:spPr>
          <a:xfrm>
            <a:off x="4479437" y="184850"/>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8"/>
          <p:cNvSpPr/>
          <p:nvPr/>
        </p:nvSpPr>
        <p:spPr>
          <a:xfrm>
            <a:off x="1562793" y="1585901"/>
            <a:ext cx="9091352" cy="35744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p:cNvSpPr txBox="1"/>
          <p:nvPr/>
        </p:nvSpPr>
        <p:spPr>
          <a:xfrm>
            <a:off x="2012993" y="2107406"/>
            <a:ext cx="8337810" cy="2769989"/>
          </a:xfrm>
          <a:prstGeom prst="rect">
            <a:avLst/>
          </a:prstGeom>
          <a:noFill/>
        </p:spPr>
        <p:txBody>
          <a:bodyPr wrap="square" lIns="0" tIns="0" rIns="0" bIns="0" rtlCol="0">
            <a:spAutoFit/>
          </a:bodyPr>
          <a:lstStyle/>
          <a:p>
            <a:pPr algn="just" fontAlgn="auto">
              <a:defRPr/>
            </a:pP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Đọc</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diễn</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cảm</a:t>
            </a:r>
            <a:r>
              <a:rPr lang="en-US" sz="3600" b="1" dirty="0">
                <a:solidFill>
                  <a:srgbClr val="0070C0"/>
                </a:solidFill>
                <a:latin typeface="+mj-lt"/>
                <a:ea typeface="Cambria" panose="02040503050406030204" pitchFamily="18" charset="0"/>
                <a:cs typeface="Calibri" panose="020F0502020204030204" pitchFamily="34" charset="0"/>
                <a:sym typeface="+mn-lt"/>
              </a:rPr>
              <a:t>, </a:t>
            </a:r>
            <a:r>
              <a:rPr lang="en-US" sz="3600" b="1" dirty="0" err="1">
                <a:solidFill>
                  <a:srgbClr val="0070C0"/>
                </a:solidFill>
                <a:latin typeface="+mj-lt"/>
                <a:ea typeface="Cambria" panose="02040503050406030204" pitchFamily="18" charset="0"/>
                <a:cs typeface="Calibri" panose="020F0502020204030204" pitchFamily="34" charset="0"/>
                <a:sym typeface="+mn-lt"/>
              </a:rPr>
              <a:t>n</a:t>
            </a:r>
            <a:r>
              <a:rPr lang="en-US" sz="3600" b="1" dirty="0" err="1">
                <a:solidFill>
                  <a:srgbClr val="0070C0"/>
                </a:solidFill>
                <a:latin typeface="+mj-lt"/>
              </a:rPr>
              <a:t>hấn</a:t>
            </a:r>
            <a:r>
              <a:rPr lang="en-US" sz="3600" b="1" dirty="0">
                <a:solidFill>
                  <a:srgbClr val="0070C0"/>
                </a:solidFill>
                <a:latin typeface="+mj-lt"/>
              </a:rPr>
              <a:t> </a:t>
            </a:r>
            <a:r>
              <a:rPr lang="en-US" sz="3600" b="1" dirty="0" err="1">
                <a:solidFill>
                  <a:srgbClr val="0070C0"/>
                </a:solidFill>
                <a:latin typeface="+mj-lt"/>
              </a:rPr>
              <a:t>giọng</a:t>
            </a:r>
            <a:r>
              <a:rPr lang="en-US" sz="3600" b="1" dirty="0">
                <a:solidFill>
                  <a:srgbClr val="0070C0"/>
                </a:solidFill>
                <a:latin typeface="+mj-lt"/>
              </a:rPr>
              <a:t> </a:t>
            </a:r>
            <a:r>
              <a:rPr lang="en-US" sz="3600" b="1" dirty="0" err="1">
                <a:solidFill>
                  <a:srgbClr val="0070C0"/>
                </a:solidFill>
                <a:latin typeface="+mj-lt"/>
              </a:rPr>
              <a:t>vào</a:t>
            </a:r>
            <a:r>
              <a:rPr lang="en-US" sz="3600" b="1" dirty="0">
                <a:solidFill>
                  <a:srgbClr val="0070C0"/>
                </a:solidFill>
                <a:latin typeface="+mj-lt"/>
              </a:rPr>
              <a:t> </a:t>
            </a:r>
            <a:r>
              <a:rPr lang="en-US" sz="3600" b="1" dirty="0" err="1">
                <a:solidFill>
                  <a:srgbClr val="0070C0"/>
                </a:solidFill>
                <a:latin typeface="+mj-lt"/>
              </a:rPr>
              <a:t>những</a:t>
            </a:r>
            <a:r>
              <a:rPr lang="en-US" sz="3600" b="1" dirty="0">
                <a:solidFill>
                  <a:srgbClr val="0070C0"/>
                </a:solidFill>
                <a:latin typeface="+mj-lt"/>
              </a:rPr>
              <a:t> </a:t>
            </a:r>
            <a:r>
              <a:rPr lang="en-US" sz="3600" b="1" dirty="0" err="1">
                <a:solidFill>
                  <a:srgbClr val="0070C0"/>
                </a:solidFill>
                <a:latin typeface="+mj-lt"/>
              </a:rPr>
              <a:t>từ</a:t>
            </a:r>
            <a:r>
              <a:rPr lang="en-US" sz="3600" b="1" dirty="0">
                <a:solidFill>
                  <a:srgbClr val="0070C0"/>
                </a:solidFill>
                <a:latin typeface="+mj-lt"/>
              </a:rPr>
              <a:t> </a:t>
            </a:r>
            <a:r>
              <a:rPr lang="en-US" sz="3600" b="1" dirty="0" err="1">
                <a:solidFill>
                  <a:srgbClr val="0070C0"/>
                </a:solidFill>
                <a:latin typeface="+mj-lt"/>
              </a:rPr>
              <a:t>ngữ</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thông</a:t>
            </a:r>
            <a:r>
              <a:rPr lang="en-US" sz="3600" b="1" dirty="0">
                <a:solidFill>
                  <a:srgbClr val="0070C0"/>
                </a:solidFill>
                <a:latin typeface="+mj-lt"/>
              </a:rPr>
              <a:t> tin </a:t>
            </a:r>
            <a:r>
              <a:rPr lang="en-US" sz="3600" b="1" dirty="0" err="1">
                <a:solidFill>
                  <a:srgbClr val="0070C0"/>
                </a:solidFill>
                <a:latin typeface="+mj-lt"/>
              </a:rPr>
              <a:t>quan</a:t>
            </a:r>
            <a:r>
              <a:rPr lang="en-US" sz="3600" b="1" dirty="0">
                <a:solidFill>
                  <a:srgbClr val="0070C0"/>
                </a:solidFill>
                <a:latin typeface="+mj-lt"/>
              </a:rPr>
              <a:t> </a:t>
            </a:r>
            <a:r>
              <a:rPr lang="en-US" sz="3600" b="1" dirty="0" err="1">
                <a:solidFill>
                  <a:srgbClr val="0070C0"/>
                </a:solidFill>
                <a:latin typeface="+mj-lt"/>
              </a:rPr>
              <a:t>trọng</a:t>
            </a:r>
            <a:r>
              <a:rPr lang="en-US" sz="3600" b="1" dirty="0">
                <a:solidFill>
                  <a:srgbClr val="0070C0"/>
                </a:solidFill>
                <a:latin typeface="+mj-lt"/>
              </a:rPr>
              <a:t>, </a:t>
            </a:r>
            <a:r>
              <a:rPr lang="en-US" sz="3600" b="1" dirty="0" err="1">
                <a:solidFill>
                  <a:srgbClr val="0070C0"/>
                </a:solidFill>
                <a:latin typeface="+mj-lt"/>
              </a:rPr>
              <a:t>thể</a:t>
            </a:r>
            <a:r>
              <a:rPr lang="en-US" sz="3600" b="1" dirty="0">
                <a:solidFill>
                  <a:srgbClr val="0070C0"/>
                </a:solidFill>
                <a:latin typeface="+mj-lt"/>
              </a:rPr>
              <a:t> </a:t>
            </a:r>
            <a:r>
              <a:rPr lang="en-US" sz="3600" b="1" dirty="0" err="1">
                <a:solidFill>
                  <a:srgbClr val="0070C0"/>
                </a:solidFill>
                <a:latin typeface="+mj-lt"/>
              </a:rPr>
              <a:t>hiện</a:t>
            </a:r>
            <a:r>
              <a:rPr lang="en-US" sz="3600" b="1" dirty="0">
                <a:solidFill>
                  <a:srgbClr val="0070C0"/>
                </a:solidFill>
                <a:latin typeface="+mj-lt"/>
              </a:rPr>
              <a:t> </a:t>
            </a:r>
            <a:r>
              <a:rPr lang="en-US" sz="3600" b="1" dirty="0" err="1">
                <a:solidFill>
                  <a:srgbClr val="0070C0"/>
                </a:solidFill>
                <a:latin typeface="+mj-lt"/>
              </a:rPr>
              <a:t>niềm</a:t>
            </a:r>
            <a:r>
              <a:rPr lang="en-US" sz="3600" b="1" dirty="0">
                <a:solidFill>
                  <a:srgbClr val="0070C0"/>
                </a:solidFill>
                <a:latin typeface="+mj-lt"/>
              </a:rPr>
              <a:t> </a:t>
            </a:r>
            <a:r>
              <a:rPr lang="en-US" sz="3600" b="1" dirty="0" err="1">
                <a:solidFill>
                  <a:srgbClr val="0070C0"/>
                </a:solidFill>
                <a:latin typeface="+mj-lt"/>
              </a:rPr>
              <a:t>tự</a:t>
            </a:r>
            <a:r>
              <a:rPr lang="en-US" sz="3600" b="1" dirty="0">
                <a:solidFill>
                  <a:srgbClr val="0070C0"/>
                </a:solidFill>
                <a:latin typeface="+mj-lt"/>
              </a:rPr>
              <a:t> </a:t>
            </a:r>
            <a:r>
              <a:rPr lang="en-US" sz="3600" b="1" dirty="0" err="1">
                <a:solidFill>
                  <a:srgbClr val="0070C0"/>
                </a:solidFill>
                <a:latin typeface="+mj-lt"/>
              </a:rPr>
              <a:t>hào</a:t>
            </a:r>
            <a:r>
              <a:rPr lang="en-US" sz="3600" b="1" dirty="0">
                <a:solidFill>
                  <a:srgbClr val="0070C0"/>
                </a:solidFill>
                <a:latin typeface="+mj-lt"/>
              </a:rPr>
              <a:t> </a:t>
            </a:r>
            <a:r>
              <a:rPr lang="en-US" sz="3600" b="1" dirty="0" err="1">
                <a:solidFill>
                  <a:srgbClr val="0070C0"/>
                </a:solidFill>
                <a:latin typeface="+mj-lt"/>
              </a:rPr>
              <a:t>về</a:t>
            </a:r>
            <a:r>
              <a:rPr lang="en-US" sz="3600" b="1" dirty="0">
                <a:solidFill>
                  <a:srgbClr val="0070C0"/>
                </a:solidFill>
                <a:latin typeface="+mj-lt"/>
              </a:rPr>
              <a:t> </a:t>
            </a:r>
            <a:r>
              <a:rPr lang="en-US" sz="3600" b="1" dirty="0" err="1">
                <a:solidFill>
                  <a:srgbClr val="0070C0"/>
                </a:solidFill>
                <a:latin typeface="+mj-lt"/>
              </a:rPr>
              <a:t>công</a:t>
            </a:r>
            <a:r>
              <a:rPr lang="en-US" sz="3600" b="1" dirty="0">
                <a:solidFill>
                  <a:srgbClr val="0070C0"/>
                </a:solidFill>
                <a:latin typeface="+mj-lt"/>
              </a:rPr>
              <a:t> </a:t>
            </a:r>
            <a:r>
              <a:rPr lang="en-US" sz="3600" b="1" dirty="0" err="1">
                <a:solidFill>
                  <a:srgbClr val="0070C0"/>
                </a:solidFill>
                <a:latin typeface="+mj-lt"/>
              </a:rPr>
              <a:t>trình</a:t>
            </a:r>
            <a:r>
              <a:rPr lang="en-US" sz="3600" b="1" dirty="0">
                <a:solidFill>
                  <a:srgbClr val="0070C0"/>
                </a:solidFill>
                <a:latin typeface="+mj-lt"/>
              </a:rPr>
              <a:t> </a:t>
            </a:r>
            <a:r>
              <a:rPr lang="en-US" sz="3600" b="1" dirty="0" err="1">
                <a:solidFill>
                  <a:srgbClr val="0070C0"/>
                </a:solidFill>
                <a:latin typeface="+mj-lt"/>
              </a:rPr>
              <a:t>kiến</a:t>
            </a:r>
            <a:r>
              <a:rPr lang="en-US" sz="3600" b="1" dirty="0">
                <a:solidFill>
                  <a:srgbClr val="0070C0"/>
                </a:solidFill>
                <a:latin typeface="+mj-lt"/>
              </a:rPr>
              <a:t> </a:t>
            </a:r>
            <a:r>
              <a:rPr lang="en-US" sz="3600" b="1" dirty="0" err="1">
                <a:solidFill>
                  <a:srgbClr val="0070C0"/>
                </a:solidFill>
                <a:latin typeface="+mj-lt"/>
              </a:rPr>
              <a:t>trúc</a:t>
            </a:r>
            <a:r>
              <a:rPr lang="en-US" sz="3600" b="1" dirty="0">
                <a:solidFill>
                  <a:srgbClr val="0070C0"/>
                </a:solidFill>
                <a:latin typeface="+mj-lt"/>
              </a:rPr>
              <a:t> </a:t>
            </a:r>
            <a:r>
              <a:rPr lang="en-US" sz="3600" b="1" dirty="0" err="1">
                <a:solidFill>
                  <a:srgbClr val="0070C0"/>
                </a:solidFill>
                <a:latin typeface="+mj-lt"/>
              </a:rPr>
              <a:t>chùa</a:t>
            </a:r>
            <a:r>
              <a:rPr lang="en-US" sz="3600" b="1" dirty="0">
                <a:solidFill>
                  <a:srgbClr val="0070C0"/>
                </a:solidFill>
                <a:latin typeface="+mj-lt"/>
              </a:rPr>
              <a:t> </a:t>
            </a:r>
            <a:r>
              <a:rPr lang="en-US" sz="3600" b="1" dirty="0" err="1">
                <a:solidFill>
                  <a:srgbClr val="0070C0"/>
                </a:solidFill>
                <a:latin typeface="+mj-lt"/>
              </a:rPr>
              <a:t>Một</a:t>
            </a:r>
            <a:r>
              <a:rPr lang="en-US" sz="3600" b="1" dirty="0">
                <a:solidFill>
                  <a:srgbClr val="0070C0"/>
                </a:solidFill>
                <a:latin typeface="+mj-lt"/>
              </a:rPr>
              <a:t> </a:t>
            </a:r>
            <a:r>
              <a:rPr lang="en-US" sz="3600" b="1" dirty="0" err="1">
                <a:solidFill>
                  <a:srgbClr val="0070C0"/>
                </a:solidFill>
                <a:latin typeface="+mj-lt"/>
              </a:rPr>
              <a:t>Cột</a:t>
            </a:r>
            <a:r>
              <a:rPr lang="en-US" sz="3600" b="1" dirty="0">
                <a:solidFill>
                  <a:srgbClr val="0070C0"/>
                </a:solidFill>
                <a:latin typeface="+mj-lt"/>
              </a:rPr>
              <a:t>.</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60218" y="325358"/>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620" algn="l"/>
              </a:tabLst>
            </a:pPr>
            <a:r>
              <a:rPr lang="en-US" sz="3600" dirty="0">
                <a:solidFill>
                  <a:srgbClr val="002060"/>
                </a:solidFill>
                <a:latin typeface="Cambria" panose="02040503050406030204" pitchFamily="18" charset="0"/>
              </a:rPr>
              <a:t>	</a:t>
            </a:r>
          </a:p>
          <a:p>
            <a:pPr algn="just">
              <a:tabLst>
                <a:tab pos="515620" algn="l"/>
              </a:tabLst>
            </a:pPr>
            <a:r>
              <a:rPr lang="en-US" sz="3600" dirty="0">
                <a:solidFill>
                  <a:srgbClr val="002060"/>
                </a:solidFill>
                <a:latin typeface="Cambria" panose="02040503050406030204" pitchFamily="18" charset="0"/>
              </a:rPr>
              <a:t>	</a:t>
            </a:r>
            <a:r>
              <a:rPr lang="vi-VN" sz="3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đoá sen khổng lồ vươn lên từ mặt nước, bình yên đón ánh mặt trời. Vì thế, ban đầu chùa có tên gọi là Liên Hoa Đài.</a:t>
            </a:r>
          </a:p>
        </p:txBody>
      </p:sp>
      <p:pic>
        <p:nvPicPr>
          <p:cNvPr id="3" name="Picture 2"/>
          <p:cNvPicPr>
            <a:picLocks noChangeAspect="1"/>
          </p:cNvPicPr>
          <p:nvPr/>
        </p:nvPicPr>
        <p:blipFill>
          <a:blip r:embed="rId2"/>
          <a:stretch>
            <a:fillRect/>
          </a:stretch>
        </p:blipFill>
        <p:spPr>
          <a:xfrm>
            <a:off x="3089749" y="680323"/>
            <a:ext cx="5425885" cy="9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620" algn="l"/>
              </a:tabLst>
            </a:pPr>
            <a:r>
              <a:rPr lang="en-US" sz="3600" dirty="0">
                <a:solidFill>
                  <a:srgbClr val="002060"/>
                </a:solidFill>
                <a:latin typeface="Cambria" panose="02040503050406030204" pitchFamily="18" charset="0"/>
              </a:rPr>
              <a:t>	</a:t>
            </a:r>
          </a:p>
          <a:p>
            <a:pPr algn="just">
              <a:tabLst>
                <a:tab pos="515620"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2" name="Hình ảnh 8" descr="Ảnh có chứa đồ chơi, búp bê, đồ họa véc-tơ&#10;&#10;Mô tả được tạo tự động"/>
          <p:cNvPicPr>
            <a:picLocks noChangeAspect="1"/>
          </p:cNvPicPr>
          <p:nvPr/>
        </p:nvPicPr>
        <p:blipFill>
          <a:blip r:embed="rId2"/>
          <a:stretch>
            <a:fillRect/>
          </a:stretch>
        </p:blipFill>
        <p:spPr>
          <a:xfrm>
            <a:off x="2326499" y="1505936"/>
            <a:ext cx="7923727" cy="4538133"/>
          </a:xfrm>
          <a:prstGeom prst="rect">
            <a:avLst/>
          </a:prstGeom>
          <a:effectLst/>
        </p:spPr>
      </p:pic>
      <p:sp>
        <p:nvSpPr>
          <p:cNvPr id="3" name="TextBox 2"/>
          <p:cNvSpPr txBox="1"/>
          <p:nvPr/>
        </p:nvSpPr>
        <p:spPr>
          <a:xfrm>
            <a:off x="2662905" y="1505936"/>
            <a:ext cx="7250919" cy="3067292"/>
          </a:xfrm>
          <a:prstGeom prst="rect">
            <a:avLst/>
          </a:prstGeom>
          <a:noFill/>
        </p:spPr>
        <p:txBody>
          <a:bodyPr wrap="square" rtlCol="0">
            <a:prstTxWarp prst="textArchUp">
              <a:avLst/>
            </a:prstTxWarp>
            <a:spAutoFit/>
          </a:bodyPr>
          <a:lstStyle/>
          <a:p>
            <a:r>
              <a:rPr lang="en-US" sz="6600" b="1" dirty="0">
                <a:ln w="22225">
                  <a:solidFill>
                    <a:schemeClr val="accent2"/>
                  </a:solidFill>
                  <a:prstDash val="solid"/>
                </a:ln>
                <a:solidFill>
                  <a:schemeClr val="accent2">
                    <a:lumMod val="40000"/>
                    <a:lumOff val="60000"/>
                  </a:schemeClr>
                </a:solidFill>
                <a:latin typeface="#9Slide01 Tieu de ngan" panose="00000800000000000000" pitchFamily="2" charset="0"/>
              </a:rPr>
              <a:t>THI ĐỌC DIỄN CẢM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169109" y="893395"/>
            <a:ext cx="10238509" cy="52303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tabLst>
                <a:tab pos="515620" algn="l"/>
              </a:tabLst>
            </a:pPr>
            <a:r>
              <a:rPr lang="en-US" sz="3600" dirty="0">
                <a:solidFill>
                  <a:srgbClr val="002060"/>
                </a:solidFill>
                <a:latin typeface="Cambria" panose="02040503050406030204" pitchFamily="18" charset="0"/>
              </a:rPr>
              <a:t>	</a:t>
            </a:r>
          </a:p>
          <a:p>
            <a:pPr algn="just">
              <a:tabLst>
                <a:tab pos="515620" algn="l"/>
              </a:tabLst>
            </a:pPr>
            <a:r>
              <a:rPr lang="en-US" sz="3600" dirty="0">
                <a:solidFill>
                  <a:srgbClr val="002060"/>
                </a:solidFill>
                <a:latin typeface="Cambria" panose="02040503050406030204" pitchFamily="18" charset="0"/>
              </a:rPr>
              <a:t>	</a:t>
            </a:r>
            <a:endParaRPr lang="vi-VN" sz="3600" dirty="0">
              <a:solidFill>
                <a:srgbClr val="002060"/>
              </a:solidFill>
              <a:latin typeface="Cambria" panose="02040503050406030204" pitchFamily="18" charset="0"/>
            </a:endParaRPr>
          </a:p>
        </p:txBody>
      </p:sp>
      <p:pic>
        <p:nvPicPr>
          <p:cNvPr id="4" name="Picture 3"/>
          <p:cNvPicPr>
            <a:picLocks noChangeAspect="1"/>
          </p:cNvPicPr>
          <p:nvPr/>
        </p:nvPicPr>
        <p:blipFill>
          <a:blip r:embed="rId2"/>
          <a:stretch>
            <a:fillRect/>
          </a:stretch>
        </p:blipFill>
        <p:spPr>
          <a:xfrm>
            <a:off x="1376104" y="1044097"/>
            <a:ext cx="10192442" cy="850667"/>
          </a:xfrm>
          <a:prstGeom prst="rect">
            <a:avLst/>
          </a:prstGeom>
        </p:spPr>
      </p:pic>
      <p:pic>
        <p:nvPicPr>
          <p:cNvPr id="5" name="Picture 13"/>
          <p:cNvPicPr>
            <a:picLocks noChangeAspect="1"/>
          </p:cNvPicPr>
          <p:nvPr/>
        </p:nvPicPr>
        <p:blipFill>
          <a:blip r:embed="rId3"/>
          <a:srcRect/>
          <a:stretch>
            <a:fillRect/>
          </a:stretch>
        </p:blipFill>
        <p:spPr>
          <a:xfrm>
            <a:off x="4190488" y="2312002"/>
            <a:ext cx="4385475" cy="381170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483011" y="207819"/>
            <a:ext cx="10557259" cy="6440636"/>
          </a:xfrm>
          <a:prstGeom prst="rect">
            <a:avLst/>
          </a:prstGeom>
        </p:spPr>
      </p:pic>
      <p:pic>
        <p:nvPicPr>
          <p:cNvPr id="3" name="Picture 2"/>
          <p:cNvPicPr>
            <a:picLocks noChangeAspect="1"/>
          </p:cNvPicPr>
          <p:nvPr/>
        </p:nvPicPr>
        <p:blipFill>
          <a:blip r:embed="rId3"/>
          <a:stretch>
            <a:fillRect/>
          </a:stretch>
        </p:blipFill>
        <p:spPr>
          <a:xfrm>
            <a:off x="3754119" y="986539"/>
            <a:ext cx="4212245" cy="2035919"/>
          </a:xfrm>
          <a:prstGeom prst="rect">
            <a:avLst/>
          </a:prstGeom>
        </p:spPr>
      </p:pic>
      <p:sp>
        <p:nvSpPr>
          <p:cNvPr id="6" name="TextBox 5"/>
          <p:cNvSpPr txBox="1"/>
          <p:nvPr/>
        </p:nvSpPr>
        <p:spPr>
          <a:xfrm>
            <a:off x="1990834" y="2411200"/>
            <a:ext cx="8607893" cy="2553891"/>
          </a:xfrm>
          <a:prstGeom prst="roundRect">
            <a:avLst/>
          </a:prstGeom>
          <a:noFill/>
        </p:spPr>
        <p:txBody>
          <a:bodyPr wrap="square" rtlCol="0">
            <a:spAutoFit/>
          </a:bodyPr>
          <a:lstStyle/>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Đọc</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lại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và</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trả</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lời</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câu</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hỏi</a:t>
            </a:r>
            <a:r>
              <a:rPr lang="en-US" sz="4800" dirty="0">
                <a:solidFill>
                  <a:srgbClr val="C23433"/>
                </a:solidFill>
                <a:latin typeface="Cambria" panose="02040503050406030204" pitchFamily="18" charset="0"/>
                <a:ea typeface="Cambria" panose="02040503050406030204" pitchFamily="18" charset="0"/>
              </a:rPr>
              <a:t>.</a:t>
            </a:r>
          </a:p>
          <a:p>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Chuẩn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bị</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bài</a:t>
            </a:r>
            <a:r>
              <a:rPr lang="en-US" sz="4800" dirty="0">
                <a:solidFill>
                  <a:srgbClr val="C23433"/>
                </a:solidFill>
                <a:latin typeface="Cambria" panose="02040503050406030204" pitchFamily="18" charset="0"/>
                <a:ea typeface="Cambria" panose="02040503050406030204" pitchFamily="18" charset="0"/>
              </a:rPr>
              <a:t> “ </a:t>
            </a:r>
            <a:r>
              <a:rPr lang="en-US" sz="4800" dirty="0" err="1">
                <a:solidFill>
                  <a:srgbClr val="C23433"/>
                </a:solidFill>
                <a:latin typeface="Cambria" panose="02040503050406030204" pitchFamily="18" charset="0"/>
                <a:ea typeface="Cambria" panose="02040503050406030204" pitchFamily="18" charset="0"/>
              </a:rPr>
              <a:t>Luyện</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tập</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về</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Kết</a:t>
            </a:r>
            <a:r>
              <a:rPr lang="en-US" sz="4800" dirty="0">
                <a:solidFill>
                  <a:srgbClr val="C23433"/>
                </a:solidFill>
                <a:latin typeface="Cambria" panose="02040503050406030204" pitchFamily="18" charset="0"/>
                <a:ea typeface="Cambria" panose="02040503050406030204" pitchFamily="18" charset="0"/>
              </a:rPr>
              <a:t> </a:t>
            </a:r>
            <a:r>
              <a:rPr lang="en-US" sz="4800" dirty="0" err="1">
                <a:solidFill>
                  <a:srgbClr val="C23433"/>
                </a:solidFill>
                <a:latin typeface="Cambria" panose="02040503050406030204" pitchFamily="18" charset="0"/>
                <a:ea typeface="Cambria" panose="02040503050406030204" pitchFamily="18" charset="0"/>
              </a:rPr>
              <a:t>từ</a:t>
            </a:r>
            <a:r>
              <a:rPr lang="en-US" sz="4800" dirty="0">
                <a:solidFill>
                  <a:srgbClr val="C23433"/>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45385" y="1520786"/>
            <a:ext cx="8340051" cy="38164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sp>
        <p:nvSpPr>
          <p:cNvPr id="3" name="Content Placeholder 2"/>
          <p:cNvSpPr>
            <a:spLocks noGrp="1"/>
          </p:cNvSpPr>
          <p:nvPr>
            <p:ph idx="4294967295"/>
          </p:nvPr>
        </p:nvSpPr>
        <p:spPr>
          <a:xfrm>
            <a:off x="838200" y="1825625"/>
            <a:ext cx="10515600" cy="4351338"/>
          </a:xfrm>
        </p:spPr>
        <p:txBody>
          <a:bodyPr/>
          <a:lstStyle/>
          <a:p>
            <a:endParaRPr lang="en-US"/>
          </a:p>
        </p:txBody>
      </p:sp>
      <p:pic>
        <p:nvPicPr>
          <p:cNvPr id="4" name="Picture 3"/>
          <p:cNvPicPr>
            <a:picLocks noChangeAspect="1"/>
          </p:cNvPicPr>
          <p:nvPr/>
        </p:nvPicPr>
        <p:blipFill>
          <a:blip r:embed="rId2"/>
          <a:srcRect t="2222"/>
          <a:stretch>
            <a:fillRect/>
          </a:stretch>
        </p:blipFill>
        <p:spPr>
          <a:xfrm>
            <a:off x="0" y="0"/>
            <a:ext cx="12192000" cy="6857999"/>
          </a:xfrm>
          <a:prstGeom prst="rect">
            <a:avLst/>
          </a:prstGeom>
        </p:spPr>
      </p:pic>
      <p:pic>
        <p:nvPicPr>
          <p:cNvPr id="5" name="Picture 4"/>
          <p:cNvPicPr>
            <a:picLocks noChangeAspect="1"/>
          </p:cNvPicPr>
          <p:nvPr/>
        </p:nvPicPr>
        <p:blipFill>
          <a:blip r:embed="rId3"/>
          <a:stretch>
            <a:fillRect/>
          </a:stretch>
        </p:blipFill>
        <p:spPr>
          <a:xfrm>
            <a:off x="5644484" y="0"/>
            <a:ext cx="7456054" cy="5645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p:cNvSpPr txBox="1"/>
          <p:nvPr/>
        </p:nvSpPr>
        <p:spPr>
          <a:xfrm>
            <a:off x="469610" y="1098619"/>
            <a:ext cx="11440348" cy="5092700"/>
          </a:xfrm>
          <a:prstGeom prst="rect">
            <a:avLst/>
          </a:prstGeom>
          <a:noFill/>
        </p:spPr>
        <p:txBody>
          <a:bodyPr wrap="square">
            <a:spAutoFit/>
          </a:bodyPr>
          <a:lstStyle/>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500" dirty="0" err="1">
                <a:solidFill>
                  <a:srgbClr val="002060"/>
                </a:solidFill>
                <a:latin typeface="Cambria" panose="02040503050406030204" pitchFamily="18" charset="0"/>
              </a:rPr>
              <a:t>đoá</a:t>
            </a:r>
            <a:r>
              <a:rPr lang="vi-VN" sz="25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500" dirty="0" err="1">
                <a:solidFill>
                  <a:srgbClr val="002060"/>
                </a:solidFill>
                <a:latin typeface="Cambria" panose="02040503050406030204" pitchFamily="18" charset="0"/>
              </a:rPr>
              <a:t>cong</a:t>
            </a:r>
            <a:r>
              <a:rPr lang="vi-VN" sz="25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Chùa Một Cột – di tích văn </a:t>
            </a:r>
            <a:r>
              <a:rPr lang="vi-VN" sz="2500" dirty="0" err="1">
                <a:solidFill>
                  <a:srgbClr val="002060"/>
                </a:solidFill>
                <a:latin typeface="Cambria" panose="02040503050406030204" pitchFamily="18" charset="0"/>
              </a:rPr>
              <a:t>hoá</a:t>
            </a:r>
            <a:r>
              <a:rPr lang="vi-VN" sz="25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p:cNvPicPr>
            <a:picLocks noChangeAspect="1"/>
          </p:cNvPicPr>
          <p:nvPr/>
        </p:nvPicPr>
        <p:blipFill>
          <a:blip r:embed="rId2"/>
          <a:stretch>
            <a:fillRect/>
          </a:stretch>
        </p:blipFill>
        <p:spPr>
          <a:xfrm>
            <a:off x="2794038" y="276661"/>
            <a:ext cx="5214543" cy="657802"/>
          </a:xfrm>
          <a:prstGeom prst="rect">
            <a:avLst/>
          </a:prstGeom>
        </p:spPr>
      </p:pic>
      <p:pic>
        <p:nvPicPr>
          <p:cNvPr id="9" name="Picture 8"/>
          <p:cNvPicPr>
            <a:picLocks noChangeAspect="1"/>
          </p:cNvPicPr>
          <p:nvPr/>
        </p:nvPicPr>
        <p:blipFill>
          <a:blip r:embed="rId3"/>
          <a:stretch>
            <a:fillRect/>
          </a:stretch>
        </p:blipFill>
        <p:spPr>
          <a:xfrm>
            <a:off x="9104582" y="5740246"/>
            <a:ext cx="2290591" cy="942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1" name="Rectangle: Rounded Corners 10"/>
          <p:cNvSpPr/>
          <p:nvPr/>
        </p:nvSpPr>
        <p:spPr>
          <a:xfrm>
            <a:off x="449928" y="5360306"/>
            <a:ext cx="11366246" cy="127331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449928" y="3681046"/>
            <a:ext cx="11440348" cy="1617785"/>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469610" y="939754"/>
            <a:ext cx="11440348" cy="889544"/>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469610" y="1787119"/>
            <a:ext cx="11440348" cy="1893927"/>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9610" y="887164"/>
            <a:ext cx="11440348" cy="5693866"/>
          </a:xfrm>
          <a:prstGeom prst="rect">
            <a:avLst/>
          </a:prstGeom>
          <a:noFill/>
        </p:spPr>
        <p:txBody>
          <a:bodyPr wrap="square">
            <a:spAutoFit/>
          </a:bodyPr>
          <a:lstStyle/>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600" dirty="0" err="1">
                <a:solidFill>
                  <a:srgbClr val="002060"/>
                </a:solidFill>
                <a:latin typeface="Cambria" panose="02040503050406030204" pitchFamily="18" charset="0"/>
              </a:rPr>
              <a:t>đoá</a:t>
            </a:r>
            <a:r>
              <a:rPr lang="vi-VN" sz="26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600" dirty="0" err="1">
                <a:solidFill>
                  <a:srgbClr val="002060"/>
                </a:solidFill>
                <a:latin typeface="Cambria" panose="02040503050406030204" pitchFamily="18" charset="0"/>
              </a:rPr>
              <a:t>cong</a:t>
            </a:r>
            <a:r>
              <a:rPr lang="vi-VN" sz="26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620" algn="l"/>
              </a:tabLst>
            </a:pPr>
            <a:r>
              <a:rPr lang="en-US" sz="2600" dirty="0">
                <a:solidFill>
                  <a:srgbClr val="002060"/>
                </a:solidFill>
                <a:latin typeface="Cambria" panose="02040503050406030204" pitchFamily="18" charset="0"/>
              </a:rPr>
              <a:t>	</a:t>
            </a:r>
            <a:r>
              <a:rPr lang="vi-VN" sz="2600" dirty="0">
                <a:solidFill>
                  <a:srgbClr val="002060"/>
                </a:solidFill>
                <a:latin typeface="Cambria" panose="02040503050406030204" pitchFamily="18" charset="0"/>
              </a:rPr>
              <a:t>Chùa Một Cột – di tích văn </a:t>
            </a:r>
            <a:r>
              <a:rPr lang="vi-VN" sz="2600" dirty="0" err="1">
                <a:solidFill>
                  <a:srgbClr val="002060"/>
                </a:solidFill>
                <a:latin typeface="Cambria" panose="02040503050406030204" pitchFamily="18" charset="0"/>
              </a:rPr>
              <a:t>hoá</a:t>
            </a:r>
            <a:r>
              <a:rPr lang="vi-VN" sz="26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p:cNvPicPr>
            <a:picLocks noChangeAspect="1"/>
          </p:cNvPicPr>
          <p:nvPr/>
        </p:nvPicPr>
        <p:blipFill>
          <a:blip r:embed="rId2"/>
          <a:stretch>
            <a:fillRect/>
          </a:stretch>
        </p:blipFill>
        <p:spPr>
          <a:xfrm>
            <a:off x="3488728" y="253166"/>
            <a:ext cx="5214543" cy="657802"/>
          </a:xfrm>
          <a:prstGeom prst="rect">
            <a:avLst/>
          </a:prstGeom>
        </p:spPr>
      </p:pic>
      <p:pic>
        <p:nvPicPr>
          <p:cNvPr id="9" name="Picture 8"/>
          <p:cNvPicPr>
            <a:picLocks noChangeAspect="1"/>
          </p:cNvPicPr>
          <p:nvPr/>
        </p:nvPicPr>
        <p:blipFill>
          <a:blip r:embed="rId3"/>
          <a:stretch>
            <a:fillRect/>
          </a:stretch>
        </p:blipFill>
        <p:spPr>
          <a:xfrm>
            <a:off x="8703262" y="6010756"/>
            <a:ext cx="2290591" cy="942134"/>
          </a:xfrm>
          <a:prstGeom prst="rect">
            <a:avLst/>
          </a:prstGeom>
        </p:spPr>
      </p:pic>
      <p:sp>
        <p:nvSpPr>
          <p:cNvPr id="12" name="Heptagon 11"/>
          <p:cNvSpPr/>
          <p:nvPr/>
        </p:nvSpPr>
        <p:spPr>
          <a:xfrm>
            <a:off x="554355" y="877570"/>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10" grpId="0" animBg="1"/>
      <p:bldP spid="12" grpId="0" bldLvl="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sp>
        <p:nvSpPr>
          <p:cNvPr id="3" name="Content Placeholder 2"/>
          <p:cNvSpPr>
            <a:spLocks noGrp="1"/>
          </p:cNvSpPr>
          <p:nvPr>
            <p:ph idx="4294967295"/>
          </p:nvPr>
        </p:nvSpPr>
        <p:spPr>
          <a:xfrm>
            <a:off x="838200" y="1825625"/>
            <a:ext cx="10515600" cy="4351338"/>
          </a:xfrm>
        </p:spPr>
        <p:txBody>
          <a:bodyPr/>
          <a:lstStyle/>
          <a:p>
            <a:endParaRPr lang="en-US"/>
          </a:p>
        </p:txBody>
      </p:sp>
      <p:pic>
        <p:nvPicPr>
          <p:cNvPr id="4" name="Picture 3"/>
          <p:cNvPicPr>
            <a:picLocks noChangeAspect="1"/>
          </p:cNvPicPr>
          <p:nvPr/>
        </p:nvPicPr>
        <p:blipFill>
          <a:blip r:embed="rId2"/>
          <a:srcRect t="2222"/>
          <a:stretch>
            <a:fillRect/>
          </a:stretch>
        </p:blipFill>
        <p:spPr>
          <a:xfrm>
            <a:off x="0" y="64135"/>
            <a:ext cx="12192000" cy="6857999"/>
          </a:xfrm>
          <a:prstGeom prst="rect">
            <a:avLst/>
          </a:prstGeom>
        </p:spPr>
      </p:pic>
      <p:pic>
        <p:nvPicPr>
          <p:cNvPr id="7" name="Picture 6"/>
          <p:cNvPicPr>
            <a:picLocks noChangeAspect="1"/>
          </p:cNvPicPr>
          <p:nvPr/>
        </p:nvPicPr>
        <p:blipFill>
          <a:blip r:embed="rId3"/>
          <a:stretch>
            <a:fillRect/>
          </a:stretch>
        </p:blipFill>
        <p:spPr>
          <a:xfrm>
            <a:off x="5430738" y="365125"/>
            <a:ext cx="7413379" cy="5962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3" name="圆角矩形 27"/>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4" name="圆角矩形 28"/>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TextBox 6"/>
          <p:cNvSpPr txBox="1"/>
          <p:nvPr/>
        </p:nvSpPr>
        <p:spPr>
          <a:xfrm>
            <a:off x="469610" y="1098619"/>
            <a:ext cx="11440348" cy="5092700"/>
          </a:xfrm>
          <a:prstGeom prst="rect">
            <a:avLst/>
          </a:prstGeom>
          <a:noFill/>
        </p:spPr>
        <p:txBody>
          <a:bodyPr wrap="square">
            <a:spAutoFit/>
          </a:bodyPr>
          <a:lstStyle/>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Ở quận Ba Đình – trung tâm Thủ đô Hà Nội – có một ngôi chùa được xây dựng năm 1049, thời vua Lý Thái Tông. Đó là chùa Một Cột.</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Tên chùa đã gợi ra nét kiến trúc độc nhất vô nhị: Chùa ngự trên một cột đá tròn. Tám thanh gỗ bao quanh trụ đá giống hình đài sen, tạo thành giá đỡ vững chãi cho ngôi chùa. Nhìn từ xa, chùa Một Cột tựa </a:t>
            </a:r>
            <a:r>
              <a:rPr lang="vi-VN" sz="2500" dirty="0" err="1">
                <a:solidFill>
                  <a:srgbClr val="002060"/>
                </a:solidFill>
                <a:latin typeface="Cambria" panose="02040503050406030204" pitchFamily="18" charset="0"/>
              </a:rPr>
              <a:t>đoá</a:t>
            </a:r>
            <a:r>
              <a:rPr lang="vi-VN" sz="2500" dirty="0">
                <a:solidFill>
                  <a:srgbClr val="002060"/>
                </a:solidFill>
                <a:latin typeface="Cambria" panose="02040503050406030204" pitchFamily="18" charset="0"/>
              </a:rPr>
              <a:t> sen khổng lồ vươn lên từ mặt nước, bình yên đón ánh mặt trời. Vì thế, ban đầu chùa có tên gọi là Liên Hoa Đài.</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Bên cạnh nét độc đáo kể trên, chùa Một Cột còn mang nét đẹp cổ kính của kiến trúc Á Đông. Nóc chùa được trang trí hai con rồng chầu mặt nguyệt. Chùa có bốn mái cong </a:t>
            </a:r>
            <a:r>
              <a:rPr lang="vi-VN" sz="2500" dirty="0" err="1">
                <a:solidFill>
                  <a:srgbClr val="002060"/>
                </a:solidFill>
                <a:latin typeface="Cambria" panose="02040503050406030204" pitchFamily="18" charset="0"/>
              </a:rPr>
              <a:t>cong</a:t>
            </a:r>
            <a:r>
              <a:rPr lang="vi-VN" sz="2500" dirty="0">
                <a:solidFill>
                  <a:srgbClr val="002060"/>
                </a:solidFill>
                <a:latin typeface="Cambria" panose="02040503050406030204" pitchFamily="18" charset="0"/>
              </a:rPr>
              <a:t> mềm mại. Ngôi chùa càng thêm nổi bật giữa khung cảnh cây cối xanh tươi và hồ nước yên bình.</a:t>
            </a:r>
          </a:p>
          <a:p>
            <a:pPr algn="just">
              <a:tabLst>
                <a:tab pos="515620" algn="l"/>
              </a:tabLst>
            </a:pPr>
            <a:r>
              <a:rPr lang="en-US" sz="2500" dirty="0">
                <a:solidFill>
                  <a:srgbClr val="002060"/>
                </a:solidFill>
                <a:latin typeface="Cambria" panose="02040503050406030204" pitchFamily="18" charset="0"/>
              </a:rPr>
              <a:t>	</a:t>
            </a:r>
            <a:r>
              <a:rPr lang="vi-VN" sz="2500" dirty="0">
                <a:solidFill>
                  <a:srgbClr val="002060"/>
                </a:solidFill>
                <a:latin typeface="Cambria" panose="02040503050406030204" pitchFamily="18" charset="0"/>
              </a:rPr>
              <a:t>Chùa Một Cột – di tích văn </a:t>
            </a:r>
            <a:r>
              <a:rPr lang="vi-VN" sz="2500" dirty="0" err="1">
                <a:solidFill>
                  <a:srgbClr val="002060"/>
                </a:solidFill>
                <a:latin typeface="Cambria" panose="02040503050406030204" pitchFamily="18" charset="0"/>
              </a:rPr>
              <a:t>hoá</a:t>
            </a:r>
            <a:r>
              <a:rPr lang="vi-VN" sz="2500" dirty="0">
                <a:solidFill>
                  <a:srgbClr val="002060"/>
                </a:solidFill>
                <a:latin typeface="Cambria" panose="02040503050406030204" pitchFamily="18" charset="0"/>
              </a:rPr>
              <a:t> vô giá – đã trở thành một biểu tượng của Thủ đô Hà Nội. Năm 2012, chùa được Tổ chức Kỉ lục châu Á xác nhận là “Ngôi chùa có kiến trúc độc đáo nhất châu Á”.</a:t>
            </a:r>
          </a:p>
        </p:txBody>
      </p:sp>
      <p:pic>
        <p:nvPicPr>
          <p:cNvPr id="8" name="Picture 7"/>
          <p:cNvPicPr>
            <a:picLocks noChangeAspect="1"/>
          </p:cNvPicPr>
          <p:nvPr/>
        </p:nvPicPr>
        <p:blipFill>
          <a:blip r:embed="rId2"/>
          <a:stretch>
            <a:fillRect/>
          </a:stretch>
        </p:blipFill>
        <p:spPr>
          <a:xfrm>
            <a:off x="2146973" y="276661"/>
            <a:ext cx="5214543" cy="657802"/>
          </a:xfrm>
          <a:prstGeom prst="rect">
            <a:avLst/>
          </a:prstGeom>
        </p:spPr>
      </p:pic>
      <p:pic>
        <p:nvPicPr>
          <p:cNvPr id="9" name="Picture 8"/>
          <p:cNvPicPr>
            <a:picLocks noChangeAspect="1"/>
          </p:cNvPicPr>
          <p:nvPr/>
        </p:nvPicPr>
        <p:blipFill>
          <a:blip r:embed="rId3"/>
          <a:stretch>
            <a:fillRect/>
          </a:stretch>
        </p:blipFill>
        <p:spPr>
          <a:xfrm>
            <a:off x="9104582" y="5740246"/>
            <a:ext cx="2290591" cy="942134"/>
          </a:xfrm>
          <a:prstGeom prst="rect">
            <a:avLst/>
          </a:prstGeom>
        </p:spPr>
      </p:pic>
      <p:sp>
        <p:nvSpPr>
          <p:cNvPr id="6" name="Heptagon 5"/>
          <p:cNvSpPr/>
          <p:nvPr/>
        </p:nvSpPr>
        <p:spPr>
          <a:xfrm>
            <a:off x="469900" y="1098550"/>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a:t>
            </a:r>
          </a:p>
        </p:txBody>
      </p:sp>
      <p:sp>
        <p:nvSpPr>
          <p:cNvPr id="10" name="Cloud 9"/>
          <p:cNvSpPr/>
          <p:nvPr/>
        </p:nvSpPr>
        <p:spPr>
          <a:xfrm>
            <a:off x="7292340" y="276860"/>
            <a:ext cx="5166995" cy="911225"/>
          </a:xfrm>
          <a:prstGeom prst="cloud">
            <a:avLst/>
          </a:prstGeom>
        </p:spPr>
        <p:style>
          <a:lnRef idx="0">
            <a:srgbClr val="FFFFFF"/>
          </a:lnRef>
          <a:fillRef idx="2">
            <a:schemeClr val="accent2"/>
          </a:fillRef>
          <a:effectRef idx="1">
            <a:schemeClr val="accent2"/>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Luyện đọc đoạn</a:t>
            </a:r>
          </a:p>
        </p:txBody>
      </p:sp>
      <p:sp>
        <p:nvSpPr>
          <p:cNvPr id="11" name="Heptagon 10"/>
          <p:cNvSpPr/>
          <p:nvPr/>
        </p:nvSpPr>
        <p:spPr>
          <a:xfrm>
            <a:off x="554355" y="1852930"/>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a:t>
            </a:r>
          </a:p>
        </p:txBody>
      </p:sp>
      <p:sp>
        <p:nvSpPr>
          <p:cNvPr id="12" name="Heptagon 11"/>
          <p:cNvSpPr/>
          <p:nvPr/>
        </p:nvSpPr>
        <p:spPr>
          <a:xfrm>
            <a:off x="554355" y="3364865"/>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3</a:t>
            </a:r>
          </a:p>
        </p:txBody>
      </p:sp>
      <p:sp>
        <p:nvSpPr>
          <p:cNvPr id="13" name="Heptagon 12"/>
          <p:cNvSpPr/>
          <p:nvPr/>
        </p:nvSpPr>
        <p:spPr>
          <a:xfrm>
            <a:off x="554355" y="4877435"/>
            <a:ext cx="514350" cy="476885"/>
          </a:xfrm>
          <a:prstGeom prst="heptagon">
            <a:avLst/>
          </a:prstGeom>
        </p:spPr>
        <p:style>
          <a:lnRef idx="2">
            <a:schemeClr val="accent2"/>
          </a:lnRef>
          <a:fillRef idx="2">
            <a:schemeClr val="accent2"/>
          </a:fillRef>
          <a:effectRef idx="0">
            <a:srgbClr val="FFFFFF"/>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bldLvl="0" animBg="1"/>
      <p:bldP spid="6"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47"/>
          <p:cNvGrpSpPr/>
          <p:nvPr/>
        </p:nvGrpSpPr>
        <p:grpSpPr>
          <a:xfrm>
            <a:off x="6239514" y="2105570"/>
            <a:ext cx="3359653" cy="997675"/>
            <a:chOff x="3151570" y="4106352"/>
            <a:chExt cx="2269509" cy="892629"/>
          </a:xfrm>
        </p:grpSpPr>
        <p:grpSp>
          <p:nvGrpSpPr>
            <p:cNvPr id="15" name="组合 31"/>
            <p:cNvGrpSpPr/>
            <p:nvPr/>
          </p:nvGrpSpPr>
          <p:grpSpPr>
            <a:xfrm>
              <a:off x="3151570" y="4106352"/>
              <a:ext cx="2269509" cy="892629"/>
              <a:chOff x="1346202" y="3302000"/>
              <a:chExt cx="1973486" cy="990600"/>
            </a:xfrm>
            <a:effectLst>
              <a:outerShdw blurRad="254000" sx="102000" sy="102000" algn="ctr" rotWithShape="0">
                <a:prstClr val="black">
                  <a:alpha val="25000"/>
                </a:prstClr>
              </a:outerShdw>
            </a:effectLst>
          </p:grpSpPr>
          <p:sp>
            <p:nvSpPr>
              <p:cNvPr id="17" name="圆角矩形 32"/>
              <p:cNvSpPr/>
              <p:nvPr/>
            </p:nvSpPr>
            <p:spPr>
              <a:xfrm>
                <a:off x="1346202" y="3302000"/>
                <a:ext cx="197348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8" name="圆角矩形 33"/>
              <p:cNvSpPr/>
              <p:nvPr/>
            </p:nvSpPr>
            <p:spPr>
              <a:xfrm>
                <a:off x="1405716" y="3302000"/>
                <a:ext cx="1829749" cy="932610"/>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6" name="文本框 41"/>
            <p:cNvSpPr txBox="1"/>
            <p:nvPr/>
          </p:nvSpPr>
          <p:spPr>
            <a:xfrm>
              <a:off x="3560888" y="4265602"/>
              <a:ext cx="1546322"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rồng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chầu</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9" name="组合 47"/>
          <p:cNvGrpSpPr/>
          <p:nvPr/>
        </p:nvGrpSpPr>
        <p:grpSpPr>
          <a:xfrm>
            <a:off x="1961251" y="2048692"/>
            <a:ext cx="3285570" cy="997675"/>
            <a:chOff x="3151568" y="4106352"/>
            <a:chExt cx="2774950" cy="892629"/>
          </a:xfrm>
        </p:grpSpPr>
        <p:grpSp>
          <p:nvGrpSpPr>
            <p:cNvPr id="20" name="组合 31"/>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2" name="圆角矩形 32"/>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3" name="圆角矩形 33"/>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1" name="文本框 41"/>
            <p:cNvSpPr txBox="1"/>
            <p:nvPr/>
          </p:nvSpPr>
          <p:spPr>
            <a:xfrm>
              <a:off x="3902386" y="4279671"/>
              <a:ext cx="127291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4" name="Picture 23"/>
          <p:cNvPicPr>
            <a:picLocks noChangeAspect="1"/>
          </p:cNvPicPr>
          <p:nvPr/>
        </p:nvPicPr>
        <p:blipFill>
          <a:blip r:embed="rId2"/>
          <a:stretch>
            <a:fillRect/>
          </a:stretch>
        </p:blipFill>
        <p:spPr>
          <a:xfrm>
            <a:off x="2298330" y="548683"/>
            <a:ext cx="7157324" cy="1694835"/>
          </a:xfrm>
          <a:prstGeom prst="rect">
            <a:avLst/>
          </a:prstGeom>
        </p:spPr>
      </p:pic>
      <p:grpSp>
        <p:nvGrpSpPr>
          <p:cNvPr id="25" name="组合 47"/>
          <p:cNvGrpSpPr/>
          <p:nvPr/>
        </p:nvGrpSpPr>
        <p:grpSpPr>
          <a:xfrm>
            <a:off x="4351656" y="3582976"/>
            <a:ext cx="3114956" cy="997675"/>
            <a:chOff x="3151568" y="4106352"/>
            <a:chExt cx="2774950" cy="892629"/>
          </a:xfrm>
        </p:grpSpPr>
        <p:grpSp>
          <p:nvGrpSpPr>
            <p:cNvPr id="26" name="组合 31"/>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8" name="圆角矩形 32"/>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9" name="圆角矩形 33"/>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7" name="文本框 41"/>
            <p:cNvSpPr txBox="1"/>
            <p:nvPr/>
          </p:nvSpPr>
          <p:spPr>
            <a:xfrm>
              <a:off x="3532656" y="4279671"/>
              <a:ext cx="201238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vững</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chãi</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80">
                                          <p:stCondLst>
                                            <p:cond delay="0"/>
                                          </p:stCondLst>
                                        </p:cTn>
                                        <p:tgtEl>
                                          <p:spTgt spid="19"/>
                                        </p:tgtEl>
                                      </p:cBhvr>
                                    </p:animEffect>
                                    <p:anim calcmode="lin" valueType="num">
                                      <p:cBhvr>
                                        <p:cTn id="1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 dur="26">
                                          <p:stCondLst>
                                            <p:cond delay="650"/>
                                          </p:stCondLst>
                                        </p:cTn>
                                        <p:tgtEl>
                                          <p:spTgt spid="19"/>
                                        </p:tgtEl>
                                      </p:cBhvr>
                                      <p:to x="100000" y="60000"/>
                                    </p:animScale>
                                    <p:animScale>
                                      <p:cBhvr>
                                        <p:cTn id="20" dur="166" decel="50000">
                                          <p:stCondLst>
                                            <p:cond delay="676"/>
                                          </p:stCondLst>
                                        </p:cTn>
                                        <p:tgtEl>
                                          <p:spTgt spid="19"/>
                                        </p:tgtEl>
                                      </p:cBhvr>
                                      <p:to x="100000" y="100000"/>
                                    </p:animScale>
                                    <p:animScale>
                                      <p:cBhvr>
                                        <p:cTn id="21" dur="26">
                                          <p:stCondLst>
                                            <p:cond delay="1312"/>
                                          </p:stCondLst>
                                        </p:cTn>
                                        <p:tgtEl>
                                          <p:spTgt spid="19"/>
                                        </p:tgtEl>
                                      </p:cBhvr>
                                      <p:to x="100000" y="80000"/>
                                    </p:animScale>
                                    <p:animScale>
                                      <p:cBhvr>
                                        <p:cTn id="22" dur="166" decel="50000">
                                          <p:stCondLst>
                                            <p:cond delay="1338"/>
                                          </p:stCondLst>
                                        </p:cTn>
                                        <p:tgtEl>
                                          <p:spTgt spid="19"/>
                                        </p:tgtEl>
                                      </p:cBhvr>
                                      <p:to x="100000" y="100000"/>
                                    </p:animScale>
                                    <p:animScale>
                                      <p:cBhvr>
                                        <p:cTn id="23" dur="26">
                                          <p:stCondLst>
                                            <p:cond delay="1642"/>
                                          </p:stCondLst>
                                        </p:cTn>
                                        <p:tgtEl>
                                          <p:spTgt spid="19"/>
                                        </p:tgtEl>
                                      </p:cBhvr>
                                      <p:to x="100000" y="90000"/>
                                    </p:animScale>
                                    <p:animScale>
                                      <p:cBhvr>
                                        <p:cTn id="24" dur="166" decel="50000">
                                          <p:stCondLst>
                                            <p:cond delay="1668"/>
                                          </p:stCondLst>
                                        </p:cTn>
                                        <p:tgtEl>
                                          <p:spTgt spid="19"/>
                                        </p:tgtEl>
                                      </p:cBhvr>
                                      <p:to x="100000" y="100000"/>
                                    </p:animScale>
                                    <p:animScale>
                                      <p:cBhvr>
                                        <p:cTn id="25" dur="26">
                                          <p:stCondLst>
                                            <p:cond delay="1808"/>
                                          </p:stCondLst>
                                        </p:cTn>
                                        <p:tgtEl>
                                          <p:spTgt spid="19"/>
                                        </p:tgtEl>
                                      </p:cBhvr>
                                      <p:to x="100000" y="95000"/>
                                    </p:animScale>
                                    <p:animScale>
                                      <p:cBhvr>
                                        <p:cTn id="26" dur="166" decel="50000">
                                          <p:stCondLst>
                                            <p:cond delay="1834"/>
                                          </p:stCondLst>
                                        </p:cTn>
                                        <p:tgtEl>
                                          <p:spTgt spid="19"/>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80">
                                          <p:stCondLst>
                                            <p:cond delay="0"/>
                                          </p:stCondLst>
                                        </p:cTn>
                                        <p:tgtEl>
                                          <p:spTgt spid="14"/>
                                        </p:tgtEl>
                                      </p:cBhvr>
                                    </p:animEffect>
                                    <p:anim calcmode="lin" valueType="num">
                                      <p:cBhvr>
                                        <p:cTn id="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7" dur="26">
                                          <p:stCondLst>
                                            <p:cond delay="650"/>
                                          </p:stCondLst>
                                        </p:cTn>
                                        <p:tgtEl>
                                          <p:spTgt spid="14"/>
                                        </p:tgtEl>
                                      </p:cBhvr>
                                      <p:to x="100000" y="60000"/>
                                    </p:animScale>
                                    <p:animScale>
                                      <p:cBhvr>
                                        <p:cTn id="38" dur="166" decel="50000">
                                          <p:stCondLst>
                                            <p:cond delay="676"/>
                                          </p:stCondLst>
                                        </p:cTn>
                                        <p:tgtEl>
                                          <p:spTgt spid="14"/>
                                        </p:tgtEl>
                                      </p:cBhvr>
                                      <p:to x="100000" y="100000"/>
                                    </p:animScale>
                                    <p:animScale>
                                      <p:cBhvr>
                                        <p:cTn id="39" dur="26">
                                          <p:stCondLst>
                                            <p:cond delay="1312"/>
                                          </p:stCondLst>
                                        </p:cTn>
                                        <p:tgtEl>
                                          <p:spTgt spid="14"/>
                                        </p:tgtEl>
                                      </p:cBhvr>
                                      <p:to x="100000" y="80000"/>
                                    </p:animScale>
                                    <p:animScale>
                                      <p:cBhvr>
                                        <p:cTn id="40" dur="166" decel="50000">
                                          <p:stCondLst>
                                            <p:cond delay="1338"/>
                                          </p:stCondLst>
                                        </p:cTn>
                                        <p:tgtEl>
                                          <p:spTgt spid="14"/>
                                        </p:tgtEl>
                                      </p:cBhvr>
                                      <p:to x="100000" y="100000"/>
                                    </p:animScale>
                                    <p:animScale>
                                      <p:cBhvr>
                                        <p:cTn id="41" dur="26">
                                          <p:stCondLst>
                                            <p:cond delay="1642"/>
                                          </p:stCondLst>
                                        </p:cTn>
                                        <p:tgtEl>
                                          <p:spTgt spid="14"/>
                                        </p:tgtEl>
                                      </p:cBhvr>
                                      <p:to x="100000" y="90000"/>
                                    </p:animScale>
                                    <p:animScale>
                                      <p:cBhvr>
                                        <p:cTn id="42" dur="166" decel="50000">
                                          <p:stCondLst>
                                            <p:cond delay="1668"/>
                                          </p:stCondLst>
                                        </p:cTn>
                                        <p:tgtEl>
                                          <p:spTgt spid="14"/>
                                        </p:tgtEl>
                                      </p:cBhvr>
                                      <p:to x="100000" y="100000"/>
                                    </p:animScale>
                                    <p:animScale>
                                      <p:cBhvr>
                                        <p:cTn id="43" dur="26">
                                          <p:stCondLst>
                                            <p:cond delay="1808"/>
                                          </p:stCondLst>
                                        </p:cTn>
                                        <p:tgtEl>
                                          <p:spTgt spid="14"/>
                                        </p:tgtEl>
                                      </p:cBhvr>
                                      <p:to x="100000" y="95000"/>
                                    </p:animScale>
                                    <p:animScale>
                                      <p:cBhvr>
                                        <p:cTn id="44" dur="166" decel="50000">
                                          <p:stCondLst>
                                            <p:cond delay="1834"/>
                                          </p:stCondLst>
                                        </p:cTn>
                                        <p:tgtEl>
                                          <p:spTgt spid="1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80">
                                          <p:stCondLst>
                                            <p:cond delay="0"/>
                                          </p:stCondLst>
                                        </p:cTn>
                                        <p:tgtEl>
                                          <p:spTgt spid="25"/>
                                        </p:tgtEl>
                                      </p:cBhvr>
                                    </p:animEffect>
                                    <p:anim calcmode="lin" valueType="num">
                                      <p:cBhvr>
                                        <p:cTn id="5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55" dur="26">
                                          <p:stCondLst>
                                            <p:cond delay="650"/>
                                          </p:stCondLst>
                                        </p:cTn>
                                        <p:tgtEl>
                                          <p:spTgt spid="25"/>
                                        </p:tgtEl>
                                      </p:cBhvr>
                                      <p:to x="100000" y="60000"/>
                                    </p:animScale>
                                    <p:animScale>
                                      <p:cBhvr>
                                        <p:cTn id="56" dur="166" decel="50000">
                                          <p:stCondLst>
                                            <p:cond delay="676"/>
                                          </p:stCondLst>
                                        </p:cTn>
                                        <p:tgtEl>
                                          <p:spTgt spid="25"/>
                                        </p:tgtEl>
                                      </p:cBhvr>
                                      <p:to x="100000" y="100000"/>
                                    </p:animScale>
                                    <p:animScale>
                                      <p:cBhvr>
                                        <p:cTn id="57" dur="26">
                                          <p:stCondLst>
                                            <p:cond delay="1312"/>
                                          </p:stCondLst>
                                        </p:cTn>
                                        <p:tgtEl>
                                          <p:spTgt spid="25"/>
                                        </p:tgtEl>
                                      </p:cBhvr>
                                      <p:to x="100000" y="80000"/>
                                    </p:animScale>
                                    <p:animScale>
                                      <p:cBhvr>
                                        <p:cTn id="58" dur="166" decel="50000">
                                          <p:stCondLst>
                                            <p:cond delay="1338"/>
                                          </p:stCondLst>
                                        </p:cTn>
                                        <p:tgtEl>
                                          <p:spTgt spid="25"/>
                                        </p:tgtEl>
                                      </p:cBhvr>
                                      <p:to x="100000" y="100000"/>
                                    </p:animScale>
                                    <p:animScale>
                                      <p:cBhvr>
                                        <p:cTn id="59" dur="26">
                                          <p:stCondLst>
                                            <p:cond delay="1642"/>
                                          </p:stCondLst>
                                        </p:cTn>
                                        <p:tgtEl>
                                          <p:spTgt spid="25"/>
                                        </p:tgtEl>
                                      </p:cBhvr>
                                      <p:to x="100000" y="90000"/>
                                    </p:animScale>
                                    <p:animScale>
                                      <p:cBhvr>
                                        <p:cTn id="60" dur="166" decel="50000">
                                          <p:stCondLst>
                                            <p:cond delay="1668"/>
                                          </p:stCondLst>
                                        </p:cTn>
                                        <p:tgtEl>
                                          <p:spTgt spid="25"/>
                                        </p:tgtEl>
                                      </p:cBhvr>
                                      <p:to x="100000" y="100000"/>
                                    </p:animScale>
                                    <p:animScale>
                                      <p:cBhvr>
                                        <p:cTn id="61" dur="26">
                                          <p:stCondLst>
                                            <p:cond delay="1808"/>
                                          </p:stCondLst>
                                        </p:cTn>
                                        <p:tgtEl>
                                          <p:spTgt spid="25"/>
                                        </p:tgtEl>
                                      </p:cBhvr>
                                      <p:to x="100000" y="95000"/>
                                    </p:animScale>
                                    <p:animScale>
                                      <p:cBhvr>
                                        <p:cTn id="6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2508</Words>
  <Application>Microsoft Office PowerPoint</Application>
  <PresentationFormat>Widescreen</PresentationFormat>
  <Paragraphs>91</Paragraphs>
  <Slides>36</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#9Slide01 Tieu de ngan</vt:lpstr>
      <vt:lpstr>#9Slide05 Aphrodite Pro</vt:lpstr>
      <vt:lpstr>#9Slide07 HoneyCream</vt:lpstr>
      <vt:lpstr>Aptos</vt:lpstr>
      <vt:lpstr>Aptos Display</vt:lpstr>
      <vt:lpstr>Arial</vt:lpstr>
      <vt:lpstr>Calibri</vt:lpstr>
      <vt:lpstr>Cambria</vt:lpstr>
      <vt:lpstr>SVN-Newton</vt:lpstr>
      <vt:lpstr>Times New Roman</vt:lpstr>
      <vt:lpstr>思源黑体 CN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SingPC</cp:lastModifiedBy>
  <cp:revision>16</cp:revision>
  <dcterms:created xsi:type="dcterms:W3CDTF">2024-11-15T23:18:00Z</dcterms:created>
  <dcterms:modified xsi:type="dcterms:W3CDTF">2025-01-22T09:11:10Z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BBD9606D7A0A415C83A43C2FE3CD48A7_12</vt:lpwstr>
  </property>
  <property fmtid="{D5CDD505-2E9C-101B-9397-08002B2CF9AE}" pid="3" name="KSOProductBuildVer">
    <vt:lpwstr>1033-12.2.0.19778</vt:lpwstr>
  </property>
</Properties>
</file>