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6" r:id="rId4"/>
    <p:sldId id="271" r:id="rId5"/>
    <p:sldId id="273" r:id="rId6"/>
    <p:sldId id="284" r:id="rId7"/>
    <p:sldId id="329" r:id="rId8"/>
    <p:sldId id="334" r:id="rId9"/>
    <p:sldId id="335" r:id="rId10"/>
    <p:sldId id="336" r:id="rId11"/>
    <p:sldId id="308" r:id="rId12"/>
    <p:sldId id="337" r:id="rId13"/>
    <p:sldId id="311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A3C8A8"/>
    <a:srgbClr val="CCFFCC"/>
    <a:srgbClr val="66FF33"/>
    <a:srgbClr val="F3FD68"/>
    <a:srgbClr val="FFFF99"/>
    <a:srgbClr val="CC99FF"/>
    <a:srgbClr val="66FFFF"/>
    <a:srgbClr val="DAEEFA"/>
    <a:srgbClr val="FFF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0278" autoAdjust="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9AFF-13A4-DDF7-55C9-826CC43E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4D7AE-DB8E-6C9D-681F-0601C943B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096BC-4933-CFE1-FC31-DDFA859C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9875B-2F76-189A-1A1E-59BB9186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73B3-9D6B-8247-CFDE-EE123377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13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5746-DC74-A667-5063-71F0ADB5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4CE71-D7C1-02EE-AC23-AD465660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A35DF-E4C9-3B65-3FEE-D067B6F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1D36-7964-23BC-198E-F287C3AF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0D704-12BB-E23B-EDE6-B18DF7FB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29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AA241-3C75-7EE0-7A3D-E33AB0C54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90CC-A63F-7E54-8D75-DF4AD70B4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DD87-04CE-2298-EB2D-4D99C3910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47DBC-3E57-843F-C0AB-72EE27FF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CA091-5C64-F505-744B-2A395B42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102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304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107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29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27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6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52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697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2CB8-B783-70C1-279B-59C0A176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02631-D1B0-540C-4CEE-8396DD002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91608-BDB3-0FF4-E4BB-828859A5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ADD8-4F8C-50B5-E32D-A50C9196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4C35C-7027-C044-1240-43A0B489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097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06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73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2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334F-A23A-9D06-B1EF-611A504F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54007-BFCE-7E27-3EC8-73FF85C81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95146-4A4D-03B1-84AC-2F342AFB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D191F-000C-8735-921F-101BC831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C934-163E-3FB9-BA9D-28A30638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66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3EDF-6701-56F9-A65C-15D9542C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EEFAE-1920-A1CD-4AB8-3492298A1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61ACE-2D8D-6534-05C4-CD13725E3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DB799-6CB6-9FF2-FFE3-AAEA9FE1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8DE35-DC39-9A49-134C-9EC13236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7BA05-ACB5-2986-DF37-C3C6E7C7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34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BB02-E6FF-A846-6BCD-D4597F34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50B49-E49E-85F8-BBB9-8ADE20F8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91491-0F52-F965-27D7-8AD7E28E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D9BBE-770E-0D17-A91A-41A70AFE4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9AFCD-9B7C-42DF-633F-52755A3C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D9F349-A4C5-EB78-3B12-9F26B197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86CB2-B007-1E28-E9E3-D58F4DB4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AF5A3-7661-6213-EAB4-E3199732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04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CCF1-ADBC-4532-FF8D-D1EB5C14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D4853-BFAE-14C6-B28A-49A05A2A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E4482-D414-F5B4-5299-D72B7A67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A037A-E363-B370-9483-9DC43B27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59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D4634-2E76-73F6-946F-C9008FC0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4525-2592-7D0B-878D-AC4A9825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51F90-3F47-D3C5-E629-1140ED98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6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9B928-9F70-A1FD-7BDB-97E14862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E9AD8-1A51-6331-B418-60341187D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A3AEB-6ED5-8D75-75E9-29AD47CDF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58FCD-368F-224A-15B3-031526D9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9B8A0-1913-E659-1EA9-2173A273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569C0-5D36-CC7E-13F3-9D4FD175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48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F511-1EC7-A963-E9E1-1DFE3189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4F7B1-9C1A-E599-C82B-4844EC3D0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063DA-D602-527C-58DA-58EF46A31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38BC-01AC-303B-69BC-9D335C22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A25FB-9401-2DFC-D019-7AA9EF2B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661F3-10F8-CAD2-909B-F5F5AEDA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47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BD9C13C-E8CE-FF54-E582-DF9954F9A3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514" y="193282"/>
            <a:ext cx="1685214" cy="168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3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29/12/2024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003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1103622" y="1120253"/>
            <a:ext cx="10025409" cy="5144069"/>
          </a:xfrm>
          <a:custGeom>
            <a:avLst/>
            <a:gdLst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5144069" fill="none" extrusionOk="0">
                <a:moveTo>
                  <a:pt x="0" y="512966"/>
                </a:moveTo>
                <a:cubicBezTo>
                  <a:pt x="3613" y="334561"/>
                  <a:pt x="281783" y="72725"/>
                  <a:pt x="539359" y="0"/>
                </a:cubicBezTo>
                <a:cubicBezTo>
                  <a:pt x="4354421" y="80865"/>
                  <a:pt x="6968881" y="434030"/>
                  <a:pt x="9486049" y="0"/>
                </a:cubicBezTo>
                <a:cubicBezTo>
                  <a:pt x="9775241" y="-64175"/>
                  <a:pt x="9905141" y="192131"/>
                  <a:pt x="10025409" y="512966"/>
                </a:cubicBezTo>
                <a:cubicBezTo>
                  <a:pt x="10225394" y="2313671"/>
                  <a:pt x="9883650" y="4148739"/>
                  <a:pt x="10025409" y="4631101"/>
                </a:cubicBezTo>
                <a:cubicBezTo>
                  <a:pt x="10046392" y="4802209"/>
                  <a:pt x="9713511" y="5064567"/>
                  <a:pt x="9486049" y="5144069"/>
                </a:cubicBezTo>
                <a:cubicBezTo>
                  <a:pt x="6016708" y="5173896"/>
                  <a:pt x="2905020" y="5064763"/>
                  <a:pt x="539359" y="5144069"/>
                </a:cubicBezTo>
                <a:cubicBezTo>
                  <a:pt x="298639" y="5137563"/>
                  <a:pt x="-132944" y="4941028"/>
                  <a:pt x="0" y="4631101"/>
                </a:cubicBezTo>
                <a:cubicBezTo>
                  <a:pt x="103980" y="2580356"/>
                  <a:pt x="-20309" y="1150101"/>
                  <a:pt x="0" y="512966"/>
                </a:cubicBezTo>
                <a:close/>
              </a:path>
              <a:path w="10025409" h="5144069" stroke="0" extrusionOk="0">
                <a:moveTo>
                  <a:pt x="0" y="512966"/>
                </a:moveTo>
                <a:cubicBezTo>
                  <a:pt x="11070" y="268728"/>
                  <a:pt x="252338" y="-66694"/>
                  <a:pt x="539359" y="0"/>
                </a:cubicBezTo>
                <a:cubicBezTo>
                  <a:pt x="3347598" y="-277470"/>
                  <a:pt x="7361259" y="233992"/>
                  <a:pt x="9486049" y="0"/>
                </a:cubicBezTo>
                <a:cubicBezTo>
                  <a:pt x="9659062" y="-424"/>
                  <a:pt x="10112360" y="231908"/>
                  <a:pt x="10025409" y="512966"/>
                </a:cubicBezTo>
                <a:cubicBezTo>
                  <a:pt x="10324655" y="1454208"/>
                  <a:pt x="10312190" y="3363888"/>
                  <a:pt x="10025409" y="4631101"/>
                </a:cubicBezTo>
                <a:cubicBezTo>
                  <a:pt x="10036643" y="4851338"/>
                  <a:pt x="9700385" y="5114534"/>
                  <a:pt x="9486049" y="5144069"/>
                </a:cubicBezTo>
                <a:cubicBezTo>
                  <a:pt x="6514575" y="4248914"/>
                  <a:pt x="2984404" y="5919044"/>
                  <a:pt x="539359" y="5144069"/>
                </a:cubicBezTo>
                <a:cubicBezTo>
                  <a:pt x="246918" y="5174529"/>
                  <a:pt x="-28009" y="4851981"/>
                  <a:pt x="0" y="4631101"/>
                </a:cubicBezTo>
                <a:cubicBezTo>
                  <a:pt x="37626" y="2628621"/>
                  <a:pt x="57880" y="1134240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87441" y="222695"/>
                  <a:pt x="301471" y="17206"/>
                  <a:pt x="539359" y="0"/>
                </a:cubicBezTo>
                <a:cubicBezTo>
                  <a:pt x="5058291" y="427146"/>
                  <a:pt x="6571814" y="269498"/>
                  <a:pt x="9486049" y="0"/>
                </a:cubicBezTo>
                <a:cubicBezTo>
                  <a:pt x="9761953" y="-35179"/>
                  <a:pt x="10003422" y="121323"/>
                  <a:pt x="10025409" y="512966"/>
                </a:cubicBezTo>
                <a:cubicBezTo>
                  <a:pt x="10154279" y="2197155"/>
                  <a:pt x="10006783" y="4038853"/>
                  <a:pt x="10025409" y="4631101"/>
                </a:cubicBezTo>
                <a:cubicBezTo>
                  <a:pt x="10009722" y="4917499"/>
                  <a:pt x="9693004" y="5082101"/>
                  <a:pt x="9486049" y="5144069"/>
                </a:cubicBezTo>
                <a:cubicBezTo>
                  <a:pt x="5508757" y="4835924"/>
                  <a:pt x="3575786" y="5071065"/>
                  <a:pt x="539359" y="5144069"/>
                </a:cubicBezTo>
                <a:cubicBezTo>
                  <a:pt x="194705" y="5115306"/>
                  <a:pt x="-68665" y="4882490"/>
                  <a:pt x="0" y="4631101"/>
                </a:cubicBezTo>
                <a:cubicBezTo>
                  <a:pt x="-78683" y="2774599"/>
                  <a:pt x="-65601" y="1185681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51054" y="303570"/>
                  <a:pt x="290183" y="94852"/>
                  <a:pt x="539359" y="0"/>
                </a:cubicBezTo>
                <a:cubicBezTo>
                  <a:pt x="4937898" y="227167"/>
                  <a:pt x="6820758" y="220836"/>
                  <a:pt x="9486049" y="0"/>
                </a:cubicBezTo>
                <a:cubicBezTo>
                  <a:pt x="9771639" y="-44459"/>
                  <a:pt x="9939297" y="195567"/>
                  <a:pt x="10025409" y="512966"/>
                </a:cubicBezTo>
                <a:cubicBezTo>
                  <a:pt x="10201712" y="2280015"/>
                  <a:pt x="9918325" y="4106020"/>
                  <a:pt x="10025409" y="4631101"/>
                </a:cubicBezTo>
                <a:cubicBezTo>
                  <a:pt x="10014473" y="4850525"/>
                  <a:pt x="9690133" y="5086329"/>
                  <a:pt x="9486049" y="5144069"/>
                </a:cubicBezTo>
                <a:cubicBezTo>
                  <a:pt x="5212624" y="4983362"/>
                  <a:pt x="3691048" y="5183736"/>
                  <a:pt x="539359" y="5144069"/>
                </a:cubicBezTo>
                <a:cubicBezTo>
                  <a:pt x="228965" y="5135517"/>
                  <a:pt x="-107825" y="4921287"/>
                  <a:pt x="0" y="4631101"/>
                </a:cubicBezTo>
                <a:cubicBezTo>
                  <a:pt x="36198" y="2752205"/>
                  <a:pt x="-74852" y="1194747"/>
                  <a:pt x="0" y="512966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4455910" fill="none" extrusionOk="0">
                        <a:moveTo>
                          <a:pt x="0" y="444343"/>
                        </a:moveTo>
                        <a:cubicBezTo>
                          <a:pt x="1974" y="251371"/>
                          <a:pt x="270364" y="46395"/>
                          <a:pt x="539359" y="0"/>
                        </a:cubicBezTo>
                        <a:cubicBezTo>
                          <a:pt x="4690406" y="52774"/>
                          <a:pt x="6855090" y="156313"/>
                          <a:pt x="9486049" y="0"/>
                        </a:cubicBezTo>
                        <a:cubicBezTo>
                          <a:pt x="9778910" y="-33710"/>
                          <a:pt x="9936323" y="174599"/>
                          <a:pt x="10025409" y="444343"/>
                        </a:cubicBezTo>
                        <a:cubicBezTo>
                          <a:pt x="10189989" y="1983635"/>
                          <a:pt x="9897812" y="3569530"/>
                          <a:pt x="10025409" y="4011566"/>
                        </a:cubicBezTo>
                        <a:cubicBezTo>
                          <a:pt x="10038594" y="4194067"/>
                          <a:pt x="9740238" y="4412998"/>
                          <a:pt x="9486049" y="4455910"/>
                        </a:cubicBezTo>
                        <a:cubicBezTo>
                          <a:pt x="5329374" y="4484924"/>
                          <a:pt x="3928410" y="4429523"/>
                          <a:pt x="539359" y="4455910"/>
                        </a:cubicBezTo>
                        <a:cubicBezTo>
                          <a:pt x="260463" y="4454013"/>
                          <a:pt x="-85123" y="4271841"/>
                          <a:pt x="0" y="4011566"/>
                        </a:cubicBezTo>
                        <a:cubicBezTo>
                          <a:pt x="62294" y="2302388"/>
                          <a:pt x="-12035" y="1014733"/>
                          <a:pt x="0" y="444343"/>
                        </a:cubicBezTo>
                        <a:close/>
                      </a:path>
                      <a:path w="10025409" h="4455910" stroke="0" extrusionOk="0">
                        <a:moveTo>
                          <a:pt x="0" y="444343"/>
                        </a:moveTo>
                        <a:cubicBezTo>
                          <a:pt x="19601" y="215080"/>
                          <a:pt x="257081" y="-16311"/>
                          <a:pt x="539359" y="0"/>
                        </a:cubicBezTo>
                        <a:cubicBezTo>
                          <a:pt x="3316843" y="56161"/>
                          <a:pt x="7254288" y="76375"/>
                          <a:pt x="9486049" y="0"/>
                        </a:cubicBezTo>
                        <a:cubicBezTo>
                          <a:pt x="9717435" y="-5467"/>
                          <a:pt x="10056078" y="190361"/>
                          <a:pt x="10025409" y="444343"/>
                        </a:cubicBezTo>
                        <a:cubicBezTo>
                          <a:pt x="10110684" y="1281984"/>
                          <a:pt x="10193387" y="2892073"/>
                          <a:pt x="10025409" y="4011566"/>
                        </a:cubicBezTo>
                        <a:cubicBezTo>
                          <a:pt x="10024974" y="4238215"/>
                          <a:pt x="9725076" y="4442171"/>
                          <a:pt x="9486049" y="4455910"/>
                        </a:cubicBezTo>
                        <a:cubicBezTo>
                          <a:pt x="6468318" y="4095492"/>
                          <a:pt x="3042111" y="4783396"/>
                          <a:pt x="539359" y="4455910"/>
                        </a:cubicBezTo>
                        <a:cubicBezTo>
                          <a:pt x="240556" y="4466425"/>
                          <a:pt x="-18662" y="4241967"/>
                          <a:pt x="0" y="4011566"/>
                        </a:cubicBezTo>
                        <a:cubicBezTo>
                          <a:pt x="33027" y="2332474"/>
                          <a:pt x="52599" y="1054861"/>
                          <a:pt x="0" y="444343"/>
                        </a:cubicBezTo>
                        <a:close/>
                      </a:path>
                      <a:path w="10025409" h="4455910" fill="none" stroke="0" extrusionOk="0">
                        <a:moveTo>
                          <a:pt x="0" y="444343"/>
                        </a:moveTo>
                        <a:cubicBezTo>
                          <a:pt x="39915" y="214548"/>
                          <a:pt x="264236" y="42476"/>
                          <a:pt x="539359" y="0"/>
                        </a:cubicBezTo>
                        <a:cubicBezTo>
                          <a:pt x="4819013" y="116660"/>
                          <a:pt x="6715304" y="147925"/>
                          <a:pt x="9486049" y="0"/>
                        </a:cubicBezTo>
                        <a:cubicBezTo>
                          <a:pt x="9759364" y="-22118"/>
                          <a:pt x="9991132" y="157252"/>
                          <a:pt x="10025409" y="444343"/>
                        </a:cubicBezTo>
                        <a:cubicBezTo>
                          <a:pt x="10190595" y="1863933"/>
                          <a:pt x="9966636" y="3474898"/>
                          <a:pt x="10025409" y="4011566"/>
                        </a:cubicBezTo>
                        <a:cubicBezTo>
                          <a:pt x="9981633" y="4255672"/>
                          <a:pt x="9709031" y="4420308"/>
                          <a:pt x="9486049" y="4455910"/>
                        </a:cubicBezTo>
                        <a:cubicBezTo>
                          <a:pt x="5277363" y="4357109"/>
                          <a:pt x="3769854" y="4481139"/>
                          <a:pt x="539359" y="4455910"/>
                        </a:cubicBezTo>
                        <a:cubicBezTo>
                          <a:pt x="220007" y="4447868"/>
                          <a:pt x="-59449" y="4264727"/>
                          <a:pt x="0" y="4011566"/>
                        </a:cubicBezTo>
                        <a:cubicBezTo>
                          <a:pt x="35279" y="2365710"/>
                          <a:pt x="-51449" y="1066802"/>
                          <a:pt x="0" y="4443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E9593-BAAE-E9C9-457A-2B4A6E2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883">
            <a:off x="105288" y="192277"/>
            <a:ext cx="2238183" cy="22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496DCE-D059-0EA3-15E7-BFA2EE3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85">
            <a:off x="9498992" y="82309"/>
            <a:ext cx="2385080" cy="23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2E8E1-3782-8FEC-B8E9-961BEA780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3776" y="1794234"/>
            <a:ext cx="2706859" cy="1798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F66F6E-1548-7036-199C-60F7AAC61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3622" y="3921586"/>
            <a:ext cx="10339712" cy="1469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D60911-812E-4AEE-F3E8-E3AADFCC2F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6427" y="2608271"/>
            <a:ext cx="652328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5EF550C-2AE9-861B-4B52-D4CCC152D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6" y="945744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612FD-C8D7-92E4-BED2-6C7C79DA8B9F}"/>
                  </a:ext>
                </a:extLst>
              </p:cNvPr>
              <p:cNvSpPr txBox="1"/>
              <p:nvPr/>
            </p:nvSpPr>
            <p:spPr>
              <a:xfrm>
                <a:off x="1293541" y="579863"/>
                <a:ext cx="9924585" cy="203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Khu đất xây dựng nhà máy sản xuất đồ chơi trẻ em dạng hình chữ nhật có chiều dài 300 m, chiều rộng bằng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chiều dài. Hỏi diện tích khu đất đó là bao nhiêu mét vuông, bao </a:t>
                </a:r>
                <a:r>
                  <a:rPr lang="vi-VN" sz="2800" b="1">
                    <a:latin typeface="Cambria" panose="02040503050406030204" pitchFamily="18" charset="0"/>
                    <a:ea typeface="Cambria" panose="02040503050406030204" pitchFamily="18" charset="0"/>
                  </a:rPr>
                  <a:t>nhiêu héc-ta</a:t>
                </a:r>
                <a:r>
                  <a:rPr lang="en-US" sz="2800" b="1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612FD-C8D7-92E4-BED2-6C7C79DA8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541" y="579863"/>
                <a:ext cx="9924585" cy="2032416"/>
              </a:xfrm>
              <a:prstGeom prst="rect">
                <a:avLst/>
              </a:prstGeom>
              <a:blipFill>
                <a:blip r:embed="rId3"/>
                <a:stretch>
                  <a:fillRect l="-1229" t="-2994" r="-1290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D0D9F5-54BE-AEA7-027B-E5578FBFEC43}"/>
                  </a:ext>
                </a:extLst>
              </p:cNvPr>
              <p:cNvSpPr txBox="1"/>
              <p:nvPr/>
            </p:nvSpPr>
            <p:spPr>
              <a:xfrm>
                <a:off x="2163336" y="2364059"/>
                <a:ext cx="8564137" cy="4250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× 300=100 (m)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300 × 100 = 30 000 (m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30 000 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3 ha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30 000 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3 ha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D0D9F5-54BE-AEA7-027B-E5578FBF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336" y="2364059"/>
                <a:ext cx="8564137" cy="4250779"/>
              </a:xfrm>
              <a:prstGeom prst="rect">
                <a:avLst/>
              </a:prstGeom>
              <a:blipFill>
                <a:blip r:embed="rId4"/>
                <a:stretch>
                  <a:fillRect t="-1865" b="-3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EAB9F5-B0B6-47FB-A838-EE71C9BDB12B}"/>
              </a:ext>
            </a:extLst>
          </p:cNvPr>
          <p:cNvGrpSpPr/>
          <p:nvPr/>
        </p:nvGrpSpPr>
        <p:grpSpPr>
          <a:xfrm>
            <a:off x="6906712" y="2243138"/>
            <a:ext cx="5400698" cy="2418208"/>
            <a:chOff x="4133327" y="8204395"/>
            <a:chExt cx="7210038" cy="241820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B94958-5372-079C-77A4-E9C6E12E1E19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TẠM BIỆT VÀ HẸN GẶP LẠI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AFB79E-2242-CD87-B26D-29F71EEAD6B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Ệ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Ẹ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Ặ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48547F-60E0-42DA-6323-D04A7A7E764A}"/>
              </a:ext>
            </a:extLst>
          </p:cNvPr>
          <p:cNvGrpSpPr/>
          <p:nvPr/>
        </p:nvGrpSpPr>
        <p:grpSpPr>
          <a:xfrm>
            <a:off x="573053" y="195642"/>
            <a:ext cx="7144329" cy="6426076"/>
            <a:chOff x="87375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759" y="195642"/>
              <a:ext cx="7144329" cy="64260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B82A5A-1201-623F-5440-A7C3C1F2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5891" y="2570678"/>
              <a:ext cx="4972909" cy="3797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 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448056"/>
            <a:ext cx="11155680" cy="1438796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23 kg 45g = ? g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0" y="3014285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23045 g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6006194" y="2967138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2345 g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153966" y="4632964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23,045 g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85040-43C0-6B3C-097C-CD5AA17384D5}"/>
              </a:ext>
            </a:extLst>
          </p:cNvPr>
          <p:cNvGrpSpPr/>
          <p:nvPr/>
        </p:nvGrpSpPr>
        <p:grpSpPr>
          <a:xfrm>
            <a:off x="5943857" y="4618343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highlight>
                    <a:srgbClr val="FFFFFF"/>
                  </a:highlight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23,45 g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070" y="3123818"/>
            <a:ext cx="1109568" cy="10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2A96F0-8784-8C16-F4D5-372E5C017F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0217" y="951962"/>
            <a:ext cx="1247869" cy="122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895E-135A-0730-6681-833BF1D5B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mbria" panose="02040503050406030204" pitchFamily="18" charset="0"/>
                <a:ea typeface="Cambria" panose="02040503050406030204" pitchFamily="18" charset="0"/>
              </a:rPr>
              <a:t>M </a:t>
            </a:r>
            <a:endParaRPr lang="vi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3C22-7AC1-3580-1259-9ED137D84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82D5F78B-7103-8F23-B23A-56394828B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C05485C7-CA39-24DA-0E59-792F6F7A744F}"/>
              </a:ext>
            </a:extLst>
          </p:cNvPr>
          <p:cNvSpPr/>
          <p:nvPr/>
        </p:nvSpPr>
        <p:spPr>
          <a:xfrm>
            <a:off x="518160" y="242172"/>
            <a:ext cx="11155680" cy="1294704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7,43 ha = ? 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m²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C5DD0-229D-871D-011B-A2056580DB87}"/>
              </a:ext>
            </a:extLst>
          </p:cNvPr>
          <p:cNvGrpSpPr/>
          <p:nvPr/>
        </p:nvGrpSpPr>
        <p:grpSpPr>
          <a:xfrm>
            <a:off x="0" y="3681797"/>
            <a:ext cx="5887322" cy="1409895"/>
            <a:chOff x="-35094" y="3602736"/>
            <a:chExt cx="5887322" cy="14098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60DE4A1-B92A-CDA3-6F44-7CCB2888443E}"/>
                </a:ext>
              </a:extLst>
            </p:cNvPr>
            <p:cNvSpPr/>
            <p:nvPr/>
          </p:nvSpPr>
          <p:spPr>
            <a:xfrm>
              <a:off x="957072" y="3602736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743 </a:t>
              </a: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m²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E8AEEFB-6D61-C6E9-CAC8-2C5180B95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5094" y="3703321"/>
              <a:ext cx="1146132" cy="130931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8F4C968-081F-9215-E2CC-C533AE5C7D55}"/>
              </a:ext>
            </a:extLst>
          </p:cNvPr>
          <p:cNvGrpSpPr/>
          <p:nvPr/>
        </p:nvGrpSpPr>
        <p:grpSpPr>
          <a:xfrm>
            <a:off x="6006194" y="3634650"/>
            <a:ext cx="5801800" cy="1455041"/>
            <a:chOff x="5971100" y="3555589"/>
            <a:chExt cx="5801800" cy="14550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B55C82-A288-583F-14C9-6EE49FF39CCD}"/>
                </a:ext>
              </a:extLst>
            </p:cNvPr>
            <p:cNvSpPr/>
            <p:nvPr/>
          </p:nvSpPr>
          <p:spPr>
            <a:xfrm>
              <a:off x="6877743" y="3555589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7,43 m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5B0F7C6-DD1B-DF59-B085-564D75A79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71100" y="3712269"/>
              <a:ext cx="1096834" cy="12983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15DD8C-1CBB-B219-0B25-AA7796BABC5F}"/>
              </a:ext>
            </a:extLst>
          </p:cNvPr>
          <p:cNvGrpSpPr/>
          <p:nvPr/>
        </p:nvGrpSpPr>
        <p:grpSpPr>
          <a:xfrm>
            <a:off x="153966" y="5300476"/>
            <a:ext cx="5733356" cy="1435173"/>
            <a:chOff x="118872" y="5221415"/>
            <a:chExt cx="5733356" cy="1435173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B0B1A49-DAF1-8FD7-04A8-BB2EE04C9805}"/>
                </a:ext>
              </a:extLst>
            </p:cNvPr>
            <p:cNvSpPr/>
            <p:nvPr/>
          </p:nvSpPr>
          <p:spPr>
            <a:xfrm>
              <a:off x="957072" y="5221415"/>
              <a:ext cx="4895156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74300 </a:t>
              </a:r>
              <a:r>
                <a:rPr kumimoji="0" lang="en-US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0251AA8-055F-5CCA-165E-1A36D6292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872" y="5347277"/>
              <a:ext cx="1036688" cy="13093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85040-43C0-6B3C-097C-CD5AA17384D5}"/>
              </a:ext>
            </a:extLst>
          </p:cNvPr>
          <p:cNvGrpSpPr/>
          <p:nvPr/>
        </p:nvGrpSpPr>
        <p:grpSpPr>
          <a:xfrm>
            <a:off x="5943857" y="5285855"/>
            <a:ext cx="5864136" cy="1390611"/>
            <a:chOff x="5908763" y="5206794"/>
            <a:chExt cx="5864136" cy="139061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B0A155A-1B98-5216-C8DC-22BD3C9C9948}"/>
                </a:ext>
              </a:extLst>
            </p:cNvPr>
            <p:cNvSpPr/>
            <p:nvPr/>
          </p:nvSpPr>
          <p:spPr>
            <a:xfrm>
              <a:off x="6877742" y="5206794"/>
              <a:ext cx="4895157" cy="13624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74300 </a:t>
              </a: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m²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BFB976D-0DAC-FC76-9CDE-5B585792B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08763" y="5331427"/>
              <a:ext cx="1159171" cy="126597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30A44699-D11F-EF59-9634-9C39CF3D5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1517" y="5657595"/>
            <a:ext cx="1109568" cy="10668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12A96F0-8784-8C16-F4D5-372E5C017F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80217" y="951962"/>
            <a:ext cx="1247869" cy="122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0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CECDBF-8516-535D-338B-568447E50D4F}"/>
              </a:ext>
            </a:extLst>
          </p:cNvPr>
          <p:cNvGrpSpPr/>
          <p:nvPr/>
        </p:nvGrpSpPr>
        <p:grpSpPr>
          <a:xfrm>
            <a:off x="477519" y="195642"/>
            <a:ext cx="7144329" cy="6426076"/>
            <a:chOff x="47751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519" y="195642"/>
              <a:ext cx="7144329" cy="642607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727E4C8-2BE1-7AE5-7CA2-7B93A6D5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532" y="2550160"/>
              <a:ext cx="6197980" cy="3768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0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1" y="1773044"/>
            <a:ext cx="43601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28 m 15 cm =              cm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kg 500 g =             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6880303" y="1795347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7058722" y="2074127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13,7 m =             dm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7014117" y="2877015"/>
            <a:ext cx="3211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3,42 tạ =             kg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CBC99E-D190-79FE-AED1-4877A78F0F96}"/>
              </a:ext>
            </a:extLst>
          </p:cNvPr>
          <p:cNvSpPr/>
          <p:nvPr/>
        </p:nvSpPr>
        <p:spPr>
          <a:xfrm>
            <a:off x="4783874" y="4248615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E4666-33F7-9913-98EB-40F8A25B3653}"/>
              </a:ext>
            </a:extLst>
          </p:cNvPr>
          <p:cNvSpPr txBox="1"/>
          <p:nvPr/>
        </p:nvSpPr>
        <p:spPr>
          <a:xfrm>
            <a:off x="4962293" y="4527395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9,02 km =             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96ADE-FE7A-5938-DAE1-0285948AA473}"/>
              </a:ext>
            </a:extLst>
          </p:cNvPr>
          <p:cNvSpPr txBox="1"/>
          <p:nvPr/>
        </p:nvSpPr>
        <p:spPr>
          <a:xfrm>
            <a:off x="4917688" y="5330283"/>
            <a:ext cx="400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6,35 tấn =              kg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770528-C0DA-CFC5-390B-00741EE9D8AD}"/>
              </a:ext>
            </a:extLst>
          </p:cNvPr>
          <p:cNvSpPr/>
          <p:nvPr/>
        </p:nvSpPr>
        <p:spPr>
          <a:xfrm>
            <a:off x="3568391" y="202952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3DD023-9A68-BA54-4CB7-252CCAA26A6F}"/>
              </a:ext>
            </a:extLst>
          </p:cNvPr>
          <p:cNvSpPr/>
          <p:nvPr/>
        </p:nvSpPr>
        <p:spPr>
          <a:xfrm>
            <a:off x="3412274" y="2854713"/>
            <a:ext cx="892097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5BD0F6-E1D7-AAB0-50F3-319B146204D9}"/>
              </a:ext>
            </a:extLst>
          </p:cNvPr>
          <p:cNvSpPr/>
          <p:nvPr/>
        </p:nvSpPr>
        <p:spPr>
          <a:xfrm>
            <a:off x="8705386" y="2048109"/>
            <a:ext cx="94041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5CE182A-69C7-54F0-8C9C-8D55FB6B288D}"/>
              </a:ext>
            </a:extLst>
          </p:cNvPr>
          <p:cNvSpPr/>
          <p:nvPr/>
        </p:nvSpPr>
        <p:spPr>
          <a:xfrm>
            <a:off x="8701669" y="2858432"/>
            <a:ext cx="85492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E23534-5741-EBB7-A6A4-6D5A69BD47C8}"/>
              </a:ext>
            </a:extLst>
          </p:cNvPr>
          <p:cNvSpPr/>
          <p:nvPr/>
        </p:nvSpPr>
        <p:spPr>
          <a:xfrm>
            <a:off x="6828264" y="4486509"/>
            <a:ext cx="94413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32DF04-2557-EBF4-3917-1FFF4DE3840A}"/>
              </a:ext>
            </a:extLst>
          </p:cNvPr>
          <p:cNvSpPr/>
          <p:nvPr/>
        </p:nvSpPr>
        <p:spPr>
          <a:xfrm>
            <a:off x="6824546" y="5296832"/>
            <a:ext cx="981308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652C8B9-AC5F-C080-4EBF-AECB999EBC43}"/>
              </a:ext>
            </a:extLst>
          </p:cNvPr>
          <p:cNvSpPr/>
          <p:nvPr/>
        </p:nvSpPr>
        <p:spPr>
          <a:xfrm>
            <a:off x="3564674" y="2025806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2 815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B6AEDA-DF28-D8CD-B216-0E50FD4FFFA7}"/>
              </a:ext>
            </a:extLst>
          </p:cNvPr>
          <p:cNvSpPr/>
          <p:nvPr/>
        </p:nvSpPr>
        <p:spPr>
          <a:xfrm>
            <a:off x="3404839" y="2847279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4 500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854B4C-6504-3BC8-2A70-024139F28283}"/>
              </a:ext>
            </a:extLst>
          </p:cNvPr>
          <p:cNvSpPr/>
          <p:nvPr/>
        </p:nvSpPr>
        <p:spPr>
          <a:xfrm>
            <a:off x="8697950" y="2051825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137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3A2D0C4-5A61-CE74-DDA5-25B975172250}"/>
              </a:ext>
            </a:extLst>
          </p:cNvPr>
          <p:cNvSpPr/>
          <p:nvPr/>
        </p:nvSpPr>
        <p:spPr>
          <a:xfrm>
            <a:off x="8686799" y="2832411"/>
            <a:ext cx="936702" cy="591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342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008DCF5-AE91-EB82-7B0D-0AD1BCBD6C65}"/>
              </a:ext>
            </a:extLst>
          </p:cNvPr>
          <p:cNvSpPr/>
          <p:nvPr/>
        </p:nvSpPr>
        <p:spPr>
          <a:xfrm>
            <a:off x="6798525" y="4479074"/>
            <a:ext cx="101847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9020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9DC6A29-825A-E52F-2B4A-751AE37DCF19}"/>
              </a:ext>
            </a:extLst>
          </p:cNvPr>
          <p:cNvSpPr/>
          <p:nvPr/>
        </p:nvSpPr>
        <p:spPr>
          <a:xfrm>
            <a:off x="6805958" y="5289397"/>
            <a:ext cx="101847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6350</a:t>
            </a:r>
          </a:p>
        </p:txBody>
      </p:sp>
    </p:spTree>
    <p:extLst>
      <p:ext uri="{BB962C8B-B14F-4D97-AF65-F5344CB8AC3E}">
        <p14:creationId xmlns:p14="http://schemas.microsoft.com/office/powerpoint/2010/main" val="4079683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1" y="1773044"/>
            <a:ext cx="43601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pt-BR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 ha =             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6,5 ha =                  m</a:t>
            </a:r>
            <a:r>
              <a:rPr lang="it-IT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6880303" y="1795347"/>
            <a:ext cx="4594302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7058722" y="2074127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700 ha =              km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7014116" y="2877015"/>
            <a:ext cx="4527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5 dm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24 cm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=            cm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CBC99E-D190-79FE-AED1-4877A78F0F96}"/>
              </a:ext>
            </a:extLst>
          </p:cNvPr>
          <p:cNvSpPr/>
          <p:nvPr/>
        </p:nvSpPr>
        <p:spPr>
          <a:xfrm>
            <a:off x="4783874" y="4248615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E4666-33F7-9913-98EB-40F8A25B3653}"/>
              </a:ext>
            </a:extLst>
          </p:cNvPr>
          <p:cNvSpPr txBox="1"/>
          <p:nvPr/>
        </p:nvSpPr>
        <p:spPr>
          <a:xfrm>
            <a:off x="4962293" y="4527395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2,75 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=             dm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96ADE-FE7A-5938-DAE1-0285948AA473}"/>
              </a:ext>
            </a:extLst>
          </p:cNvPr>
          <p:cNvSpPr txBox="1"/>
          <p:nvPr/>
        </p:nvSpPr>
        <p:spPr>
          <a:xfrm>
            <a:off x="4917688" y="5330283"/>
            <a:ext cx="400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90 000 m</a:t>
            </a:r>
            <a:r>
              <a:rPr lang="it-IT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=            ha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770528-C0DA-CFC5-390B-00741EE9D8AD}"/>
              </a:ext>
            </a:extLst>
          </p:cNvPr>
          <p:cNvSpPr/>
          <p:nvPr/>
        </p:nvSpPr>
        <p:spPr>
          <a:xfrm>
            <a:off x="3646450" y="1996070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3DD023-9A68-BA54-4CB7-252CCAA26A6F}"/>
              </a:ext>
            </a:extLst>
          </p:cNvPr>
          <p:cNvSpPr/>
          <p:nvPr/>
        </p:nvSpPr>
        <p:spPr>
          <a:xfrm>
            <a:off x="2653993" y="2843562"/>
            <a:ext cx="132699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5BD0F6-E1D7-AAB0-50F3-319B146204D9}"/>
              </a:ext>
            </a:extLst>
          </p:cNvPr>
          <p:cNvSpPr/>
          <p:nvPr/>
        </p:nvSpPr>
        <p:spPr>
          <a:xfrm>
            <a:off x="8794597" y="2059260"/>
            <a:ext cx="94041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E23534-5741-EBB7-A6A4-6D5A69BD47C8}"/>
              </a:ext>
            </a:extLst>
          </p:cNvPr>
          <p:cNvSpPr/>
          <p:nvPr/>
        </p:nvSpPr>
        <p:spPr>
          <a:xfrm>
            <a:off x="6817113" y="4441904"/>
            <a:ext cx="94413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32DF04-2557-EBF4-3917-1FFF4DE3840A}"/>
              </a:ext>
            </a:extLst>
          </p:cNvPr>
          <p:cNvSpPr/>
          <p:nvPr/>
        </p:nvSpPr>
        <p:spPr>
          <a:xfrm>
            <a:off x="7170234" y="5307983"/>
            <a:ext cx="858644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59F61-D7D0-84CC-3F45-F734A5EEC1AA}"/>
              </a:ext>
            </a:extLst>
          </p:cNvPr>
          <p:cNvSpPr/>
          <p:nvPr/>
        </p:nvSpPr>
        <p:spPr>
          <a:xfrm>
            <a:off x="9787056" y="2839845"/>
            <a:ext cx="851207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7F43B-F1BB-4118-59B7-A19EECA6FF04}"/>
              </a:ext>
            </a:extLst>
          </p:cNvPr>
          <p:cNvSpPr/>
          <p:nvPr/>
        </p:nvSpPr>
        <p:spPr>
          <a:xfrm>
            <a:off x="3631581" y="199235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575DF2-7CE5-D438-D0B2-5933DC379959}"/>
              </a:ext>
            </a:extLst>
          </p:cNvPr>
          <p:cNvSpPr/>
          <p:nvPr/>
        </p:nvSpPr>
        <p:spPr>
          <a:xfrm>
            <a:off x="2646556" y="2836128"/>
            <a:ext cx="1356731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D8C0DB-150B-43BB-5732-78F43D75BB95}"/>
              </a:ext>
            </a:extLst>
          </p:cNvPr>
          <p:cNvSpPr/>
          <p:nvPr/>
        </p:nvSpPr>
        <p:spPr>
          <a:xfrm>
            <a:off x="8802030" y="205554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3BB13C-2D5A-0B38-1642-B19CA5F7B5A4}"/>
              </a:ext>
            </a:extLst>
          </p:cNvPr>
          <p:cNvSpPr/>
          <p:nvPr/>
        </p:nvSpPr>
        <p:spPr>
          <a:xfrm>
            <a:off x="9738733" y="2847279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B31137F-E51B-DA6F-A86F-C7CA8C6B0FFB}"/>
              </a:ext>
            </a:extLst>
          </p:cNvPr>
          <p:cNvSpPr/>
          <p:nvPr/>
        </p:nvSpPr>
        <p:spPr>
          <a:xfrm>
            <a:off x="6824547" y="4427035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C0D33F2-B158-B09F-F5CC-61E17F97AAE7}"/>
              </a:ext>
            </a:extLst>
          </p:cNvPr>
          <p:cNvSpPr/>
          <p:nvPr/>
        </p:nvSpPr>
        <p:spPr>
          <a:xfrm>
            <a:off x="7147932" y="5319133"/>
            <a:ext cx="903248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9870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5" grpId="0" animBg="1"/>
      <p:bldP spid="26" grpId="0" animBg="1"/>
      <p:bldP spid="2" grpId="0" animBg="1"/>
      <p:bldP spid="8" grpId="0" animBg="1"/>
      <p:bldP spid="9" grpId="0" animBg="1"/>
      <p:bldP spid="14" grpId="0" animBg="1"/>
      <p:bldP spid="18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0" y="1773044"/>
            <a:ext cx="61889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6,34 km + 5,8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 kg – 2,75 kg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4761570" y="4270918"/>
            <a:ext cx="6378498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4939990" y="4549698"/>
            <a:ext cx="401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28,6 ha ×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4895384" y="5352586"/>
            <a:ext cx="403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93,17 km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 :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86482-25BC-93F2-6EB8-416C8300F8AE}"/>
              </a:ext>
            </a:extLst>
          </p:cNvPr>
          <p:cNvSpPr txBox="1"/>
          <p:nvPr/>
        </p:nvSpPr>
        <p:spPr>
          <a:xfrm>
            <a:off x="4103648" y="4427034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20F589-72B7-AB90-055C-AAA7446D5404}"/>
              </a:ext>
            </a:extLst>
          </p:cNvPr>
          <p:cNvSpPr txBox="1"/>
          <p:nvPr/>
        </p:nvSpPr>
        <p:spPr>
          <a:xfrm>
            <a:off x="4772721" y="2107580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12,14 km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C5C3AB-99AC-B997-E85C-E028DC4510D3}"/>
              </a:ext>
            </a:extLst>
          </p:cNvPr>
          <p:cNvSpPr txBox="1"/>
          <p:nvPr/>
        </p:nvSpPr>
        <p:spPr>
          <a:xfrm>
            <a:off x="4817326" y="2899316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4,85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B63677-6FE5-FF8E-F68B-BAF93ABA062E}"/>
              </a:ext>
            </a:extLst>
          </p:cNvPr>
          <p:cNvSpPr txBox="1"/>
          <p:nvPr/>
        </p:nvSpPr>
        <p:spPr>
          <a:xfrm>
            <a:off x="7512205" y="4545980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143 ha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2B08E9-DCE9-C37B-8045-BA9FBF4F711C}"/>
              </a:ext>
            </a:extLst>
          </p:cNvPr>
          <p:cNvSpPr txBox="1"/>
          <p:nvPr/>
        </p:nvSpPr>
        <p:spPr>
          <a:xfrm>
            <a:off x="8058614" y="5360019"/>
            <a:ext cx="304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13,31 km</a:t>
            </a:r>
            <a:r>
              <a:rPr lang="en-US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5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1" y="579863"/>
            <a:ext cx="9924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Theo Bách khoa toàn thư, diện tích của Hồ Gươm (Hồ Hoàn Kiếm) khoảng 0,12 km</a:t>
            </a:r>
            <a:r>
              <a:rPr lang="vi-VN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Hỏi diện tích của Hồ Gươm khoảng bao nhiêu héc-ta, bao nhiêu mét vuông?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AA7B9-8C55-576D-21F3-D0E66E26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928" y="2134065"/>
            <a:ext cx="7981950" cy="1943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B189B-70BA-20FC-10D5-F6D6E1F79F9A}"/>
              </a:ext>
            </a:extLst>
          </p:cNvPr>
          <p:cNvSpPr txBox="1"/>
          <p:nvPr/>
        </p:nvSpPr>
        <p:spPr>
          <a:xfrm>
            <a:off x="1103971" y="3836020"/>
            <a:ext cx="99134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 0,12 km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0,12 × 100 ha = 12 ha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Hồ </a:t>
            </a:r>
            <a:r>
              <a:rPr lang="vi-VN" sz="3200" b="0" i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Gươm khoản</a:t>
            </a:r>
            <a:r>
              <a:rPr lang="en-US" sz="3200" b="0" i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200" b="0" i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ha.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0,12 km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0,12 × 1 000 000 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120 000 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Hồ Gươm khoảng 120 000 mét vuông.</a:t>
            </a:r>
          </a:p>
        </p:txBody>
      </p:sp>
    </p:spTree>
    <p:extLst>
      <p:ext uri="{BB962C8B-B14F-4D97-AF65-F5344CB8AC3E}">
        <p14:creationId xmlns:p14="http://schemas.microsoft.com/office/powerpoint/2010/main" val="982679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2467</TotalTime>
  <Words>350</Words>
  <Application>Microsoft Office PowerPoint</Application>
  <PresentationFormat>Widescreen</PresentationFormat>
  <Paragraphs>85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iCiel Pony</vt:lpstr>
      <vt:lpstr>Cambria</vt:lpstr>
      <vt:lpstr>Aptos</vt:lpstr>
      <vt:lpstr>Calibri Light</vt:lpstr>
      <vt:lpstr>Times New Roman</vt:lpstr>
      <vt:lpstr>Calibri</vt:lpstr>
      <vt:lpstr>Cambria Math</vt:lpstr>
      <vt:lpstr>Aptos Display</vt:lpstr>
      <vt:lpstr>Office Theme</vt:lpstr>
      <vt:lpstr>1_Office Theme</vt:lpstr>
      <vt:lpstr>PowerPoint Presentation</vt:lpstr>
      <vt:lpstr>PowerPoint Presentation</vt:lpstr>
      <vt:lpstr>M </vt:lpstr>
      <vt:lpstr>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42</cp:revision>
  <dcterms:created xsi:type="dcterms:W3CDTF">2022-12-22T20:22:00Z</dcterms:created>
  <dcterms:modified xsi:type="dcterms:W3CDTF">2024-12-29T10:52:06Z</dcterms:modified>
  <cp:category>9Slide.vn</cp:category>
</cp:coreProperties>
</file>