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handoutMasterIdLst>
    <p:handoutMasterId r:id="rId13"/>
  </p:handoutMasterIdLst>
  <p:sldIdLst>
    <p:sldId id="404" r:id="rId2"/>
    <p:sldId id="412" r:id="rId3"/>
    <p:sldId id="413" r:id="rId4"/>
    <p:sldId id="439" r:id="rId5"/>
    <p:sldId id="438" r:id="rId6"/>
    <p:sldId id="441" r:id="rId7"/>
    <p:sldId id="426" r:id="rId8"/>
    <p:sldId id="428" r:id="rId9"/>
    <p:sldId id="429" r:id="rId10"/>
    <p:sldId id="440" r:id="rId11"/>
  </p:sldIdLst>
  <p:sldSz cx="12192000" cy="6858000"/>
  <p:notesSz cx="6858000" cy="9144000"/>
  <p:embeddedFontLst>
    <p:embeddedFont>
      <p:font typeface="#9Slide07 HoneyCream" panose="020B0604020202020204" charset="0"/>
      <p:regular r:id="rId14"/>
    </p:embeddedFont>
    <p:embeddedFont>
      <p:font typeface="Cambria" panose="02040503050406030204" pitchFamily="18" charset="0"/>
      <p:regular r:id="rId15"/>
      <p:bold r:id="rId16"/>
      <p:italic r:id="rId17"/>
      <p:boldItalic r:id="rId18"/>
    </p:embeddedFont>
    <p:embeddedFont>
      <p:font typeface="DengXian" panose="02010600030101010101" pitchFamily="2" charset="-122"/>
      <p:regular r:id="rId19"/>
      <p:bold r:id="rId20"/>
    </p:embeddedFont>
  </p:embeddedFontLst>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04D"/>
    <a:srgbClr val="30779E"/>
    <a:srgbClr val="224C48"/>
    <a:srgbClr val="ECC9B0"/>
    <a:srgbClr val="43817B"/>
    <a:srgbClr val="E0B999"/>
    <a:srgbClr val="ECB660"/>
    <a:srgbClr val="DD8C25"/>
    <a:srgbClr val="4A8F8F"/>
    <a:srgbClr val="3E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CADD1-83FE-4DC7-B6E3-D427F544E540}" v="193" dt="2023-12-23T10:46:38.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0" autoAdjust="0"/>
    <p:restoredTop sz="94682"/>
  </p:normalViewPr>
  <p:slideViewPr>
    <p:cSldViewPr snapToGrid="0" snapToObjects="1">
      <p:cViewPr varScale="1">
        <p:scale>
          <a:sx n="83" d="100"/>
          <a:sy n="83" d="100"/>
        </p:scale>
        <p:origin x="324" y="90"/>
      </p:cViewPr>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2025/5/13</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2025/5/13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a:t>
            </a:fld>
            <a:endParaRPr lang="zh-CN" altLang="en-US"/>
          </a:p>
        </p:txBody>
      </p:sp>
    </p:spTree>
    <p:extLst>
      <p:ext uri="{BB962C8B-B14F-4D97-AF65-F5344CB8AC3E}">
        <p14:creationId xmlns:p14="http://schemas.microsoft.com/office/powerpoint/2010/main" val="203438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3843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Hs</a:t>
            </a:r>
            <a:r>
              <a:rPr lang="en-US" altLang="zh-CN" baseline="0" dirty="0"/>
              <a:t> </a:t>
            </a:r>
            <a:r>
              <a:rPr lang="en-US" altLang="zh-CN" baseline="0" dirty="0" err="1"/>
              <a:t>chọn</a:t>
            </a:r>
            <a:r>
              <a:rPr lang="en-US" altLang="zh-CN" baseline="0" dirty="0"/>
              <a:t> 1 ô </a:t>
            </a:r>
            <a:r>
              <a:rPr lang="en-US" altLang="zh-CN" baseline="0" dirty="0" err="1"/>
              <a:t>cửa</a:t>
            </a:r>
            <a:r>
              <a:rPr lang="en-US" altLang="zh-CN" baseline="0" dirty="0"/>
              <a:t> </a:t>
            </a:r>
            <a:r>
              <a:rPr lang="en-US" altLang="zh-CN" baseline="0" dirty="0" err="1"/>
              <a:t>để</a:t>
            </a:r>
            <a:r>
              <a:rPr lang="en-US" altLang="zh-CN" baseline="0" dirty="0"/>
              <a:t> </a:t>
            </a:r>
            <a:r>
              <a:rPr lang="en-US" altLang="zh-CN" baseline="0" dirty="0" err="1"/>
              <a:t>dẫn</a:t>
            </a:r>
            <a:r>
              <a:rPr lang="en-US" altLang="zh-CN" baseline="0" dirty="0"/>
              <a:t> </a:t>
            </a:r>
            <a:r>
              <a:rPr lang="en-US" altLang="zh-CN" baseline="0" dirty="0" err="1"/>
              <a:t>đến</a:t>
            </a:r>
            <a:r>
              <a:rPr lang="en-US" altLang="zh-CN" baseline="0" dirty="0"/>
              <a:t> </a:t>
            </a:r>
            <a:r>
              <a:rPr lang="en-US" altLang="zh-CN" baseline="0" dirty="0" err="1"/>
              <a:t>bài</a:t>
            </a:r>
            <a:r>
              <a:rPr lang="en-US" altLang="zh-CN" baseline="0" dirty="0"/>
              <a:t> </a:t>
            </a:r>
            <a:r>
              <a:rPr lang="en-US" altLang="zh-CN" baseline="0" dirty="0" err="1"/>
              <a:t>đọc</a:t>
            </a:r>
            <a:r>
              <a:rPr lang="en-US" altLang="zh-CN" baseline="0" dirty="0"/>
              <a:t>. Sau </a:t>
            </a:r>
            <a:r>
              <a:rPr lang="en-US" altLang="zh-CN" baseline="0" dirty="0" err="1"/>
              <a:t>khi</a:t>
            </a:r>
            <a:r>
              <a:rPr lang="en-US" altLang="zh-CN" baseline="0" dirty="0"/>
              <a:t> </a:t>
            </a:r>
            <a:r>
              <a:rPr lang="en-US" altLang="zh-CN" baseline="0" dirty="0" err="1"/>
              <a:t>đọc</a:t>
            </a:r>
            <a:r>
              <a:rPr lang="en-US" altLang="zh-CN" baseline="0" dirty="0"/>
              <a:t> </a:t>
            </a:r>
            <a:r>
              <a:rPr lang="en-US" altLang="zh-CN" baseline="0" dirty="0" err="1"/>
              <a:t>xong</a:t>
            </a:r>
            <a:r>
              <a:rPr lang="en-US" altLang="zh-CN" baseline="0" dirty="0"/>
              <a:t> GV </a:t>
            </a:r>
            <a:r>
              <a:rPr lang="en-US" altLang="zh-CN" baseline="0" dirty="0" err="1"/>
              <a:t>đặt</a:t>
            </a:r>
            <a:r>
              <a:rPr lang="en-US" altLang="zh-CN" baseline="0" dirty="0"/>
              <a:t> </a:t>
            </a:r>
            <a:r>
              <a:rPr lang="en-US" altLang="zh-CN" baseline="0" dirty="0" err="1"/>
              <a:t>câu</a:t>
            </a:r>
            <a:r>
              <a:rPr lang="en-US" altLang="zh-CN" baseline="0" dirty="0"/>
              <a:t> </a:t>
            </a:r>
            <a:r>
              <a:rPr lang="en-US" altLang="zh-CN" baseline="0" dirty="0" err="1"/>
              <a:t>hỏi</a:t>
            </a:r>
            <a:r>
              <a:rPr lang="en-US" altLang="zh-CN" baseline="0" dirty="0"/>
              <a:t> </a:t>
            </a:r>
            <a:r>
              <a:rPr lang="en-US" altLang="zh-CN" baseline="0" dirty="0" err="1"/>
              <a:t>và</a:t>
            </a:r>
            <a:r>
              <a:rPr lang="en-US" altLang="zh-CN" baseline="0" dirty="0"/>
              <a:t> click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đánh</a:t>
            </a:r>
            <a:r>
              <a:rPr lang="en-US" altLang="zh-CN" baseline="0" dirty="0"/>
              <a:t> </a:t>
            </a:r>
            <a:r>
              <a:rPr lang="en-US" altLang="zh-CN" baseline="0" dirty="0" err="1"/>
              <a:t>giá</a:t>
            </a:r>
            <a:r>
              <a:rPr lang="en-US" altLang="zh-CN" baseline="0" dirty="0"/>
              <a:t> </a:t>
            </a:r>
            <a:r>
              <a:rPr lang="en-US" altLang="zh-CN" baseline="0" dirty="0" err="1"/>
              <a:t>với</a:t>
            </a:r>
            <a:r>
              <a:rPr lang="en-US" altLang="zh-CN" baseline="0" dirty="0"/>
              <a:t> </a:t>
            </a:r>
            <a:r>
              <a:rPr lang="en-US" altLang="zh-CN" baseline="0" dirty="0" err="1"/>
              <a:t>năng</a:t>
            </a:r>
            <a:r>
              <a:rPr lang="en-US" altLang="zh-CN" baseline="0" dirty="0"/>
              <a:t> </a:t>
            </a:r>
            <a:r>
              <a:rPr lang="en-US" altLang="zh-CN" baseline="0" dirty="0" err="1"/>
              <a:t>lực</a:t>
            </a:r>
            <a:r>
              <a:rPr lang="en-US" altLang="zh-CN" baseline="0" dirty="0"/>
              <a:t> </a:t>
            </a:r>
            <a:r>
              <a:rPr lang="en-US" altLang="zh-CN" baseline="0" dirty="0" err="1"/>
              <a:t>đọc</a:t>
            </a:r>
            <a:r>
              <a:rPr lang="en-US" altLang="zh-CN" baseline="0" dirty="0"/>
              <a:t> </a:t>
            </a:r>
            <a:r>
              <a:rPr lang="en-US" altLang="zh-CN" baseline="0" dirty="0" err="1"/>
              <a:t>hiểu</a:t>
            </a:r>
            <a:r>
              <a:rPr lang="en-US" altLang="zh-CN" baseline="0" dirty="0"/>
              <a:t> </a:t>
            </a:r>
            <a:r>
              <a:rPr lang="en-US" altLang="zh-CN" baseline="0" dirty="0" err="1"/>
              <a:t>của</a:t>
            </a:r>
            <a:r>
              <a:rPr lang="en-US" altLang="zh-CN" baseline="0" dirty="0"/>
              <a:t> </a:t>
            </a:r>
            <a:r>
              <a:rPr lang="en-US" altLang="zh-CN" baseline="0" dirty="0" err="1"/>
              <a:t>bé</a:t>
            </a:r>
            <a:r>
              <a:rPr lang="en-US" altLang="zh-CN" baseline="0" dirty="0"/>
              <a:t>.</a:t>
            </a:r>
          </a:p>
          <a:p>
            <a:r>
              <a:rPr lang="vi-VN" altLang="zh-CN" dirty="0"/>
              <a:t>Nhấn vào cây mai để đến tạm biệt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192820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372675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125165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46985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85670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166794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extLst>
      <p:ext uri="{BB962C8B-B14F-4D97-AF65-F5344CB8AC3E}">
        <p14:creationId xmlns:p14="http://schemas.microsoft.com/office/powerpoint/2010/main" val="3377265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extLst>
      <p:ext uri="{BB962C8B-B14F-4D97-AF65-F5344CB8AC3E}">
        <p14:creationId xmlns:p14="http://schemas.microsoft.com/office/powerpoint/2010/main" val="3039193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userDrawn="1"/>
        </p:nvSpPr>
        <p:spPr>
          <a:xfrm>
            <a:off x="157463" y="1024569"/>
            <a:ext cx="11877075" cy="5673686"/>
          </a:xfrm>
          <a:prstGeom prst="rect">
            <a:avLst/>
          </a:prstGeom>
          <a:solidFill>
            <a:srgbClr val="9A000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3268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A00A2AD-B2CE-DC4F-8015-E18525983D45}" type="datetimeFigureOut">
              <a:rPr kumimoji="1" lang="zh-CN" altLang="en-US" smtClean="0"/>
              <a:t>2025/5/13</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14727523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A00A2AD-B2CE-DC4F-8015-E18525983D45}" type="datetimeFigureOut">
              <a:rPr kumimoji="1" lang="zh-CN" altLang="en-US" smtClean="0"/>
              <a:t>2025/5/13</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4959A3-A541-421B-9CD7-0C923F5DC50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FE6C62-2345-4AFC-A9B4-B80648B88A20}"/>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FA61041-19B0-4309-B12C-8124D74B5C67}"/>
              </a:ext>
            </a:extLst>
          </p:cNvPr>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F5E58FA1-8289-4B63-94AF-DF8065BB97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F26FE73-8E88-4C1F-A28F-B1B51E3AF8C2}"/>
              </a:ext>
            </a:extLst>
          </p:cNvPr>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Tree>
    <p:extLst>
      <p:ext uri="{BB962C8B-B14F-4D97-AF65-F5344CB8AC3E}">
        <p14:creationId xmlns:p14="http://schemas.microsoft.com/office/powerpoint/2010/main" val="84283370"/>
      </p:ext>
    </p:extLst>
  </p:cSld>
  <p:clrMapOvr>
    <a:masterClrMapping/>
  </p:clrMapOvr>
  <p:transition spd="slow" advTm="4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facebook.com/groups/629898828017053"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286FF3-8C1C-F293-0CB9-C543F51F18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10" name="Picture 9">
            <a:extLst>
              <a:ext uri="{FF2B5EF4-FFF2-40B4-BE49-F238E27FC236}">
                <a16:creationId xmlns:a16="http://schemas.microsoft.com/office/drawing/2014/main" id="{8F191201-ED52-3809-1D40-28FE437DEB3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7" name="TextBox 3">
            <a:extLst>
              <a:ext uri="{FF2B5EF4-FFF2-40B4-BE49-F238E27FC236}">
                <a16:creationId xmlns:a16="http://schemas.microsoft.com/office/drawing/2014/main" id="{5D902754-C8FE-5421-2CAF-A246A2A14CC7}"/>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8" name="Title 1">
            <a:extLst>
              <a:ext uri="{FF2B5EF4-FFF2-40B4-BE49-F238E27FC236}">
                <a16:creationId xmlns:a16="http://schemas.microsoft.com/office/drawing/2014/main" id="{48BDE949-A0D5-85CF-D35D-617CED7CE1A1}"/>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9" name="Picture 18">
            <a:extLst>
              <a:ext uri="{FF2B5EF4-FFF2-40B4-BE49-F238E27FC236}">
                <a16:creationId xmlns:a16="http://schemas.microsoft.com/office/drawing/2014/main" id="{8743C3D3-1CE6-E0C7-5C85-1EE3589B77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20" name="Picture 19">
            <a:extLst>
              <a:ext uri="{FF2B5EF4-FFF2-40B4-BE49-F238E27FC236}">
                <a16:creationId xmlns:a16="http://schemas.microsoft.com/office/drawing/2014/main" id="{72454E05-662F-FC02-FE9F-D78989154C4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21" name="Picture 20">
            <a:extLst>
              <a:ext uri="{FF2B5EF4-FFF2-40B4-BE49-F238E27FC236}">
                <a16:creationId xmlns:a16="http://schemas.microsoft.com/office/drawing/2014/main" id="{EAE2BA0C-0C84-885B-B554-4A77D7D75B4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22" name="Picture 21">
            <a:extLst>
              <a:ext uri="{FF2B5EF4-FFF2-40B4-BE49-F238E27FC236}">
                <a16:creationId xmlns:a16="http://schemas.microsoft.com/office/drawing/2014/main" id="{95709E1C-B410-877B-D2D9-310BD79F65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3" name="Title 1">
            <a:extLst>
              <a:ext uri="{FF2B5EF4-FFF2-40B4-BE49-F238E27FC236}">
                <a16:creationId xmlns:a16="http://schemas.microsoft.com/office/drawing/2014/main" id="{E6BF3CC4-41FC-CD80-3314-E26BE82691FD}"/>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4" name="Title 1">
            <a:extLst>
              <a:ext uri="{FF2B5EF4-FFF2-40B4-BE49-F238E27FC236}">
                <a16:creationId xmlns:a16="http://schemas.microsoft.com/office/drawing/2014/main" id="{608A9C39-A6DF-800F-5F79-80BADEECEA75}"/>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5" name="Picture 24">
            <a:extLst>
              <a:ext uri="{FF2B5EF4-FFF2-40B4-BE49-F238E27FC236}">
                <a16:creationId xmlns:a16="http://schemas.microsoft.com/office/drawing/2014/main" id="{B4FA46F6-816F-51B6-22B1-F87670B8A319}"/>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6" name="Picture 25">
            <a:extLst>
              <a:ext uri="{FF2B5EF4-FFF2-40B4-BE49-F238E27FC236}">
                <a16:creationId xmlns:a16="http://schemas.microsoft.com/office/drawing/2014/main" id="{70DEFAF2-7934-B654-10A2-7E42A4796BDE}"/>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7" name="Picture 26">
            <a:extLst>
              <a:ext uri="{FF2B5EF4-FFF2-40B4-BE49-F238E27FC236}">
                <a16:creationId xmlns:a16="http://schemas.microsoft.com/office/drawing/2014/main" id="{859F0EA2-53AD-556D-F7AD-F28B448C8B35}"/>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8" name="Picture 27">
            <a:extLst>
              <a:ext uri="{FF2B5EF4-FFF2-40B4-BE49-F238E27FC236}">
                <a16:creationId xmlns:a16="http://schemas.microsoft.com/office/drawing/2014/main" id="{3200CD83-B451-ACF2-FD57-39872411BE90}"/>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61" r:id="rId7"/>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16.png"/><Relationship Id="rId5" Type="http://schemas.openxmlformats.org/officeDocument/2006/relationships/slideLayout" Target="../slideLayouts/slideLayout1.xml"/><Relationship Id="rId10" Type="http://schemas.microsoft.com/office/2007/relationships/hdphoto" Target="../media/hdphoto1.wdp"/><Relationship Id="rId4" Type="http://schemas.openxmlformats.org/officeDocument/2006/relationships/audio" Target="../media/media2.mp3"/><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slide" Target="slide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6.png"/><Relationship Id="rId5" Type="http://schemas.openxmlformats.org/officeDocument/2006/relationships/slideLayout" Target="../slideLayouts/slideLayout1.xml"/><Relationship Id="rId10" Type="http://schemas.microsoft.com/office/2007/relationships/hdphoto" Target="../media/hdphoto1.wdp"/><Relationship Id="rId4" Type="http://schemas.openxmlformats.org/officeDocument/2006/relationships/audio" Target="../media/media2.mp3"/><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16.png"/><Relationship Id="rId5" Type="http://schemas.openxmlformats.org/officeDocument/2006/relationships/slideLayout" Target="../slideLayouts/slideLayout1.xml"/><Relationship Id="rId10" Type="http://schemas.microsoft.com/office/2007/relationships/hdphoto" Target="../media/hdphoto1.wdp"/><Relationship Id="rId4" Type="http://schemas.openxmlformats.org/officeDocument/2006/relationships/audio" Target="../media/media2.mp3"/><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16.png"/><Relationship Id="rId5" Type="http://schemas.openxmlformats.org/officeDocument/2006/relationships/slideLayout" Target="../slideLayouts/slideLayout1.xml"/><Relationship Id="rId10" Type="http://schemas.microsoft.com/office/2007/relationships/hdphoto" Target="../media/hdphoto1.wdp"/><Relationship Id="rId4" Type="http://schemas.openxmlformats.org/officeDocument/2006/relationships/audio" Target="../media/media2.mp3"/><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t="1" b="9573"/>
          <a:stretch/>
        </p:blipFill>
        <p:spPr>
          <a:xfrm>
            <a:off x="-638881" y="-163063"/>
            <a:ext cx="13160415" cy="6717295"/>
          </a:xfrm>
          <a:prstGeom prst="rect">
            <a:avLst/>
          </a:prstGeom>
        </p:spPr>
      </p:pic>
      <p:pic>
        <p:nvPicPr>
          <p:cNvPr id="3" name="Picture 2">
            <a:extLst>
              <a:ext uri="{FF2B5EF4-FFF2-40B4-BE49-F238E27FC236}">
                <a16:creationId xmlns:a16="http://schemas.microsoft.com/office/drawing/2014/main" id="{D4239AE4-9A04-9C8E-D933-0E9FA22B8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486" y="190601"/>
            <a:ext cx="1666667" cy="1666667"/>
          </a:xfrm>
          <a:prstGeom prst="rect">
            <a:avLst/>
          </a:prstGeom>
        </p:spPr>
      </p:pic>
      <p:pic>
        <p:nvPicPr>
          <p:cNvPr id="4" name="Picture 3">
            <a:extLst>
              <a:ext uri="{FF2B5EF4-FFF2-40B4-BE49-F238E27FC236}">
                <a16:creationId xmlns:a16="http://schemas.microsoft.com/office/drawing/2014/main" id="{B8ACC4A7-44F1-C205-143E-ECD830BF90E5}"/>
              </a:ext>
            </a:extLst>
          </p:cNvPr>
          <p:cNvPicPr>
            <a:picLocks noChangeAspect="1"/>
          </p:cNvPicPr>
          <p:nvPr/>
        </p:nvPicPr>
        <p:blipFill>
          <a:blip r:embed="rId5"/>
          <a:stretch>
            <a:fillRect/>
          </a:stretch>
        </p:blipFill>
        <p:spPr>
          <a:xfrm>
            <a:off x="5278395" y="535645"/>
            <a:ext cx="2450804" cy="1182727"/>
          </a:xfrm>
          <a:prstGeom prst="rect">
            <a:avLst/>
          </a:prstGeom>
        </p:spPr>
      </p:pic>
      <p:pic>
        <p:nvPicPr>
          <p:cNvPr id="5" name="Picture 4"/>
          <p:cNvPicPr>
            <a:picLocks noChangeAspect="1"/>
          </p:cNvPicPr>
          <p:nvPr/>
        </p:nvPicPr>
        <p:blipFill>
          <a:blip r:embed="rId6"/>
          <a:stretch>
            <a:fillRect/>
          </a:stretch>
        </p:blipFill>
        <p:spPr>
          <a:xfrm>
            <a:off x="6764569" y="4822818"/>
            <a:ext cx="4102964" cy="1731414"/>
          </a:xfrm>
          <a:prstGeom prst="rect">
            <a:avLst/>
          </a:prstGeom>
        </p:spPr>
      </p:pic>
      <p:pic>
        <p:nvPicPr>
          <p:cNvPr id="9" name="Picture 8"/>
          <p:cNvPicPr>
            <a:picLocks noChangeAspect="1"/>
          </p:cNvPicPr>
          <p:nvPr/>
        </p:nvPicPr>
        <p:blipFill>
          <a:blip r:embed="rId7"/>
          <a:stretch>
            <a:fillRect/>
          </a:stretch>
        </p:blipFill>
        <p:spPr>
          <a:xfrm>
            <a:off x="901049" y="1996164"/>
            <a:ext cx="11114742" cy="3495545"/>
          </a:xfrm>
          <a:prstGeom prst="rect">
            <a:avLst/>
          </a:prstGeom>
        </p:spPr>
      </p:pic>
    </p:spTree>
    <p:extLst>
      <p:ext uri="{BB962C8B-B14F-4D97-AF65-F5344CB8AC3E}">
        <p14:creationId xmlns:p14="http://schemas.microsoft.com/office/powerpoint/2010/main" val="3499050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7"/>
          <a:stretch>
            <a:fillRect/>
          </a:stretch>
        </p:blipFill>
        <p:spPr>
          <a:xfrm>
            <a:off x="4216589" y="5850266"/>
            <a:ext cx="3978144" cy="1098489"/>
          </a:xfrm>
          <a:prstGeom prst="rect">
            <a:avLst/>
          </a:prstGeom>
        </p:spPr>
      </p:pic>
      <p:pic>
        <p:nvPicPr>
          <p:cNvPr id="47" name="Picture 46"/>
          <p:cNvPicPr>
            <a:picLocks noChangeAspect="1"/>
          </p:cNvPicPr>
          <p:nvPr/>
        </p:nvPicPr>
        <p:blipFill>
          <a:blip r:embed="rId7"/>
          <a:stretch>
            <a:fillRect/>
          </a:stretch>
        </p:blipFill>
        <p:spPr>
          <a:xfrm>
            <a:off x="8194049" y="5825039"/>
            <a:ext cx="3978144" cy="1098489"/>
          </a:xfrm>
          <a:prstGeom prst="rect">
            <a:avLst/>
          </a:prstGeom>
        </p:spPr>
      </p:pic>
      <p:pic>
        <p:nvPicPr>
          <p:cNvPr id="43" name="Picture 42"/>
          <p:cNvPicPr>
            <a:picLocks noChangeAspect="1"/>
          </p:cNvPicPr>
          <p:nvPr/>
        </p:nvPicPr>
        <p:blipFill>
          <a:blip r:embed="rId7"/>
          <a:stretch>
            <a:fillRect/>
          </a:stretch>
        </p:blipFill>
        <p:spPr>
          <a:xfrm>
            <a:off x="305733" y="5851420"/>
            <a:ext cx="3978144" cy="1098489"/>
          </a:xfrm>
          <a:prstGeom prst="rect">
            <a:avLst/>
          </a:prstGeom>
        </p:spPr>
      </p:pic>
      <p:sp>
        <p:nvSpPr>
          <p:cNvPr id="32" name="Rectangle 31"/>
          <p:cNvSpPr/>
          <p:nvPr/>
        </p:nvSpPr>
        <p:spPr>
          <a:xfrm>
            <a:off x="5223147" y="6051120"/>
            <a:ext cx="3205351"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ircona" panose="02040603050506020204" pitchFamily="18" charset="0"/>
                <a:cs typeface="+mn-cs"/>
              </a:rPr>
              <a:t>HOÀN THÀNH</a:t>
            </a:r>
            <a:endParaRPr kumimoji="0" lang="vi-VN" sz="28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sp>
        <p:nvSpPr>
          <p:cNvPr id="33" name="Rectangle 32"/>
          <p:cNvSpPr/>
          <p:nvPr/>
        </p:nvSpPr>
        <p:spPr>
          <a:xfrm>
            <a:off x="9100626" y="6112675"/>
            <a:ext cx="282483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Chưa</a:t>
            </a:r>
            <a:r>
              <a:rPr kumimoji="0" lang="en-US" sz="2000" b="0" i="0" u="none" strike="noStrike" kern="1200" cap="none" spc="0" normalizeH="0" baseline="0" noProof="0" dirty="0">
                <a:ln>
                  <a:noFill/>
                </a:ln>
                <a:solidFill>
                  <a:prstClr val="white"/>
                </a:solidFill>
                <a:effectLst/>
                <a:uLnTx/>
                <a:uFillTx/>
                <a:latin typeface="UTM Aircona" panose="020406030505060202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hoàn</a:t>
            </a:r>
            <a:r>
              <a:rPr kumimoji="0" lang="en-US" sz="2000" b="0" i="0" u="none" strike="noStrike" kern="1200" cap="none" spc="0" normalizeH="0" baseline="0" noProof="0" dirty="0">
                <a:ln>
                  <a:noFill/>
                </a:ln>
                <a:solidFill>
                  <a:prstClr val="white"/>
                </a:solidFill>
                <a:effectLst/>
                <a:uLnTx/>
                <a:uFillTx/>
                <a:latin typeface="UTM Aircona" panose="020406030505060202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thành</a:t>
            </a:r>
            <a:endParaRPr kumimoji="0" lang="vi-VN" sz="20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pic>
        <p:nvPicPr>
          <p:cNvPr id="37" name="Picture 36"/>
          <p:cNvPicPr>
            <a:picLocks noChangeAspect="1"/>
          </p:cNvPicPr>
          <p:nvPr/>
        </p:nvPicPr>
        <p:blipFill>
          <a:blip r:embed="rId8"/>
          <a:stretch>
            <a:fillRect/>
          </a:stretch>
        </p:blipFill>
        <p:spPr>
          <a:xfrm>
            <a:off x="494008" y="5725117"/>
            <a:ext cx="1098451" cy="822694"/>
          </a:xfrm>
          <a:prstGeom prst="rect">
            <a:avLst/>
          </a:prstGeom>
        </p:spPr>
      </p:pic>
      <p:sp>
        <p:nvSpPr>
          <p:cNvPr id="31" name="Rectangle 30"/>
          <p:cNvSpPr/>
          <p:nvPr/>
        </p:nvSpPr>
        <p:spPr>
          <a:xfrm>
            <a:off x="1818082" y="5999195"/>
            <a:ext cx="145369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TM Aircona" panose="02040603050506020204" pitchFamily="18" charset="0"/>
                <a:cs typeface="+mn-cs"/>
              </a:rPr>
              <a:t>TỐT</a:t>
            </a:r>
            <a:endParaRPr kumimoji="0" lang="vi-VN" sz="36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pic>
        <p:nvPicPr>
          <p:cNvPr id="48" name="Picture 47"/>
          <p:cNvPicPr>
            <a:picLocks noChangeAspect="1"/>
          </p:cNvPicPr>
          <p:nvPr/>
        </p:nvPicPr>
        <p:blipFill>
          <a:blip r:embed="rId8"/>
          <a:stretch>
            <a:fillRect/>
          </a:stretch>
        </p:blipFill>
        <p:spPr>
          <a:xfrm>
            <a:off x="4427184" y="5750548"/>
            <a:ext cx="1098451" cy="822694"/>
          </a:xfrm>
          <a:prstGeom prst="rect">
            <a:avLst/>
          </a:prstGeom>
        </p:spPr>
      </p:pic>
      <p:pic>
        <p:nvPicPr>
          <p:cNvPr id="50" name="Picture 49"/>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8453759" y="5999195"/>
            <a:ext cx="729240" cy="646617"/>
          </a:xfrm>
          <a:prstGeom prst="rect">
            <a:avLst/>
          </a:prstGeom>
          <a:effectLst>
            <a:outerShdw blurRad="50800" dist="38100" dir="2700000" algn="tl" rotWithShape="0">
              <a:prstClr val="black">
                <a:alpha val="40000"/>
              </a:prstClr>
            </a:outerShdw>
          </a:effectLst>
        </p:spPr>
      </p:pic>
      <p:pic>
        <p:nvPicPr>
          <p:cNvPr id="51"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2690" y="2354101"/>
            <a:ext cx="487363" cy="487363"/>
          </a:xfrm>
          <a:prstGeom prst="rect">
            <a:avLst/>
          </a:prstGeom>
        </p:spPr>
      </p:pic>
      <p:pic>
        <p:nvPicPr>
          <p:cNvPr id="52"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45421" y="2841464"/>
            <a:ext cx="487363" cy="487363"/>
          </a:xfrm>
          <a:prstGeom prst="rect">
            <a:avLst/>
          </a:prstGeom>
        </p:spPr>
      </p:pic>
      <p:pic>
        <p:nvPicPr>
          <p:cNvPr id="53" name="Am-thanh-oh-nooo-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0389" y="3428206"/>
            <a:ext cx="487363" cy="487363"/>
          </a:xfrm>
          <a:prstGeom prst="rect">
            <a:avLst/>
          </a:prstGeom>
        </p:spPr>
      </p:pic>
      <p:grpSp>
        <p:nvGrpSpPr>
          <p:cNvPr id="11" name="Group 10">
            <a:extLst>
              <a:ext uri="{FF2B5EF4-FFF2-40B4-BE49-F238E27FC236}">
                <a16:creationId xmlns:a16="http://schemas.microsoft.com/office/drawing/2014/main" id="{5CAC1143-A6AE-5D6F-D1AC-FE1620DE1E50}"/>
              </a:ext>
            </a:extLst>
          </p:cNvPr>
          <p:cNvGrpSpPr/>
          <p:nvPr/>
        </p:nvGrpSpPr>
        <p:grpSpPr>
          <a:xfrm>
            <a:off x="-1257835" y="-1492540"/>
            <a:ext cx="13106055" cy="7417847"/>
            <a:chOff x="558799" y="1167084"/>
            <a:chExt cx="12274163" cy="4037947"/>
          </a:xfrm>
        </p:grpSpPr>
        <p:sp>
          <p:nvSpPr>
            <p:cNvPr id="13" name="TextBox 12">
              <a:extLst>
                <a:ext uri="{FF2B5EF4-FFF2-40B4-BE49-F238E27FC236}">
                  <a16:creationId xmlns:a16="http://schemas.microsoft.com/office/drawing/2014/main" id="{0DCC8B82-F4BE-775C-E863-3E18DC8B5194}"/>
                </a:ext>
              </a:extLst>
            </p:cNvPr>
            <p:cNvSpPr txBox="1"/>
            <p:nvPr/>
          </p:nvSpPr>
          <p:spPr>
            <a:xfrm>
              <a:off x="558799" y="1167084"/>
              <a:ext cx="11437767" cy="5455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id="{E9151527-0FD6-E97F-547D-867E0EE1EA5C}"/>
                </a:ext>
              </a:extLst>
            </p:cNvPr>
            <p:cNvSpPr/>
            <p:nvPr/>
          </p:nvSpPr>
          <p:spPr>
            <a:xfrm>
              <a:off x="2023121" y="2259936"/>
              <a:ext cx="10809841" cy="2945095"/>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3" name="TextBox 2">
            <a:extLst>
              <a:ext uri="{FF2B5EF4-FFF2-40B4-BE49-F238E27FC236}">
                <a16:creationId xmlns:a16="http://schemas.microsoft.com/office/drawing/2014/main" id="{2A6ABC07-3C2A-D451-A46E-8379E1E56D1E}"/>
              </a:ext>
            </a:extLst>
          </p:cNvPr>
          <p:cNvSpPr txBox="1"/>
          <p:nvPr/>
        </p:nvSpPr>
        <p:spPr>
          <a:xfrm>
            <a:off x="535760" y="772781"/>
            <a:ext cx="11120479" cy="5170646"/>
          </a:xfrm>
          <a:prstGeom prst="rect">
            <a:avLst/>
          </a:prstGeom>
          <a:noFill/>
        </p:spPr>
        <p:txBody>
          <a:bodyPr wrap="square">
            <a:spAutoFit/>
          </a:bodyPr>
          <a:lstStyle/>
          <a:p>
            <a:pPr algn="just">
              <a:buFont typeface="Arial" panose="020B0604020202020204" pitchFamily="34" charset="0"/>
              <a:buChar char="•"/>
            </a:pPr>
            <a:r>
              <a:rPr lang="vi-VN" sz="3300" b="1" i="0" dirty="0">
                <a:solidFill>
                  <a:srgbClr val="002060"/>
                </a:solidFill>
                <a:effectLst/>
                <a:latin typeface="Cambria" panose="02040503050406030204" pitchFamily="18" charset="0"/>
                <a:ea typeface="Cambria" panose="02040503050406030204" pitchFamily="18" charset="0"/>
              </a:rPr>
              <a:t> Hai đội chơi, mỗi đội cử một người đóng vai ngựa đua và đứng ở ô xuất phát trên đường đua của đội mình.</a:t>
            </a:r>
          </a:p>
          <a:p>
            <a:pPr algn="just">
              <a:buFont typeface="Arial" panose="020B0604020202020204" pitchFamily="34" charset="0"/>
              <a:buChar char="•"/>
            </a:pPr>
            <a:r>
              <a:rPr lang="vi-VN" sz="3300" b="1" i="0" dirty="0">
                <a:solidFill>
                  <a:srgbClr val="002060"/>
                </a:solidFill>
                <a:effectLst/>
                <a:latin typeface="Cambria" panose="02040503050406030204" pitchFamily="18" charset="0"/>
                <a:ea typeface="Cambria" panose="02040503050406030204" pitchFamily="18" charset="0"/>
              </a:rPr>
              <a:t>Mỗi lượt chơi, trọng tài giơ một phép tính rồi hô khẩu lệnh “Đúng hay sai”. Nếu kết quả phép tính đó là đúng thì đội trưởng của mỗi đội giơ cờ hiệu màu xanh, nếu sai thì giơ cờ hiệu màu đỏ.</a:t>
            </a:r>
          </a:p>
          <a:p>
            <a:pPr algn="just">
              <a:buFont typeface="Arial" panose="020B0604020202020204" pitchFamily="34" charset="0"/>
              <a:buChar char="•"/>
            </a:pPr>
            <a:r>
              <a:rPr lang="vi-VN" sz="3300" b="1" i="0" dirty="0">
                <a:solidFill>
                  <a:srgbClr val="002060"/>
                </a:solidFill>
                <a:effectLst/>
                <a:latin typeface="Cambria" panose="02040503050406030204" pitchFamily="18" charset="0"/>
                <a:ea typeface="Cambria" panose="02040503050406030204" pitchFamily="18" charset="0"/>
              </a:rPr>
              <a:t>Trọng tài xác định đội giơ cờ hiệu chính xác thì chú ngựa đua của đội đó tiến một ô trên đường đua, ngược lại thì đứng yên. Chú ngựa đua của đội nào về đến ô đích trước thì đội đó giành chiến thắng.</a:t>
            </a:r>
          </a:p>
        </p:txBody>
      </p:sp>
      <p:sp>
        <p:nvSpPr>
          <p:cNvPr id="6" name="TextBox 5">
            <a:extLst>
              <a:ext uri="{FF2B5EF4-FFF2-40B4-BE49-F238E27FC236}">
                <a16:creationId xmlns:a16="http://schemas.microsoft.com/office/drawing/2014/main" id="{1467B64E-A335-2F77-9EF5-FB3475E00501}"/>
              </a:ext>
            </a:extLst>
          </p:cNvPr>
          <p:cNvSpPr txBox="1"/>
          <p:nvPr/>
        </p:nvSpPr>
        <p:spPr>
          <a:xfrm>
            <a:off x="1831324" y="-89317"/>
            <a:ext cx="6721928" cy="1015663"/>
          </a:xfrm>
          <a:prstGeom prst="rect">
            <a:avLst/>
          </a:prstGeom>
          <a:noFill/>
        </p:spPr>
        <p:txBody>
          <a:bodyPr wrap="square">
            <a:spAutoFit/>
          </a:bodyPr>
          <a:lstStyle/>
          <a:p>
            <a:r>
              <a:rPr lang="vi-VN" sz="6000" dirty="0">
                <a:solidFill>
                  <a:srgbClr val="FFFF00"/>
                </a:solidFill>
                <a:effectLst>
                  <a:outerShdw blurRad="38100" dist="38100" dir="2700000" algn="tl">
                    <a:srgbClr val="000000">
                      <a:alpha val="43137"/>
                    </a:srgbClr>
                  </a:outerShdw>
                </a:effectLst>
                <a:latin typeface="UTM Colossalis" panose="02040603050506020204" pitchFamily="18" charset="0"/>
              </a:rPr>
              <a:t>CÁCH CHƠI</a:t>
            </a:r>
            <a:r>
              <a:rPr lang="en-US" sz="6000" dirty="0">
                <a:solidFill>
                  <a:srgbClr val="FFFF00"/>
                </a:solidFill>
                <a:effectLst>
                  <a:outerShdw blurRad="38100" dist="38100" dir="2700000" algn="tl">
                    <a:srgbClr val="000000">
                      <a:alpha val="43137"/>
                    </a:srgbClr>
                  </a:outerShdw>
                </a:effectLst>
                <a:latin typeface="UTM Colossalis" panose="02040603050506020204" pitchFamily="18" charset="0"/>
              </a:rPr>
              <a:t> </a:t>
            </a:r>
            <a:endParaRPr lang="en-SG" sz="6000" dirty="0"/>
          </a:p>
        </p:txBody>
      </p:sp>
      <p:sp>
        <p:nvSpPr>
          <p:cNvPr id="17" name="Action Button: Go Home 16">
            <a:hlinkClick r:id="rId12" action="ppaction://hlinksldjump"/>
          </p:cNvPr>
          <p:cNvSpPr/>
          <p:nvPr/>
        </p:nvSpPr>
        <p:spPr>
          <a:xfrm>
            <a:off x="10955137" y="72051"/>
            <a:ext cx="1055069" cy="700730"/>
          </a:xfrm>
          <a:prstGeom prst="actionButtonHom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839979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14" presetClass="entr" presetSubtype="1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randombar(horizontal)">
                                      <p:cBhvr>
                                        <p:cTn id="19" dur="500"/>
                                        <p:tgtEl>
                                          <p:spTgt spid="4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3"/>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par>
                                <p:cTn id="29" presetID="1" presetClass="mediacall" presetSubtype="0" fill="hold" nodeType="withEffect">
                                  <p:stCondLst>
                                    <p:cond delay="0"/>
                                  </p:stCondLst>
                                  <p:childTnLst>
                                    <p:cmd type="call" cmd="playFrom(0.0)">
                                      <p:cBhvr>
                                        <p:cTn id="30" dur="1645" fill="hold"/>
                                        <p:tgtEl>
                                          <p:spTgt spid="51"/>
                                        </p:tgtEl>
                                      </p:cBhvr>
                                    </p:cmd>
                                  </p:childTnLst>
                                </p:cTn>
                              </p:par>
                            </p:childTnLst>
                          </p:cTn>
                        </p:par>
                      </p:childTnLst>
                    </p:cTn>
                  </p:par>
                </p:childTnLst>
              </p:cTn>
              <p:nextCondLst>
                <p:cond evt="onClick" delay="0">
                  <p:tgtEl>
                    <p:spTgt spid="43"/>
                  </p:tgtEl>
                </p:cond>
              </p:nextCondLst>
            </p:seq>
            <p:seq concurrent="1" nextAc="seek">
              <p:cTn id="31" restart="whenNotActive" fill="hold" evtFilter="cancelBubble" nodeType="interactiveSeq">
                <p:stCondLst>
                  <p:cond evt="onClick" delay="0">
                    <p:tgtEl>
                      <p:spTgt spid="47"/>
                    </p:tgtEl>
                  </p:cond>
                </p:stCondLst>
                <p:endSync evt="end" delay="0">
                  <p:rtn val="all"/>
                </p:endSync>
                <p:childTnLst>
                  <p:par>
                    <p:cTn id="32" fill="hold">
                      <p:stCondLst>
                        <p:cond delay="0"/>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par>
                                <p:cTn id="37" presetID="1" presetClass="mediacall" presetSubtype="0" fill="hold" nodeType="withEffect">
                                  <p:stCondLst>
                                    <p:cond delay="0"/>
                                  </p:stCondLst>
                                  <p:childTnLst>
                                    <p:cmd type="call" cmd="playFrom(0.0)">
                                      <p:cBhvr>
                                        <p:cTn id="38" dur="2899" fill="hold"/>
                                        <p:tgtEl>
                                          <p:spTgt spid="53"/>
                                        </p:tgtEl>
                                      </p:cBhvr>
                                    </p:cmd>
                                  </p:childTnLst>
                                </p:cTn>
                              </p:par>
                            </p:childTnLst>
                          </p:cTn>
                        </p:par>
                      </p:childTnLst>
                    </p:cTn>
                  </p:par>
                </p:childTnLst>
              </p:cTn>
              <p:nextCondLst>
                <p:cond evt="onClick" delay="0">
                  <p:tgtEl>
                    <p:spTgt spid="47"/>
                  </p:tgtEl>
                </p:cond>
              </p:nextCondLst>
            </p:seq>
            <p:audio>
              <p:cMediaNode vol="80000">
                <p:cTn id="39" fill="hold" display="0">
                  <p:stCondLst>
                    <p:cond delay="indefinite"/>
                  </p:stCondLst>
                  <p:endCondLst>
                    <p:cond evt="onStopAudio" delay="0">
                      <p:tgtEl>
                        <p:sldTgt/>
                      </p:tgtEl>
                    </p:cond>
                  </p:endCondLst>
                </p:cTn>
                <p:tgtEl>
                  <p:spTgt spid="51"/>
                </p:tgtEl>
              </p:cMediaNode>
            </p:audio>
            <p:audio>
              <p:cMediaNode vol="80000">
                <p:cTn id="40" fill="hold" display="0">
                  <p:stCondLst>
                    <p:cond delay="indefinite"/>
                  </p:stCondLst>
                  <p:endCondLst>
                    <p:cond evt="onStopAudio" delay="0">
                      <p:tgtEl>
                        <p:sldTgt/>
                      </p:tgtEl>
                    </p:cond>
                  </p:endCondLst>
                </p:cTn>
                <p:tgtEl>
                  <p:spTgt spid="52"/>
                </p:tgtEl>
              </p:cMediaNode>
            </p:audio>
            <p:audio>
              <p:cMediaNode vol="80000">
                <p:cTn id="41" fill="hold" display="0">
                  <p:stCondLst>
                    <p:cond delay="indefinite"/>
                  </p:stCondLst>
                  <p:endCondLst>
                    <p:cond evt="onStopAudio" delay="0">
                      <p:tgtEl>
                        <p:sldTgt/>
                      </p:tgtEl>
                    </p:cond>
                  </p:endCondLst>
                </p:cTn>
                <p:tgtEl>
                  <p:spTgt spid="53"/>
                </p:tgtEl>
              </p:cMediaNode>
            </p:audio>
            <p:seq concurrent="1" nextAc="seek">
              <p:cTn id="42" restart="whenNotActive" fill="hold" evtFilter="cancelBubble" nodeType="interactiveSeq">
                <p:stCondLst>
                  <p:cond evt="onClick" delay="0">
                    <p:tgtEl>
                      <p:spTgt spid="46"/>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down)">
                                      <p:cBhvr>
                                        <p:cTn id="47" dur="500"/>
                                        <p:tgtEl>
                                          <p:spTgt spid="48"/>
                                        </p:tgtEl>
                                      </p:cBhvr>
                                    </p:animEffect>
                                  </p:childTnLst>
                                </p:cTn>
                              </p:par>
                              <p:par>
                                <p:cTn id="48" presetID="1" presetClass="mediacall" presetSubtype="0" fill="hold" nodeType="withEffect">
                                  <p:stCondLst>
                                    <p:cond delay="0"/>
                                  </p:stCondLst>
                                  <p:childTnLst>
                                    <p:cmd type="call" cmd="playFrom(0.0)">
                                      <p:cBhvr>
                                        <p:cTn id="49" dur="1645" fill="hold"/>
                                        <p:tgtEl>
                                          <p:spTgt spid="52"/>
                                        </p:tgtEl>
                                      </p:cBhvr>
                                    </p:cmd>
                                  </p:childTnLst>
                                </p:cTn>
                              </p:par>
                            </p:childTnLst>
                          </p:cTn>
                        </p:par>
                      </p:childTnLst>
                    </p:cTn>
                  </p:par>
                </p:childTnLst>
              </p:cTn>
              <p:nextCondLst>
                <p:cond evt="onClick" delay="0">
                  <p:tgtEl>
                    <p:spTgt spid="46"/>
                  </p:tgtEl>
                </p:cond>
              </p:nextCondLst>
            </p:seq>
          </p:childTnLst>
        </p:cTn>
      </p:par>
    </p:tnLst>
    <p:bldLst>
      <p:bldP spid="32" grpId="0"/>
      <p:bldP spid="33"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hlinkClick r:id="rId3" action="ppaction://hlinksldjump"/>
          </p:cNvPr>
          <p:cNvPicPr>
            <a:picLocks noChangeAspect="1"/>
          </p:cNvPicPr>
          <p:nvPr/>
        </p:nvPicPr>
        <p:blipFill rotWithShape="1">
          <a:blip r:embed="rId4"/>
          <a:srcRect l="51043" t="49524"/>
          <a:stretch/>
        </p:blipFill>
        <p:spPr>
          <a:xfrm>
            <a:off x="7371530" y="2244524"/>
            <a:ext cx="2723900" cy="2808431"/>
          </a:xfrm>
          <a:prstGeom prst="rect">
            <a:avLst/>
          </a:prstGeom>
        </p:spPr>
      </p:pic>
      <p:pic>
        <p:nvPicPr>
          <p:cNvPr id="40" name="Picture 39">
            <a:hlinkClick r:id="rId5" action="ppaction://hlinksldjump"/>
          </p:cNvPr>
          <p:cNvPicPr>
            <a:picLocks noChangeAspect="1"/>
          </p:cNvPicPr>
          <p:nvPr/>
        </p:nvPicPr>
        <p:blipFill rotWithShape="1">
          <a:blip r:embed="rId4"/>
          <a:srcRect t="49527" r="51587" b="4332"/>
          <a:stretch/>
        </p:blipFill>
        <p:spPr>
          <a:xfrm>
            <a:off x="4454427" y="2244525"/>
            <a:ext cx="2693622" cy="2567162"/>
          </a:xfrm>
          <a:prstGeom prst="rect">
            <a:avLst/>
          </a:prstGeom>
        </p:spPr>
      </p:pic>
      <p:pic>
        <p:nvPicPr>
          <p:cNvPr id="46" name="Picture 45">
            <a:hlinkClick r:id="" action="ppaction://noaction"/>
          </p:cNvPr>
          <p:cNvPicPr>
            <a:picLocks noChangeAspect="1"/>
          </p:cNvPicPr>
          <p:nvPr/>
        </p:nvPicPr>
        <p:blipFill>
          <a:blip r:embed="rId6"/>
          <a:stretch>
            <a:fillRect/>
          </a:stretch>
        </p:blipFill>
        <p:spPr>
          <a:xfrm rot="16200000">
            <a:off x="8913841" y="3200393"/>
            <a:ext cx="3657607" cy="3657607"/>
          </a:xfrm>
          <a:prstGeom prst="rect">
            <a:avLst/>
          </a:prstGeom>
        </p:spPr>
      </p:pic>
      <p:pic>
        <p:nvPicPr>
          <p:cNvPr id="47" name="Picture 46">
            <a:hlinkClick r:id="" action="ppaction://noaction"/>
          </p:cNvPr>
          <p:cNvPicPr>
            <a:picLocks noChangeAspect="1"/>
          </p:cNvPicPr>
          <p:nvPr/>
        </p:nvPicPr>
        <p:blipFill>
          <a:blip r:embed="rId6"/>
          <a:stretch>
            <a:fillRect/>
          </a:stretch>
        </p:blipFill>
        <p:spPr>
          <a:xfrm flipV="1">
            <a:off x="-13943" y="-314039"/>
            <a:ext cx="3657607" cy="3657607"/>
          </a:xfrm>
          <a:prstGeom prst="rect">
            <a:avLst/>
          </a:prstGeom>
        </p:spPr>
      </p:pic>
      <p:pic>
        <p:nvPicPr>
          <p:cNvPr id="38" name="Picture 37">
            <a:hlinkClick r:id="rId7" action="ppaction://hlinksldjump"/>
          </p:cNvPr>
          <p:cNvPicPr>
            <a:picLocks noChangeAspect="1"/>
          </p:cNvPicPr>
          <p:nvPr/>
        </p:nvPicPr>
        <p:blipFill rotWithShape="1">
          <a:blip r:embed="rId4"/>
          <a:srcRect r="51587" b="51338"/>
          <a:stretch/>
        </p:blipFill>
        <p:spPr>
          <a:xfrm>
            <a:off x="1574189" y="2075250"/>
            <a:ext cx="2693621" cy="2707499"/>
          </a:xfrm>
          <a:prstGeom prst="rect">
            <a:avLst/>
          </a:prstGeom>
        </p:spPr>
      </p:pic>
      <p:sp>
        <p:nvSpPr>
          <p:cNvPr id="24" name="TextBox 23"/>
          <p:cNvSpPr txBox="1"/>
          <p:nvPr/>
        </p:nvSpPr>
        <p:spPr>
          <a:xfrm>
            <a:off x="2351315" y="9626"/>
            <a:ext cx="7700867"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UTM Colossalis" panose="02040603050506020204" pitchFamily="18" charset="0"/>
              </a:rPr>
              <a:t>Ô CỬA MÙA XUÂN</a:t>
            </a:r>
          </a:p>
        </p:txBody>
      </p:sp>
      <p:sp>
        <p:nvSpPr>
          <p:cNvPr id="5" name="Rectangle 4">
            <a:extLst>
              <a:ext uri="{FF2B5EF4-FFF2-40B4-BE49-F238E27FC236}">
                <a16:creationId xmlns:a16="http://schemas.microsoft.com/office/drawing/2014/main" id="{CED9A3DB-2810-25D8-E556-2FF36E743F7E}"/>
              </a:ext>
            </a:extLst>
          </p:cNvPr>
          <p:cNvSpPr/>
          <p:nvPr/>
        </p:nvSpPr>
        <p:spPr>
          <a:xfrm>
            <a:off x="2671409" y="2501900"/>
            <a:ext cx="722664" cy="4191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2024</a:t>
            </a:r>
            <a:endParaRPr lang="en-SG" dirty="0"/>
          </a:p>
        </p:txBody>
      </p:sp>
    </p:spTree>
    <p:extLst>
      <p:ext uri="{BB962C8B-B14F-4D97-AF65-F5344CB8AC3E}">
        <p14:creationId xmlns:p14="http://schemas.microsoft.com/office/powerpoint/2010/main" val="3252769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8"/>
                    </p:tgtEl>
                  </p:cond>
                </p:stCondLst>
                <p:endSync evt="end" delay="0">
                  <p:rtn val="all"/>
                </p:endSync>
                <p:childTnLst>
                  <p:par>
                    <p:cTn id="43" fill="hold">
                      <p:stCondLst>
                        <p:cond delay="0"/>
                      </p:stCondLst>
                      <p:childTnLst>
                        <p:par>
                          <p:cTn id="44" fill="hold">
                            <p:stCondLst>
                              <p:cond delay="0"/>
                            </p:stCondLst>
                            <p:childTnLst>
                              <p:par>
                                <p:cTn id="45" presetID="16" presetClass="exit" presetSubtype="21" fill="hold" nodeType="clickEffect">
                                  <p:stCondLst>
                                    <p:cond delay="0"/>
                                  </p:stCondLst>
                                  <p:childTnLst>
                                    <p:animEffect transition="out" filter="barn(inVertical)">
                                      <p:cBhvr>
                                        <p:cTn id="46" dur="500"/>
                                        <p:tgtEl>
                                          <p:spTgt spid="38"/>
                                        </p:tgtEl>
                                      </p:cBhvr>
                                    </p:animEffect>
                                    <p:set>
                                      <p:cBhvr>
                                        <p:cTn id="47" dur="1" fill="hold">
                                          <p:stCondLst>
                                            <p:cond delay="499"/>
                                          </p:stCondLst>
                                        </p:cTn>
                                        <p:tgtEl>
                                          <p:spTgt spid="38"/>
                                        </p:tgtEl>
                                        <p:attrNameLst>
                                          <p:attrName>style.visibility</p:attrName>
                                        </p:attrNameLst>
                                      </p:cBhvr>
                                      <p:to>
                                        <p:strVal val="hidden"/>
                                      </p:to>
                                    </p:set>
                                  </p:childTnLst>
                                </p:cTn>
                              </p:par>
                              <p:par>
                                <p:cTn id="48" presetID="22" presetClass="exit" presetSubtype="4" fill="hold" grpId="1" nodeType="withEffect">
                                  <p:stCondLst>
                                    <p:cond delay="0"/>
                                  </p:stCondLst>
                                  <p:childTnLst>
                                    <p:animEffect transition="out" filter="wipe(down)">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1" restart="whenNotActive" fill="hold" evtFilter="cancelBubble" nodeType="interactiveSeq">
                <p:stCondLst>
                  <p:cond evt="onClick" delay="0">
                    <p:tgtEl>
                      <p:spTgt spid="40"/>
                    </p:tgtEl>
                  </p:cond>
                </p:stCondLst>
                <p:endSync evt="end" delay="0">
                  <p:rtn val="all"/>
                </p:endSync>
                <p:childTnLst>
                  <p:par>
                    <p:cTn id="52" fill="hold">
                      <p:stCondLst>
                        <p:cond delay="0"/>
                      </p:stCondLst>
                      <p:childTnLst>
                        <p:par>
                          <p:cTn id="53" fill="hold">
                            <p:stCondLst>
                              <p:cond delay="0"/>
                            </p:stCondLst>
                            <p:childTnLst>
                              <p:par>
                                <p:cTn id="54" presetID="16" presetClass="exit" presetSubtype="21" fill="hold" nodeType="clickEffect">
                                  <p:stCondLst>
                                    <p:cond delay="0"/>
                                  </p:stCondLst>
                                  <p:childTnLst>
                                    <p:animEffect transition="out" filter="barn(inVertical)">
                                      <p:cBhvr>
                                        <p:cTn id="55" dur="500"/>
                                        <p:tgtEl>
                                          <p:spTgt spid="40"/>
                                        </p:tgtEl>
                                      </p:cBhvr>
                                    </p:animEffect>
                                    <p:set>
                                      <p:cBhvr>
                                        <p:cTn id="5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37"/>
                    </p:tgtEl>
                  </p:cond>
                </p:stCondLst>
                <p:endSync evt="end" delay="0">
                  <p:rtn val="all"/>
                </p:endSync>
                <p:childTnLst>
                  <p:par>
                    <p:cTn id="58" fill="hold">
                      <p:stCondLst>
                        <p:cond delay="0"/>
                      </p:stCondLst>
                      <p:childTnLst>
                        <p:par>
                          <p:cTn id="59" fill="hold">
                            <p:stCondLst>
                              <p:cond delay="0"/>
                            </p:stCondLst>
                            <p:childTnLst>
                              <p:par>
                                <p:cTn id="60" presetID="16" presetClass="exit" presetSubtype="21" fill="hold" nodeType="clickEffect">
                                  <p:stCondLst>
                                    <p:cond delay="0"/>
                                  </p:stCondLst>
                                  <p:childTnLst>
                                    <p:animEffect transition="out" filter="barn(inVertical)">
                                      <p:cBhvr>
                                        <p:cTn id="61" dur="500"/>
                                        <p:tgtEl>
                                          <p:spTgt spid="37"/>
                                        </p:tgtEl>
                                      </p:cBhvr>
                                    </p:animEffect>
                                    <p:set>
                                      <p:cBhvr>
                                        <p:cTn id="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24" grpId="0"/>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0A2787-E447-8CE0-3453-CEC57D974743}"/>
              </a:ext>
            </a:extLst>
          </p:cNvPr>
          <p:cNvPicPr>
            <a:picLocks noChangeAspect="1"/>
          </p:cNvPicPr>
          <p:nvPr/>
        </p:nvPicPr>
        <p:blipFill rotWithShape="1">
          <a:blip r:embed="rId3"/>
          <a:srcRect t="4274"/>
          <a:stretch/>
        </p:blipFill>
        <p:spPr>
          <a:xfrm>
            <a:off x="456322" y="516632"/>
            <a:ext cx="10736037" cy="3674937"/>
          </a:xfrm>
          <a:prstGeom prst="rect">
            <a:avLst/>
          </a:prstGeom>
        </p:spPr>
      </p:pic>
      <p:grpSp>
        <p:nvGrpSpPr>
          <p:cNvPr id="14" name="Group 13">
            <a:extLst>
              <a:ext uri="{FF2B5EF4-FFF2-40B4-BE49-F238E27FC236}">
                <a16:creationId xmlns:a16="http://schemas.microsoft.com/office/drawing/2014/main" id="{E3D1238B-15CD-27AC-84CA-A406B7F3F89D}"/>
              </a:ext>
            </a:extLst>
          </p:cNvPr>
          <p:cNvGrpSpPr/>
          <p:nvPr/>
        </p:nvGrpSpPr>
        <p:grpSpPr>
          <a:xfrm>
            <a:off x="-520389" y="1277433"/>
            <a:ext cx="12525219" cy="5229987"/>
            <a:chOff x="558799" y="1167084"/>
            <a:chExt cx="12525219" cy="5979583"/>
          </a:xfrm>
        </p:grpSpPr>
        <p:sp>
          <p:nvSpPr>
            <p:cNvPr id="15" name="Rectangle: Rounded Corners 14">
              <a:extLst>
                <a:ext uri="{FF2B5EF4-FFF2-40B4-BE49-F238E27FC236}">
                  <a16:creationId xmlns:a16="http://schemas.microsoft.com/office/drawing/2014/main" id="{1C539D7F-21B2-903F-3191-3F98CC89495B}"/>
                </a:ext>
              </a:extLst>
            </p:cNvPr>
            <p:cNvSpPr/>
            <p:nvPr/>
          </p:nvSpPr>
          <p:spPr>
            <a:xfrm>
              <a:off x="1265662" y="4560057"/>
              <a:ext cx="11818356" cy="2586610"/>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9DFF4F0-1A62-82E1-0DB5-36408A4F4FEB}"/>
                </a:ext>
              </a:extLst>
            </p:cNvPr>
            <p:cNvSpPr txBox="1"/>
            <p:nvPr/>
          </p:nvSpPr>
          <p:spPr>
            <a:xfrm>
              <a:off x="558799" y="1167084"/>
              <a:ext cx="11437767" cy="545599"/>
            </a:xfrm>
            <a:prstGeom prst="rect">
              <a:avLst/>
            </a:prstGeom>
            <a:noFill/>
          </p:spPr>
          <p:txBody>
            <a:bodyPr wrap="square">
              <a:spAutoFit/>
            </a:bodyPr>
            <a:lstStyle/>
            <a:p>
              <a:pPr marL="0" marR="0" algn="just">
                <a:lnSpc>
                  <a:spcPct val="115000"/>
                </a:lnSpc>
                <a:spcBef>
                  <a:spcPts val="0"/>
                </a:spcBef>
                <a:spcAft>
                  <a:spcPts val="0"/>
                </a:spcAft>
              </a:pPr>
              <a:endParaRPr lang="en-US" sz="2800" dirty="0">
                <a:effectLst/>
                <a:latin typeface="Cambria" panose="02040503050406030204" pitchFamily="18" charset="0"/>
                <a:ea typeface="Cambria" panose="02040503050406030204" pitchFamily="18" charset="0"/>
              </a:endParaRPr>
            </a:p>
          </p:txBody>
        </p:sp>
      </p:grpSp>
      <p:sp>
        <p:nvSpPr>
          <p:cNvPr id="20" name="TextBox 19">
            <a:extLst>
              <a:ext uri="{FF2B5EF4-FFF2-40B4-BE49-F238E27FC236}">
                <a16:creationId xmlns:a16="http://schemas.microsoft.com/office/drawing/2014/main" id="{9F1C6E8B-2830-D63B-E0FE-D22D9A14CBB2}"/>
              </a:ext>
            </a:extLst>
          </p:cNvPr>
          <p:cNvSpPr txBox="1"/>
          <p:nvPr/>
        </p:nvSpPr>
        <p:spPr>
          <a:xfrm>
            <a:off x="284445" y="4499079"/>
            <a:ext cx="11907555" cy="1754326"/>
          </a:xfrm>
          <a:prstGeom prst="rect">
            <a:avLst/>
          </a:prstGeom>
          <a:noFill/>
        </p:spPr>
        <p:txBody>
          <a:bodyPr wrap="square">
            <a:spAutoFit/>
          </a:bodyPr>
          <a:lstStyle/>
          <a:p>
            <a:r>
              <a:rPr lang="en-SG" sz="3600" b="1" dirty="0" err="1">
                <a:solidFill>
                  <a:srgbClr val="002060"/>
                </a:solidFill>
                <a:latin typeface="Cambria" panose="02040503050406030204" pitchFamily="18" charset="0"/>
                <a:ea typeface="Cambria" panose="02040503050406030204" pitchFamily="18" charset="0"/>
              </a:rPr>
              <a:t>Rô-bốt</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ước</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lượng</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như</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sau</a:t>
            </a:r>
            <a:r>
              <a:rPr lang="en-SG" sz="3600" b="1" dirty="0">
                <a:solidFill>
                  <a:srgbClr val="00206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Làm</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tròn</a:t>
            </a:r>
            <a:r>
              <a:rPr lang="en-SG" sz="3600" b="1" dirty="0">
                <a:solidFill>
                  <a:srgbClr val="002060"/>
                </a:solidFill>
                <a:latin typeface="Cambria" panose="02040503050406030204" pitchFamily="18" charset="0"/>
                <a:ea typeface="Cambria" panose="02040503050406030204" pitchFamily="18" charset="0"/>
              </a:rPr>
              <a:t> 5 978 </a:t>
            </a:r>
            <a:r>
              <a:rPr lang="en-SG" sz="3600" b="1" dirty="0" err="1">
                <a:solidFill>
                  <a:srgbClr val="002060"/>
                </a:solidFill>
                <a:latin typeface="Cambria" panose="02040503050406030204" pitchFamily="18" charset="0"/>
                <a:ea typeface="Cambria" panose="02040503050406030204" pitchFamily="18" charset="0"/>
              </a:rPr>
              <a:t>thành</a:t>
            </a:r>
            <a:endParaRPr lang="vi-VN" sz="3600" b="1" dirty="0">
              <a:solidFill>
                <a:srgbClr val="002060"/>
              </a:solidFill>
              <a:latin typeface="Cambria" panose="02040503050406030204" pitchFamily="18" charset="0"/>
              <a:ea typeface="Cambria" panose="02040503050406030204" pitchFamily="18" charset="0"/>
            </a:endParaRPr>
          </a:p>
          <a:p>
            <a:r>
              <a:rPr lang="en-SG" sz="3600" b="1" dirty="0">
                <a:solidFill>
                  <a:srgbClr val="002060"/>
                </a:solidFill>
                <a:latin typeface="Cambria" panose="02040503050406030204" pitchFamily="18" charset="0"/>
                <a:ea typeface="Cambria" panose="02040503050406030204" pitchFamily="18" charset="0"/>
              </a:rPr>
              <a:t> 6 000; </a:t>
            </a:r>
            <a:r>
              <a:rPr lang="en-SG" sz="3600" b="1" dirty="0" err="1">
                <a:solidFill>
                  <a:srgbClr val="002060"/>
                </a:solidFill>
                <a:latin typeface="Cambria" panose="02040503050406030204" pitchFamily="18" charset="0"/>
                <a:ea typeface="Cambria" panose="02040503050406030204" pitchFamily="18" charset="0"/>
              </a:rPr>
              <a:t>làm</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tròn</a:t>
            </a:r>
            <a:r>
              <a:rPr lang="en-SG" sz="3600" b="1" dirty="0">
                <a:solidFill>
                  <a:srgbClr val="002060"/>
                </a:solidFill>
                <a:latin typeface="Cambria" panose="02040503050406030204" pitchFamily="18" charset="0"/>
                <a:ea typeface="Cambria" panose="02040503050406030204" pitchFamily="18" charset="0"/>
              </a:rPr>
              <a:t> 2967 </a:t>
            </a:r>
            <a:r>
              <a:rPr lang="en-SG" sz="3600" b="1" dirty="0" err="1">
                <a:solidFill>
                  <a:srgbClr val="002060"/>
                </a:solidFill>
                <a:latin typeface="Cambria" panose="02040503050406030204" pitchFamily="18" charset="0"/>
                <a:ea typeface="Cambria" panose="02040503050406030204" pitchFamily="18" charset="0"/>
              </a:rPr>
              <a:t>thành</a:t>
            </a:r>
            <a:r>
              <a:rPr lang="en-SG" sz="3600" b="1" dirty="0">
                <a:solidFill>
                  <a:srgbClr val="002060"/>
                </a:solidFill>
                <a:latin typeface="Cambria" panose="02040503050406030204" pitchFamily="18" charset="0"/>
                <a:ea typeface="Cambria" panose="02040503050406030204" pitchFamily="18" charset="0"/>
              </a:rPr>
              <a:t> 3 000. </a:t>
            </a:r>
            <a:r>
              <a:rPr lang="en-SG" sz="3600" b="1" dirty="0" err="1">
                <a:solidFill>
                  <a:srgbClr val="002060"/>
                </a:solidFill>
                <a:latin typeface="Cambria" panose="02040503050406030204" pitchFamily="18" charset="0"/>
                <a:ea typeface="Cambria" panose="02040503050406030204" pitchFamily="18" charset="0"/>
              </a:rPr>
              <a:t>Vậy</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cả</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ngày</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hôm</a:t>
            </a:r>
            <a:r>
              <a:rPr lang="en-SG"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qua </a:t>
            </a:r>
            <a:r>
              <a:rPr lang="en-SG" sz="3600" b="1" dirty="0" err="1">
                <a:solidFill>
                  <a:srgbClr val="002060"/>
                </a:solidFill>
                <a:latin typeface="Cambria" panose="02040503050406030204" pitchFamily="18" charset="0"/>
                <a:ea typeface="Cambria" panose="02040503050406030204" pitchFamily="18" charset="0"/>
              </a:rPr>
              <a:t>có</a:t>
            </a:r>
            <a:r>
              <a:rPr lang="vi-VN"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khoảng</a:t>
            </a:r>
            <a:r>
              <a:rPr lang="en-SG" sz="3600" b="1" dirty="0">
                <a:solidFill>
                  <a:srgbClr val="002060"/>
                </a:solidFill>
                <a:latin typeface="Cambria" panose="02040503050406030204" pitchFamily="18" charset="0"/>
                <a:ea typeface="Cambria" panose="02040503050406030204" pitchFamily="18" charset="0"/>
              </a:rPr>
              <a:t> 9</a:t>
            </a:r>
            <a:r>
              <a:rPr lang="vi-VN" sz="3600" b="1" dirty="0">
                <a:solidFill>
                  <a:srgbClr val="002060"/>
                </a:solidFill>
                <a:latin typeface="Cambria" panose="02040503050406030204" pitchFamily="18" charset="0"/>
                <a:ea typeface="Cambria" panose="02040503050406030204" pitchFamily="18" charset="0"/>
              </a:rPr>
              <a:t> </a:t>
            </a:r>
            <a:r>
              <a:rPr lang="en-SG" sz="3600" b="1" dirty="0">
                <a:solidFill>
                  <a:srgbClr val="002060"/>
                </a:solidFill>
                <a:latin typeface="Cambria" panose="02040503050406030204" pitchFamily="18" charset="0"/>
                <a:ea typeface="Cambria" panose="02040503050406030204" pitchFamily="18" charset="0"/>
              </a:rPr>
              <a:t>000 </a:t>
            </a:r>
            <a:r>
              <a:rPr lang="en-SG" sz="3600" b="1" dirty="0" err="1">
                <a:solidFill>
                  <a:srgbClr val="002060"/>
                </a:solidFill>
                <a:latin typeface="Cambria" panose="02040503050406030204" pitchFamily="18" charset="0"/>
                <a:ea typeface="Cambria" panose="02040503050406030204" pitchFamily="18" charset="0"/>
              </a:rPr>
              <a:t>lượt</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khách</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tham</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quan</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công</a:t>
            </a:r>
            <a:r>
              <a:rPr lang="en-SG"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viên.</a:t>
            </a:r>
          </a:p>
        </p:txBody>
      </p:sp>
    </p:spTree>
    <p:extLst>
      <p:ext uri="{BB962C8B-B14F-4D97-AF65-F5344CB8AC3E}">
        <p14:creationId xmlns:p14="http://schemas.microsoft.com/office/powerpoint/2010/main" val="146606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56EDFBA-0AAC-B6A3-83CC-A53C24ACBF34}"/>
              </a:ext>
            </a:extLst>
          </p:cNvPr>
          <p:cNvSpPr/>
          <p:nvPr/>
        </p:nvSpPr>
        <p:spPr>
          <a:xfrm>
            <a:off x="137396" y="4052036"/>
            <a:ext cx="11762649" cy="1929302"/>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sp>
        <p:nvSpPr>
          <p:cNvPr id="5" name="Rectangle: Rounded Corners 4">
            <a:extLst>
              <a:ext uri="{FF2B5EF4-FFF2-40B4-BE49-F238E27FC236}">
                <a16:creationId xmlns:a16="http://schemas.microsoft.com/office/drawing/2014/main" id="{5E9BA913-943E-0E35-45AA-1F95A49BD599}"/>
              </a:ext>
            </a:extLst>
          </p:cNvPr>
          <p:cNvSpPr/>
          <p:nvPr/>
        </p:nvSpPr>
        <p:spPr>
          <a:xfrm>
            <a:off x="231888" y="2739649"/>
            <a:ext cx="11762649" cy="1212838"/>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pic>
        <p:nvPicPr>
          <p:cNvPr id="46" name="Picture 45"/>
          <p:cNvPicPr>
            <a:picLocks noChangeAspect="1"/>
          </p:cNvPicPr>
          <p:nvPr/>
        </p:nvPicPr>
        <p:blipFill>
          <a:blip r:embed="rId7"/>
          <a:stretch>
            <a:fillRect/>
          </a:stretch>
        </p:blipFill>
        <p:spPr>
          <a:xfrm>
            <a:off x="4153871" y="5946929"/>
            <a:ext cx="3978144" cy="1098489"/>
          </a:xfrm>
          <a:prstGeom prst="rect">
            <a:avLst/>
          </a:prstGeom>
        </p:spPr>
      </p:pic>
      <p:pic>
        <p:nvPicPr>
          <p:cNvPr id="47" name="Picture 46"/>
          <p:cNvPicPr>
            <a:picLocks noChangeAspect="1"/>
          </p:cNvPicPr>
          <p:nvPr/>
        </p:nvPicPr>
        <p:blipFill>
          <a:blip r:embed="rId7"/>
          <a:stretch>
            <a:fillRect/>
          </a:stretch>
        </p:blipFill>
        <p:spPr>
          <a:xfrm>
            <a:off x="8001654" y="5839553"/>
            <a:ext cx="3978144" cy="1098489"/>
          </a:xfrm>
          <a:prstGeom prst="rect">
            <a:avLst/>
          </a:prstGeom>
        </p:spPr>
      </p:pic>
      <p:pic>
        <p:nvPicPr>
          <p:cNvPr id="43" name="Picture 42"/>
          <p:cNvPicPr>
            <a:picLocks noChangeAspect="1"/>
          </p:cNvPicPr>
          <p:nvPr/>
        </p:nvPicPr>
        <p:blipFill>
          <a:blip r:embed="rId7"/>
          <a:stretch>
            <a:fillRect/>
          </a:stretch>
        </p:blipFill>
        <p:spPr>
          <a:xfrm>
            <a:off x="243015" y="5948083"/>
            <a:ext cx="3978144" cy="1098489"/>
          </a:xfrm>
          <a:prstGeom prst="rect">
            <a:avLst/>
          </a:prstGeom>
        </p:spPr>
      </p:pic>
      <p:sp>
        <p:nvSpPr>
          <p:cNvPr id="32" name="Rectangle 31"/>
          <p:cNvSpPr/>
          <p:nvPr/>
        </p:nvSpPr>
        <p:spPr>
          <a:xfrm>
            <a:off x="5160429" y="6147783"/>
            <a:ext cx="3205351" cy="523220"/>
          </a:xfrm>
          <a:prstGeom prst="rect">
            <a:avLst/>
          </a:prstGeom>
        </p:spPr>
        <p:txBody>
          <a:bodyPr wrap="square">
            <a:spAutoFit/>
          </a:bodyPr>
          <a:lstStyle/>
          <a:p>
            <a:pPr algn="just"/>
            <a:r>
              <a:rPr lang="en-US" sz="2800" dirty="0">
                <a:solidFill>
                  <a:schemeClr val="bg1"/>
                </a:solidFill>
                <a:latin typeface="UTM Aircona" panose="02040603050506020204" pitchFamily="18" charset="0"/>
              </a:rPr>
              <a:t>HOÀN THÀNH</a:t>
            </a:r>
            <a:endParaRPr lang="vi-VN" sz="2800" dirty="0">
              <a:solidFill>
                <a:schemeClr val="bg1"/>
              </a:solidFill>
              <a:latin typeface="UTM Avo" panose="02040603050506020204" pitchFamily="18" charset="0"/>
            </a:endParaRPr>
          </a:p>
        </p:txBody>
      </p:sp>
      <p:sp>
        <p:nvSpPr>
          <p:cNvPr id="33" name="Rectangle 32"/>
          <p:cNvSpPr/>
          <p:nvPr/>
        </p:nvSpPr>
        <p:spPr>
          <a:xfrm>
            <a:off x="9037908" y="6209338"/>
            <a:ext cx="2824830" cy="400110"/>
          </a:xfrm>
          <a:prstGeom prst="rect">
            <a:avLst/>
          </a:prstGeom>
        </p:spPr>
        <p:txBody>
          <a:bodyPr wrap="square">
            <a:spAutoFit/>
          </a:bodyPr>
          <a:lstStyle/>
          <a:p>
            <a:pPr algn="just"/>
            <a:r>
              <a:rPr lang="en-US" sz="2000" dirty="0" err="1">
                <a:solidFill>
                  <a:schemeClr val="bg1"/>
                </a:solidFill>
                <a:latin typeface="UTM Aircona" panose="02040603050506020204" pitchFamily="18" charset="0"/>
              </a:rPr>
              <a:t>Chưa</a:t>
            </a:r>
            <a:r>
              <a:rPr lang="en-US" sz="2000" dirty="0">
                <a:solidFill>
                  <a:schemeClr val="bg1"/>
                </a:solidFill>
                <a:latin typeface="UTM Aircona" panose="02040603050506020204" pitchFamily="18" charset="0"/>
              </a:rPr>
              <a:t> </a:t>
            </a:r>
            <a:r>
              <a:rPr lang="en-US" sz="2000" dirty="0" err="1">
                <a:solidFill>
                  <a:schemeClr val="bg1"/>
                </a:solidFill>
                <a:latin typeface="UTM Aircona" panose="02040603050506020204" pitchFamily="18" charset="0"/>
              </a:rPr>
              <a:t>hoàn</a:t>
            </a:r>
            <a:r>
              <a:rPr lang="en-US" sz="2000" dirty="0">
                <a:solidFill>
                  <a:schemeClr val="bg1"/>
                </a:solidFill>
                <a:latin typeface="UTM Aircona" panose="02040603050506020204" pitchFamily="18" charset="0"/>
              </a:rPr>
              <a:t> </a:t>
            </a:r>
            <a:r>
              <a:rPr lang="en-US" sz="2000" dirty="0" err="1">
                <a:solidFill>
                  <a:schemeClr val="bg1"/>
                </a:solidFill>
                <a:latin typeface="UTM Aircona" panose="02040603050506020204" pitchFamily="18" charset="0"/>
              </a:rPr>
              <a:t>thành</a:t>
            </a:r>
            <a:endParaRPr lang="vi-VN" sz="2000" dirty="0">
              <a:solidFill>
                <a:schemeClr val="bg1"/>
              </a:solidFill>
              <a:latin typeface="UTM Avo" panose="02040603050506020204" pitchFamily="18" charset="0"/>
            </a:endParaRPr>
          </a:p>
        </p:txBody>
      </p:sp>
      <p:pic>
        <p:nvPicPr>
          <p:cNvPr id="37" name="Picture 36"/>
          <p:cNvPicPr>
            <a:picLocks noChangeAspect="1"/>
          </p:cNvPicPr>
          <p:nvPr/>
        </p:nvPicPr>
        <p:blipFill>
          <a:blip r:embed="rId8"/>
          <a:stretch>
            <a:fillRect/>
          </a:stretch>
        </p:blipFill>
        <p:spPr>
          <a:xfrm>
            <a:off x="431290" y="5821780"/>
            <a:ext cx="1098451" cy="822694"/>
          </a:xfrm>
          <a:prstGeom prst="rect">
            <a:avLst/>
          </a:prstGeom>
        </p:spPr>
      </p:pic>
      <p:sp>
        <p:nvSpPr>
          <p:cNvPr id="31" name="Rectangle 30"/>
          <p:cNvSpPr/>
          <p:nvPr/>
        </p:nvSpPr>
        <p:spPr>
          <a:xfrm>
            <a:off x="1755364" y="6095858"/>
            <a:ext cx="1453694" cy="646331"/>
          </a:xfrm>
          <a:prstGeom prst="rect">
            <a:avLst/>
          </a:prstGeom>
        </p:spPr>
        <p:txBody>
          <a:bodyPr wrap="square">
            <a:spAutoFit/>
          </a:bodyPr>
          <a:lstStyle/>
          <a:p>
            <a:pPr algn="just"/>
            <a:r>
              <a:rPr lang="en-US" sz="3600" dirty="0">
                <a:solidFill>
                  <a:schemeClr val="bg1"/>
                </a:solidFill>
                <a:latin typeface="UTM Aircona" panose="02040603050506020204" pitchFamily="18" charset="0"/>
              </a:rPr>
              <a:t>TỐT</a:t>
            </a:r>
            <a:endParaRPr lang="vi-VN" sz="3600" dirty="0">
              <a:solidFill>
                <a:schemeClr val="bg1"/>
              </a:solidFill>
              <a:latin typeface="UTM Avo" panose="02040603050506020204" pitchFamily="18" charset="0"/>
            </a:endParaRPr>
          </a:p>
        </p:txBody>
      </p:sp>
      <p:pic>
        <p:nvPicPr>
          <p:cNvPr id="48" name="Picture 47"/>
          <p:cNvPicPr>
            <a:picLocks noChangeAspect="1"/>
          </p:cNvPicPr>
          <p:nvPr/>
        </p:nvPicPr>
        <p:blipFill>
          <a:blip r:embed="rId8"/>
          <a:stretch>
            <a:fillRect/>
          </a:stretch>
        </p:blipFill>
        <p:spPr>
          <a:xfrm>
            <a:off x="4364466" y="5847211"/>
            <a:ext cx="1098451" cy="822694"/>
          </a:xfrm>
          <a:prstGeom prst="rect">
            <a:avLst/>
          </a:prstGeom>
        </p:spPr>
      </p:pic>
      <p:pic>
        <p:nvPicPr>
          <p:cNvPr id="50" name="Picture 49"/>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8391041" y="6095858"/>
            <a:ext cx="729240" cy="646617"/>
          </a:xfrm>
          <a:prstGeom prst="rect">
            <a:avLst/>
          </a:prstGeom>
          <a:effectLst>
            <a:outerShdw blurRad="50800" dist="38100" dir="2700000" algn="tl" rotWithShape="0">
              <a:prstClr val="black">
                <a:alpha val="40000"/>
              </a:prstClr>
            </a:outerShdw>
          </a:effectLst>
        </p:spPr>
      </p:pic>
      <p:pic>
        <p:nvPicPr>
          <p:cNvPr id="51"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73392" y="2901990"/>
            <a:ext cx="487363" cy="487363"/>
          </a:xfrm>
          <a:prstGeom prst="rect">
            <a:avLst/>
          </a:prstGeom>
        </p:spPr>
      </p:pic>
      <p:pic>
        <p:nvPicPr>
          <p:cNvPr id="52"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86123" y="3389353"/>
            <a:ext cx="487363" cy="487363"/>
          </a:xfrm>
          <a:prstGeom prst="rect">
            <a:avLst/>
          </a:prstGeom>
        </p:spPr>
      </p:pic>
      <p:pic>
        <p:nvPicPr>
          <p:cNvPr id="53" name="Am-thanh-oh-nooo-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61091" y="3976095"/>
            <a:ext cx="487363" cy="487363"/>
          </a:xfrm>
          <a:prstGeom prst="rect">
            <a:avLst/>
          </a:prstGeom>
        </p:spPr>
      </p:pic>
      <p:grpSp>
        <p:nvGrpSpPr>
          <p:cNvPr id="14" name="Group 13">
            <a:extLst>
              <a:ext uri="{FF2B5EF4-FFF2-40B4-BE49-F238E27FC236}">
                <a16:creationId xmlns:a16="http://schemas.microsoft.com/office/drawing/2014/main" id="{E3D1238B-15CD-27AC-84CA-A406B7F3F89D}"/>
              </a:ext>
            </a:extLst>
          </p:cNvPr>
          <p:cNvGrpSpPr/>
          <p:nvPr/>
        </p:nvGrpSpPr>
        <p:grpSpPr>
          <a:xfrm>
            <a:off x="-461091" y="-2843060"/>
            <a:ext cx="12525219" cy="5108308"/>
            <a:chOff x="558799" y="1167084"/>
            <a:chExt cx="12525219" cy="5979583"/>
          </a:xfrm>
        </p:grpSpPr>
        <p:sp>
          <p:nvSpPr>
            <p:cNvPr id="15" name="Rectangle: Rounded Corners 14">
              <a:extLst>
                <a:ext uri="{FF2B5EF4-FFF2-40B4-BE49-F238E27FC236}">
                  <a16:creationId xmlns:a16="http://schemas.microsoft.com/office/drawing/2014/main" id="{1C539D7F-21B2-903F-3191-3F98CC89495B}"/>
                </a:ext>
              </a:extLst>
            </p:cNvPr>
            <p:cNvSpPr/>
            <p:nvPr/>
          </p:nvSpPr>
          <p:spPr>
            <a:xfrm>
              <a:off x="1265662" y="4560057"/>
              <a:ext cx="11818356" cy="2586610"/>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9DFF4F0-1A62-82E1-0DB5-36408A4F4FEB}"/>
                </a:ext>
              </a:extLst>
            </p:cNvPr>
            <p:cNvSpPr txBox="1"/>
            <p:nvPr/>
          </p:nvSpPr>
          <p:spPr>
            <a:xfrm>
              <a:off x="558799" y="1167084"/>
              <a:ext cx="11437767" cy="545599"/>
            </a:xfrm>
            <a:prstGeom prst="rect">
              <a:avLst/>
            </a:prstGeom>
            <a:noFill/>
          </p:spPr>
          <p:txBody>
            <a:bodyPr wrap="square">
              <a:spAutoFit/>
            </a:bodyPr>
            <a:lstStyle/>
            <a:p>
              <a:pPr marL="0" marR="0" algn="just">
                <a:lnSpc>
                  <a:spcPct val="115000"/>
                </a:lnSpc>
                <a:spcBef>
                  <a:spcPts val="0"/>
                </a:spcBef>
                <a:spcAft>
                  <a:spcPts val="0"/>
                </a:spcAft>
              </a:pPr>
              <a:endParaRPr lang="en-US" sz="2800" dirty="0">
                <a:effectLst/>
                <a:latin typeface="Cambria" panose="02040503050406030204" pitchFamily="18" charset="0"/>
                <a:ea typeface="Cambria" panose="02040503050406030204" pitchFamily="18" charset="0"/>
              </a:endParaRPr>
            </a:p>
          </p:txBody>
        </p:sp>
      </p:grpSp>
      <p:sp>
        <p:nvSpPr>
          <p:cNvPr id="18" name="TextBox 17">
            <a:extLst>
              <a:ext uri="{FF2B5EF4-FFF2-40B4-BE49-F238E27FC236}">
                <a16:creationId xmlns:a16="http://schemas.microsoft.com/office/drawing/2014/main" id="{B91B5097-3BA0-422C-B808-17C4DB7D9F31}"/>
              </a:ext>
            </a:extLst>
          </p:cNvPr>
          <p:cNvSpPr txBox="1"/>
          <p:nvPr/>
        </p:nvSpPr>
        <p:spPr>
          <a:xfrm>
            <a:off x="367429" y="180954"/>
            <a:ext cx="12000195" cy="1938992"/>
          </a:xfrm>
          <a:prstGeom prst="rect">
            <a:avLst/>
          </a:prstGeom>
          <a:noFill/>
        </p:spPr>
        <p:txBody>
          <a:bodyPr wrap="square">
            <a:spAutoFit/>
          </a:bodyPr>
          <a:lstStyle/>
          <a:p>
            <a:pPr algn="l"/>
            <a:r>
              <a:rPr lang="vi-VN" sz="3000" b="1" i="0" dirty="0">
                <a:solidFill>
                  <a:schemeClr val="accent2">
                    <a:lumMod val="50000"/>
                  </a:schemeClr>
                </a:solidFill>
                <a:effectLst/>
                <a:latin typeface="Cambria" panose="02040503050406030204" pitchFamily="18" charset="0"/>
                <a:ea typeface="Cambria" panose="02040503050406030204" pitchFamily="18" charset="0"/>
              </a:rPr>
              <a:t>Em hãy ước lượng kết quả mỗi phép tính theo mỗi yêu cầu sau:</a:t>
            </a:r>
          </a:p>
          <a:p>
            <a:pPr algn="l"/>
            <a:r>
              <a:rPr lang="vi-VN" sz="3000" b="1" i="0" dirty="0">
                <a:solidFill>
                  <a:schemeClr val="accent2">
                    <a:lumMod val="50000"/>
                  </a:schemeClr>
                </a:solidFill>
                <a:effectLst/>
                <a:latin typeface="Cambria" panose="02040503050406030204" pitchFamily="18" charset="0"/>
                <a:ea typeface="Cambria" panose="02040503050406030204" pitchFamily="18" charset="0"/>
              </a:rPr>
              <a:t>Khoảng mấy nghìn?            Khoảng mấy chục nghìn?</a:t>
            </a:r>
            <a:br>
              <a:rPr lang="vi-VN" sz="3000" b="1" i="0" dirty="0">
                <a:solidFill>
                  <a:schemeClr val="accent2">
                    <a:lumMod val="50000"/>
                  </a:schemeClr>
                </a:solidFill>
                <a:effectLst/>
                <a:latin typeface="Cambria" panose="02040503050406030204" pitchFamily="18" charset="0"/>
                <a:ea typeface="Cambria" panose="02040503050406030204" pitchFamily="18" charset="0"/>
              </a:rPr>
            </a:br>
            <a:r>
              <a:rPr lang="vi-VN" sz="3000" b="1" i="0" dirty="0">
                <a:solidFill>
                  <a:schemeClr val="accent2">
                    <a:lumMod val="50000"/>
                  </a:schemeClr>
                </a:solidFill>
                <a:effectLst/>
                <a:latin typeface="Cambria" panose="02040503050406030204" pitchFamily="18" charset="0"/>
                <a:ea typeface="Cambria" panose="02040503050406030204" pitchFamily="18" charset="0"/>
              </a:rPr>
              <a:t>7 960 + 1 980                        19 870 + 30 480</a:t>
            </a:r>
          </a:p>
          <a:p>
            <a:pPr algn="l"/>
            <a:r>
              <a:rPr lang="vi-VN" sz="3000" b="1" i="0" dirty="0">
                <a:solidFill>
                  <a:schemeClr val="accent2">
                    <a:lumMod val="50000"/>
                  </a:schemeClr>
                </a:solidFill>
                <a:effectLst/>
                <a:latin typeface="Cambria" panose="02040503050406030204" pitchFamily="18" charset="0"/>
                <a:ea typeface="Cambria" panose="02040503050406030204" pitchFamily="18" charset="0"/>
              </a:rPr>
              <a:t>5 985 - 3 897                          50 217 - 21 052</a:t>
            </a:r>
          </a:p>
        </p:txBody>
      </p:sp>
      <p:sp>
        <p:nvSpPr>
          <p:cNvPr id="4" name="TextBox 3">
            <a:extLst>
              <a:ext uri="{FF2B5EF4-FFF2-40B4-BE49-F238E27FC236}">
                <a16:creationId xmlns:a16="http://schemas.microsoft.com/office/drawing/2014/main" id="{D687235C-9524-8974-F04B-8A87ABF9F67D}"/>
              </a:ext>
            </a:extLst>
          </p:cNvPr>
          <p:cNvSpPr txBox="1"/>
          <p:nvPr/>
        </p:nvSpPr>
        <p:spPr>
          <a:xfrm>
            <a:off x="329262" y="2701322"/>
            <a:ext cx="12744450" cy="1169551"/>
          </a:xfrm>
          <a:prstGeom prst="rect">
            <a:avLst/>
          </a:prstGeom>
          <a:noFill/>
        </p:spPr>
        <p:txBody>
          <a:bodyPr wrap="square">
            <a:spAutoFit/>
          </a:bodyPr>
          <a:lstStyle/>
          <a:p>
            <a:r>
              <a:rPr lang="en-SG" sz="3500" b="1" i="0" dirty="0" err="1">
                <a:solidFill>
                  <a:srgbClr val="002060"/>
                </a:solidFill>
                <a:effectLst/>
                <a:latin typeface="Cambria" panose="02040503050406030204" pitchFamily="18" charset="0"/>
                <a:ea typeface="Cambria" panose="02040503050406030204" pitchFamily="18" charset="0"/>
              </a:rPr>
              <a:t>Làm</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tròn</a:t>
            </a:r>
            <a:r>
              <a:rPr lang="en-SG" sz="3500" b="1" i="0" dirty="0">
                <a:solidFill>
                  <a:srgbClr val="002060"/>
                </a:solidFill>
                <a:effectLst/>
                <a:latin typeface="Cambria" panose="02040503050406030204" pitchFamily="18" charset="0"/>
                <a:ea typeface="Cambria" panose="02040503050406030204" pitchFamily="18" charset="0"/>
              </a:rPr>
              <a:t> 7 960 </a:t>
            </a:r>
            <a:r>
              <a:rPr lang="en-SG" sz="3500" b="1" i="0" dirty="0" err="1">
                <a:solidFill>
                  <a:srgbClr val="002060"/>
                </a:solidFill>
                <a:effectLst/>
                <a:latin typeface="Cambria" panose="02040503050406030204" pitchFamily="18" charset="0"/>
                <a:ea typeface="Cambria" panose="02040503050406030204" pitchFamily="18" charset="0"/>
              </a:rPr>
              <a:t>thành</a:t>
            </a:r>
            <a:r>
              <a:rPr lang="en-SG" sz="3500" b="1" i="0" dirty="0">
                <a:solidFill>
                  <a:srgbClr val="002060"/>
                </a:solidFill>
                <a:effectLst/>
                <a:latin typeface="Cambria" panose="02040503050406030204" pitchFamily="18" charset="0"/>
                <a:ea typeface="Cambria" panose="02040503050406030204" pitchFamily="18" charset="0"/>
              </a:rPr>
              <a:t> 8 000; </a:t>
            </a:r>
            <a:r>
              <a:rPr lang="en-SG" sz="3500" b="1" i="0" dirty="0" err="1">
                <a:solidFill>
                  <a:srgbClr val="002060"/>
                </a:solidFill>
                <a:effectLst/>
                <a:latin typeface="Cambria" panose="02040503050406030204" pitchFamily="18" charset="0"/>
                <a:ea typeface="Cambria" panose="02040503050406030204" pitchFamily="18" charset="0"/>
              </a:rPr>
              <a:t>làm</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tròn</a:t>
            </a:r>
            <a:r>
              <a:rPr lang="en-SG" sz="3500" b="1" i="0" dirty="0">
                <a:solidFill>
                  <a:srgbClr val="002060"/>
                </a:solidFill>
                <a:effectLst/>
                <a:latin typeface="Cambria" panose="02040503050406030204" pitchFamily="18" charset="0"/>
                <a:ea typeface="Cambria" panose="02040503050406030204" pitchFamily="18" charset="0"/>
              </a:rPr>
              <a:t> 1 980 </a:t>
            </a:r>
            <a:r>
              <a:rPr lang="en-SG" sz="3500" b="1" i="0" dirty="0" err="1">
                <a:solidFill>
                  <a:srgbClr val="002060"/>
                </a:solidFill>
                <a:effectLst/>
                <a:latin typeface="Cambria" panose="02040503050406030204" pitchFamily="18" charset="0"/>
                <a:ea typeface="Cambria" panose="02040503050406030204" pitchFamily="18" charset="0"/>
              </a:rPr>
              <a:t>thành</a:t>
            </a:r>
            <a:r>
              <a:rPr lang="en-SG" sz="3500" b="1" i="0" dirty="0">
                <a:solidFill>
                  <a:srgbClr val="002060"/>
                </a:solidFill>
                <a:effectLst/>
                <a:latin typeface="Cambria" panose="02040503050406030204" pitchFamily="18" charset="0"/>
                <a:ea typeface="Cambria" panose="02040503050406030204" pitchFamily="18" charset="0"/>
              </a:rPr>
              <a:t> 2 000. </a:t>
            </a:r>
            <a:endParaRPr lang="vi-VN" sz="3500" b="1" i="0" dirty="0">
              <a:solidFill>
                <a:srgbClr val="002060"/>
              </a:solidFill>
              <a:effectLst/>
              <a:latin typeface="Cambria" panose="02040503050406030204" pitchFamily="18" charset="0"/>
              <a:ea typeface="Cambria" panose="02040503050406030204" pitchFamily="18" charset="0"/>
            </a:endParaRPr>
          </a:p>
          <a:p>
            <a:r>
              <a:rPr lang="en-SG" sz="3500" b="1" i="0" dirty="0" err="1">
                <a:solidFill>
                  <a:srgbClr val="002060"/>
                </a:solidFill>
                <a:effectLst/>
                <a:latin typeface="Cambria" panose="02040503050406030204" pitchFamily="18" charset="0"/>
                <a:ea typeface="Cambria" panose="02040503050406030204" pitchFamily="18" charset="0"/>
              </a:rPr>
              <a:t>Vậy</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phép</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tính</a:t>
            </a:r>
            <a:r>
              <a:rPr lang="en-SG" sz="3500" b="1" i="0" dirty="0">
                <a:solidFill>
                  <a:srgbClr val="002060"/>
                </a:solidFill>
                <a:effectLst/>
                <a:latin typeface="Cambria" panose="02040503050406030204" pitchFamily="18" charset="0"/>
                <a:ea typeface="Cambria" panose="02040503050406030204" pitchFamily="18" charset="0"/>
              </a:rPr>
              <a:t> 7 960 + 1 980 </a:t>
            </a:r>
            <a:r>
              <a:rPr lang="en-SG" sz="3500" b="1" i="0" dirty="0" err="1">
                <a:solidFill>
                  <a:srgbClr val="002060"/>
                </a:solidFill>
                <a:effectLst/>
                <a:latin typeface="Cambria" panose="02040503050406030204" pitchFamily="18" charset="0"/>
                <a:ea typeface="Cambria" panose="02040503050406030204" pitchFamily="18" charset="0"/>
              </a:rPr>
              <a:t>có</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kết</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quả</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khoảng</a:t>
            </a:r>
            <a:r>
              <a:rPr lang="en-SG" sz="3500" b="1" i="0" dirty="0">
                <a:solidFill>
                  <a:srgbClr val="002060"/>
                </a:solidFill>
                <a:effectLst/>
                <a:latin typeface="Cambria" panose="02040503050406030204" pitchFamily="18" charset="0"/>
                <a:ea typeface="Cambria" panose="02040503050406030204" pitchFamily="18" charset="0"/>
              </a:rPr>
              <a:t> 10 000.</a:t>
            </a:r>
          </a:p>
        </p:txBody>
      </p:sp>
      <p:sp>
        <p:nvSpPr>
          <p:cNvPr id="9" name="TextBox 8">
            <a:extLst>
              <a:ext uri="{FF2B5EF4-FFF2-40B4-BE49-F238E27FC236}">
                <a16:creationId xmlns:a16="http://schemas.microsoft.com/office/drawing/2014/main" id="{8EE1CF84-7D15-BCC5-8298-E37FF40CE03D}"/>
              </a:ext>
            </a:extLst>
          </p:cNvPr>
          <p:cNvSpPr txBox="1"/>
          <p:nvPr/>
        </p:nvSpPr>
        <p:spPr>
          <a:xfrm>
            <a:off x="273555" y="4151062"/>
            <a:ext cx="11879709" cy="2215991"/>
          </a:xfrm>
          <a:prstGeom prst="rect">
            <a:avLst/>
          </a:prstGeom>
          <a:noFill/>
        </p:spPr>
        <p:txBody>
          <a:bodyPr wrap="square">
            <a:spAutoFit/>
          </a:bodyPr>
          <a:lstStyle/>
          <a:p>
            <a:r>
              <a:rPr lang="en-SG" sz="3900" b="1" i="0" dirty="0" err="1">
                <a:solidFill>
                  <a:srgbClr val="002060"/>
                </a:solidFill>
                <a:effectLst/>
                <a:latin typeface="Cambria" panose="02040503050406030204" pitchFamily="18" charset="0"/>
                <a:ea typeface="Cambria" panose="02040503050406030204" pitchFamily="18" charset="0"/>
              </a:rPr>
              <a:t>Làm</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tròn</a:t>
            </a:r>
            <a:r>
              <a:rPr lang="en-SG" sz="3900" b="1" i="0" dirty="0">
                <a:solidFill>
                  <a:srgbClr val="002060"/>
                </a:solidFill>
                <a:effectLst/>
                <a:latin typeface="Cambria" panose="02040503050406030204" pitchFamily="18" charset="0"/>
                <a:ea typeface="Cambria" panose="02040503050406030204" pitchFamily="18" charset="0"/>
              </a:rPr>
              <a:t> 5 985 </a:t>
            </a:r>
            <a:r>
              <a:rPr lang="en-SG" sz="3900" b="1" i="0" dirty="0" err="1">
                <a:solidFill>
                  <a:srgbClr val="002060"/>
                </a:solidFill>
                <a:effectLst/>
                <a:latin typeface="Cambria" panose="02040503050406030204" pitchFamily="18" charset="0"/>
                <a:ea typeface="Cambria" panose="02040503050406030204" pitchFamily="18" charset="0"/>
              </a:rPr>
              <a:t>thành</a:t>
            </a:r>
            <a:r>
              <a:rPr lang="en-SG" sz="3900" b="1" i="0" dirty="0">
                <a:solidFill>
                  <a:srgbClr val="002060"/>
                </a:solidFill>
                <a:effectLst/>
                <a:latin typeface="Cambria" panose="02040503050406030204" pitchFamily="18" charset="0"/>
                <a:ea typeface="Cambria" panose="02040503050406030204" pitchFamily="18" charset="0"/>
              </a:rPr>
              <a:t> 6 000; </a:t>
            </a:r>
            <a:r>
              <a:rPr lang="en-SG" sz="3900" b="1" i="0" dirty="0" err="1">
                <a:solidFill>
                  <a:srgbClr val="002060"/>
                </a:solidFill>
                <a:effectLst/>
                <a:latin typeface="Cambria" panose="02040503050406030204" pitchFamily="18" charset="0"/>
                <a:ea typeface="Cambria" panose="02040503050406030204" pitchFamily="18" charset="0"/>
              </a:rPr>
              <a:t>làm</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tròn</a:t>
            </a:r>
            <a:r>
              <a:rPr lang="en-SG" sz="3900" b="1" i="0" dirty="0">
                <a:solidFill>
                  <a:srgbClr val="002060"/>
                </a:solidFill>
                <a:effectLst/>
                <a:latin typeface="Cambria" panose="02040503050406030204" pitchFamily="18" charset="0"/>
                <a:ea typeface="Cambria" panose="02040503050406030204" pitchFamily="18" charset="0"/>
              </a:rPr>
              <a:t> 3 897 </a:t>
            </a:r>
            <a:r>
              <a:rPr lang="en-SG" sz="3900" b="1" i="0" dirty="0" err="1">
                <a:solidFill>
                  <a:srgbClr val="002060"/>
                </a:solidFill>
                <a:effectLst/>
                <a:latin typeface="Cambria" panose="02040503050406030204" pitchFamily="18" charset="0"/>
                <a:ea typeface="Cambria" panose="02040503050406030204" pitchFamily="18" charset="0"/>
              </a:rPr>
              <a:t>thành</a:t>
            </a:r>
            <a:r>
              <a:rPr lang="en-SG" sz="3900" b="1" i="0" dirty="0">
                <a:solidFill>
                  <a:srgbClr val="002060"/>
                </a:solidFill>
                <a:effectLst/>
                <a:latin typeface="Cambria" panose="02040503050406030204" pitchFamily="18" charset="0"/>
                <a:ea typeface="Cambria" panose="02040503050406030204" pitchFamily="18" charset="0"/>
              </a:rPr>
              <a:t> </a:t>
            </a:r>
            <a:endParaRPr lang="vi-VN" sz="3900" b="1" i="0" dirty="0">
              <a:solidFill>
                <a:srgbClr val="002060"/>
              </a:solidFill>
              <a:effectLst/>
              <a:latin typeface="Cambria" panose="02040503050406030204" pitchFamily="18" charset="0"/>
              <a:ea typeface="Cambria" panose="02040503050406030204" pitchFamily="18" charset="0"/>
            </a:endParaRPr>
          </a:p>
          <a:p>
            <a:r>
              <a:rPr lang="en-SG" sz="3900" b="1" i="0" dirty="0">
                <a:solidFill>
                  <a:srgbClr val="002060"/>
                </a:solidFill>
                <a:effectLst/>
                <a:latin typeface="Cambria" panose="02040503050406030204" pitchFamily="18" charset="0"/>
                <a:ea typeface="Cambria" panose="02040503050406030204" pitchFamily="18" charset="0"/>
              </a:rPr>
              <a:t>4 000. </a:t>
            </a:r>
            <a:r>
              <a:rPr lang="vi-VN" sz="3900" b="1" dirty="0">
                <a:solidFill>
                  <a:srgbClr val="002060"/>
                </a:solidFill>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Vậy</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phép</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tính</a:t>
            </a:r>
            <a:r>
              <a:rPr lang="en-SG" sz="3900" b="1" i="0" dirty="0">
                <a:solidFill>
                  <a:srgbClr val="002060"/>
                </a:solidFill>
                <a:effectLst/>
                <a:latin typeface="Cambria" panose="02040503050406030204" pitchFamily="18" charset="0"/>
                <a:ea typeface="Cambria" panose="02040503050406030204" pitchFamily="18" charset="0"/>
              </a:rPr>
              <a:t> 5 985 – 3 897 </a:t>
            </a:r>
            <a:r>
              <a:rPr lang="en-SG" sz="3900" b="1" i="0" dirty="0" err="1">
                <a:solidFill>
                  <a:srgbClr val="002060"/>
                </a:solidFill>
                <a:effectLst/>
                <a:latin typeface="Cambria" panose="02040503050406030204" pitchFamily="18" charset="0"/>
                <a:ea typeface="Cambria" panose="02040503050406030204" pitchFamily="18" charset="0"/>
              </a:rPr>
              <a:t>có</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kết</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quả</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khoảng</a:t>
            </a:r>
            <a:r>
              <a:rPr lang="en-SG" sz="3900" b="1" i="0" dirty="0">
                <a:solidFill>
                  <a:srgbClr val="002060"/>
                </a:solidFill>
                <a:effectLst/>
                <a:latin typeface="Cambria" panose="02040503050406030204" pitchFamily="18" charset="0"/>
                <a:ea typeface="Cambria" panose="02040503050406030204" pitchFamily="18" charset="0"/>
              </a:rPr>
              <a:t> </a:t>
            </a:r>
            <a:r>
              <a:rPr lang="vi-VN" sz="3900" b="1" dirty="0">
                <a:solidFill>
                  <a:srgbClr val="002060"/>
                </a:solidFill>
                <a:latin typeface="Cambria" panose="02040503050406030204" pitchFamily="18" charset="0"/>
                <a:ea typeface="Cambria" panose="02040503050406030204" pitchFamily="18" charset="0"/>
              </a:rPr>
              <a:t> </a:t>
            </a:r>
            <a:r>
              <a:rPr lang="en-SG" sz="3900" b="1" i="0" dirty="0">
                <a:solidFill>
                  <a:srgbClr val="002060"/>
                </a:solidFill>
                <a:effectLst/>
                <a:latin typeface="Cambria" panose="02040503050406030204" pitchFamily="18" charset="0"/>
                <a:ea typeface="Cambria" panose="02040503050406030204" pitchFamily="18" charset="0"/>
              </a:rPr>
              <a:t>2 000.</a:t>
            </a:r>
          </a:p>
          <a:p>
            <a:endParaRPr lang="vi-VN" sz="1800" b="1" i="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7945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randombar(horizontal)">
                                      <p:cBhvr>
                                        <p:cTn id="21" dur="500"/>
                                        <p:tgtEl>
                                          <p:spTgt spid="4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par>
                                <p:cTn id="25" presetID="14" presetClass="entr" presetSubtype="1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randombar(horizontal)">
                                      <p:cBhvr>
                                        <p:cTn id="27" dur="500"/>
                                        <p:tgtEl>
                                          <p:spTgt spid="4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par>
                                <p:cTn id="31" presetID="14" presetClass="entr" presetSubtype="1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randombar(horizontal)">
                                      <p:cBhvr>
                                        <p:cTn id="33" dur="500"/>
                                        <p:tgtEl>
                                          <p:spTgt spid="4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par>
                                <p:cTn id="43" presetID="1" presetClass="mediacall" presetSubtype="0" fill="hold" nodeType="withEffect">
                                  <p:stCondLst>
                                    <p:cond delay="0"/>
                                  </p:stCondLst>
                                  <p:childTnLst>
                                    <p:cmd type="call" cmd="playFrom(0.0)">
                                      <p:cBhvr>
                                        <p:cTn id="44" dur="1645" fill="hold"/>
                                        <p:tgtEl>
                                          <p:spTgt spid="51"/>
                                        </p:tgtEl>
                                      </p:cBhvr>
                                    </p:cmd>
                                  </p:childTnLst>
                                </p:cTn>
                              </p:par>
                            </p:childTnLst>
                          </p:cTn>
                        </p:par>
                      </p:childTnLst>
                    </p:cTn>
                  </p:par>
                </p:childTnLst>
              </p:cTn>
              <p:nextCondLst>
                <p:cond evt="onClick" delay="0">
                  <p:tgtEl>
                    <p:spTgt spid="43"/>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down)">
                                      <p:cBhvr>
                                        <p:cTn id="50" dur="500"/>
                                        <p:tgtEl>
                                          <p:spTgt spid="50"/>
                                        </p:tgtEl>
                                      </p:cBhvr>
                                    </p:animEffect>
                                  </p:childTnLst>
                                </p:cTn>
                              </p:par>
                              <p:par>
                                <p:cTn id="51" presetID="1" presetClass="mediacall" presetSubtype="0" fill="hold" nodeType="withEffect">
                                  <p:stCondLst>
                                    <p:cond delay="0"/>
                                  </p:stCondLst>
                                  <p:childTnLst>
                                    <p:cmd type="call" cmd="playFrom(0.0)">
                                      <p:cBhvr>
                                        <p:cTn id="52" dur="2899" fill="hold"/>
                                        <p:tgtEl>
                                          <p:spTgt spid="53"/>
                                        </p:tgtEl>
                                      </p:cBhvr>
                                    </p:cmd>
                                  </p:childTnLst>
                                </p:cTn>
                              </p:par>
                            </p:childTnLst>
                          </p:cTn>
                        </p:par>
                      </p:childTnLst>
                    </p:cTn>
                  </p:par>
                </p:childTnLst>
              </p:cTn>
              <p:nextCondLst>
                <p:cond evt="onClick" delay="0">
                  <p:tgtEl>
                    <p:spTgt spid="47"/>
                  </p:tgtEl>
                </p:cond>
              </p:nextCondLst>
            </p:seq>
            <p:audio>
              <p:cMediaNode vol="80000">
                <p:cTn id="53" fill="hold" display="0">
                  <p:stCondLst>
                    <p:cond delay="indefinite"/>
                  </p:stCondLst>
                  <p:endCondLst>
                    <p:cond evt="onStopAudio" delay="0">
                      <p:tgtEl>
                        <p:sldTgt/>
                      </p:tgtEl>
                    </p:cond>
                  </p:endCondLst>
                </p:cTn>
                <p:tgtEl>
                  <p:spTgt spid="51"/>
                </p:tgtEl>
              </p:cMediaNode>
            </p:audio>
            <p:audio>
              <p:cMediaNode vol="80000">
                <p:cTn id="54" fill="hold" display="0">
                  <p:stCondLst>
                    <p:cond delay="indefinite"/>
                  </p:stCondLst>
                  <p:endCondLst>
                    <p:cond evt="onStopAudio" delay="0">
                      <p:tgtEl>
                        <p:sldTgt/>
                      </p:tgtEl>
                    </p:cond>
                  </p:endCondLst>
                </p:cTn>
                <p:tgtEl>
                  <p:spTgt spid="52"/>
                </p:tgtEl>
              </p:cMediaNode>
            </p:audio>
            <p:audio>
              <p:cMediaNode vol="80000">
                <p:cTn id="55" fill="hold" display="0">
                  <p:stCondLst>
                    <p:cond delay="indefinite"/>
                  </p:stCondLst>
                  <p:endCondLst>
                    <p:cond evt="onStopAudio" delay="0">
                      <p:tgtEl>
                        <p:sldTgt/>
                      </p:tgtEl>
                    </p:cond>
                  </p:endCondLst>
                </p:cTn>
                <p:tgtEl>
                  <p:spTgt spid="53"/>
                </p:tgtEl>
              </p:cMediaNode>
            </p:audio>
            <p:seq concurrent="1" nextAc="seek">
              <p:cTn id="56" restart="whenNotActive" fill="hold" evtFilter="cancelBubble" nodeType="interactiveSeq">
                <p:stCondLst>
                  <p:cond evt="onClick" delay="0">
                    <p:tgtEl>
                      <p:spTgt spid="46"/>
                    </p:tgtEl>
                  </p:cond>
                </p:stCondLst>
                <p:endSync evt="end" delay="0">
                  <p:rtn val="all"/>
                </p:endSync>
                <p:childTnLst>
                  <p:par>
                    <p:cTn id="57" fill="hold">
                      <p:stCondLst>
                        <p:cond delay="0"/>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par>
                                <p:cTn id="62" presetID="1" presetClass="mediacall" presetSubtype="0" fill="hold" nodeType="withEffect">
                                  <p:stCondLst>
                                    <p:cond delay="0"/>
                                  </p:stCondLst>
                                  <p:childTnLst>
                                    <p:cmd type="call" cmd="playFrom(0.0)">
                                      <p:cBhvr>
                                        <p:cTn id="63" dur="1645" fill="hold"/>
                                        <p:tgtEl>
                                          <p:spTgt spid="52"/>
                                        </p:tgtEl>
                                      </p:cBhvr>
                                    </p:cmd>
                                  </p:childTnLst>
                                </p:cTn>
                              </p:par>
                            </p:childTnLst>
                          </p:cTn>
                        </p:par>
                      </p:childTnLst>
                    </p:cTn>
                  </p:par>
                </p:childTnLst>
              </p:cTn>
              <p:nextCondLst>
                <p:cond evt="onClick" delay="0">
                  <p:tgtEl>
                    <p:spTgt spid="46"/>
                  </p:tgtEl>
                </p:cond>
              </p:nextCondLst>
            </p:seq>
          </p:childTnLst>
        </p:cTn>
      </p:par>
    </p:tnLst>
    <p:bldLst>
      <p:bldP spid="6" grpId="0" animBg="1"/>
      <p:bldP spid="5" grpId="0" animBg="1"/>
      <p:bldP spid="32" grpId="0"/>
      <p:bldP spid="33" grpId="0"/>
      <p:bldP spid="31"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D8C03A7-F6AB-73D7-FD5F-7F3B5D53EF96}"/>
              </a:ext>
            </a:extLst>
          </p:cNvPr>
          <p:cNvSpPr/>
          <p:nvPr/>
        </p:nvSpPr>
        <p:spPr>
          <a:xfrm>
            <a:off x="221527" y="4386791"/>
            <a:ext cx="11762649" cy="1459265"/>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pic>
        <p:nvPicPr>
          <p:cNvPr id="46" name="Picture 45"/>
          <p:cNvPicPr>
            <a:picLocks noChangeAspect="1"/>
          </p:cNvPicPr>
          <p:nvPr/>
        </p:nvPicPr>
        <p:blipFill>
          <a:blip r:embed="rId7"/>
          <a:stretch>
            <a:fillRect/>
          </a:stretch>
        </p:blipFill>
        <p:spPr>
          <a:xfrm>
            <a:off x="4153871" y="5946929"/>
            <a:ext cx="3978144" cy="1098489"/>
          </a:xfrm>
          <a:prstGeom prst="rect">
            <a:avLst/>
          </a:prstGeom>
        </p:spPr>
      </p:pic>
      <p:pic>
        <p:nvPicPr>
          <p:cNvPr id="47" name="Picture 46"/>
          <p:cNvPicPr>
            <a:picLocks noChangeAspect="1"/>
          </p:cNvPicPr>
          <p:nvPr/>
        </p:nvPicPr>
        <p:blipFill>
          <a:blip r:embed="rId7"/>
          <a:stretch>
            <a:fillRect/>
          </a:stretch>
        </p:blipFill>
        <p:spPr>
          <a:xfrm>
            <a:off x="8001654" y="5839553"/>
            <a:ext cx="3978144" cy="1098489"/>
          </a:xfrm>
          <a:prstGeom prst="rect">
            <a:avLst/>
          </a:prstGeom>
        </p:spPr>
      </p:pic>
      <p:pic>
        <p:nvPicPr>
          <p:cNvPr id="43" name="Picture 42"/>
          <p:cNvPicPr>
            <a:picLocks noChangeAspect="1"/>
          </p:cNvPicPr>
          <p:nvPr/>
        </p:nvPicPr>
        <p:blipFill>
          <a:blip r:embed="rId7"/>
          <a:stretch>
            <a:fillRect/>
          </a:stretch>
        </p:blipFill>
        <p:spPr>
          <a:xfrm>
            <a:off x="243015" y="5948083"/>
            <a:ext cx="3978144" cy="1098489"/>
          </a:xfrm>
          <a:prstGeom prst="rect">
            <a:avLst/>
          </a:prstGeom>
        </p:spPr>
      </p:pic>
      <p:sp>
        <p:nvSpPr>
          <p:cNvPr id="32" name="Rectangle 31"/>
          <p:cNvSpPr/>
          <p:nvPr/>
        </p:nvSpPr>
        <p:spPr>
          <a:xfrm>
            <a:off x="5160429" y="6147783"/>
            <a:ext cx="3205351"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ircona" panose="02040603050506020204" pitchFamily="18" charset="0"/>
                <a:cs typeface="+mn-cs"/>
              </a:rPr>
              <a:t>HOÀN THÀNH</a:t>
            </a:r>
            <a:endParaRPr kumimoji="0" lang="vi-VN" sz="28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sp>
        <p:nvSpPr>
          <p:cNvPr id="33" name="Rectangle 32"/>
          <p:cNvSpPr/>
          <p:nvPr/>
        </p:nvSpPr>
        <p:spPr>
          <a:xfrm>
            <a:off x="9037908" y="6209338"/>
            <a:ext cx="282483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Chưa</a:t>
            </a:r>
            <a:r>
              <a:rPr kumimoji="0" lang="en-US" sz="2000" b="0" i="0" u="none" strike="noStrike" kern="1200" cap="none" spc="0" normalizeH="0" baseline="0" noProof="0" dirty="0">
                <a:ln>
                  <a:noFill/>
                </a:ln>
                <a:solidFill>
                  <a:prstClr val="white"/>
                </a:solidFill>
                <a:effectLst/>
                <a:uLnTx/>
                <a:uFillTx/>
                <a:latin typeface="UTM Aircona" panose="020406030505060202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hoàn</a:t>
            </a:r>
            <a:r>
              <a:rPr kumimoji="0" lang="en-US" sz="2000" b="0" i="0" u="none" strike="noStrike" kern="1200" cap="none" spc="0" normalizeH="0" baseline="0" noProof="0" dirty="0">
                <a:ln>
                  <a:noFill/>
                </a:ln>
                <a:solidFill>
                  <a:prstClr val="white"/>
                </a:solidFill>
                <a:effectLst/>
                <a:uLnTx/>
                <a:uFillTx/>
                <a:latin typeface="UTM Aircona" panose="020406030505060202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thành</a:t>
            </a:r>
            <a:endParaRPr kumimoji="0" lang="vi-VN" sz="20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pic>
        <p:nvPicPr>
          <p:cNvPr id="37" name="Picture 36"/>
          <p:cNvPicPr>
            <a:picLocks noChangeAspect="1"/>
          </p:cNvPicPr>
          <p:nvPr/>
        </p:nvPicPr>
        <p:blipFill>
          <a:blip r:embed="rId8"/>
          <a:stretch>
            <a:fillRect/>
          </a:stretch>
        </p:blipFill>
        <p:spPr>
          <a:xfrm>
            <a:off x="431290" y="5821780"/>
            <a:ext cx="1098451" cy="822694"/>
          </a:xfrm>
          <a:prstGeom prst="rect">
            <a:avLst/>
          </a:prstGeom>
        </p:spPr>
      </p:pic>
      <p:sp>
        <p:nvSpPr>
          <p:cNvPr id="31" name="Rectangle 30"/>
          <p:cNvSpPr/>
          <p:nvPr/>
        </p:nvSpPr>
        <p:spPr>
          <a:xfrm>
            <a:off x="1755364" y="6095858"/>
            <a:ext cx="145369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TM Aircona" panose="02040603050506020204" pitchFamily="18" charset="0"/>
                <a:cs typeface="+mn-cs"/>
              </a:rPr>
              <a:t>TỐT</a:t>
            </a:r>
            <a:endParaRPr kumimoji="0" lang="vi-VN" sz="36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pic>
        <p:nvPicPr>
          <p:cNvPr id="48" name="Picture 47"/>
          <p:cNvPicPr>
            <a:picLocks noChangeAspect="1"/>
          </p:cNvPicPr>
          <p:nvPr/>
        </p:nvPicPr>
        <p:blipFill>
          <a:blip r:embed="rId8"/>
          <a:stretch>
            <a:fillRect/>
          </a:stretch>
        </p:blipFill>
        <p:spPr>
          <a:xfrm>
            <a:off x="4364466" y="5847211"/>
            <a:ext cx="1098451" cy="822694"/>
          </a:xfrm>
          <a:prstGeom prst="rect">
            <a:avLst/>
          </a:prstGeom>
        </p:spPr>
      </p:pic>
      <p:pic>
        <p:nvPicPr>
          <p:cNvPr id="50" name="Picture 49"/>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8391041" y="6095858"/>
            <a:ext cx="729240" cy="646617"/>
          </a:xfrm>
          <a:prstGeom prst="rect">
            <a:avLst/>
          </a:prstGeom>
          <a:effectLst>
            <a:outerShdw blurRad="50800" dist="38100" dir="2700000" algn="tl" rotWithShape="0">
              <a:prstClr val="black">
                <a:alpha val="40000"/>
              </a:prstClr>
            </a:outerShdw>
          </a:effectLst>
        </p:spPr>
      </p:pic>
      <p:pic>
        <p:nvPicPr>
          <p:cNvPr id="51"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2690" y="2354101"/>
            <a:ext cx="487363" cy="487363"/>
          </a:xfrm>
          <a:prstGeom prst="rect">
            <a:avLst/>
          </a:prstGeom>
        </p:spPr>
      </p:pic>
      <p:pic>
        <p:nvPicPr>
          <p:cNvPr id="52"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45421" y="2841464"/>
            <a:ext cx="487363" cy="487363"/>
          </a:xfrm>
          <a:prstGeom prst="rect">
            <a:avLst/>
          </a:prstGeom>
        </p:spPr>
      </p:pic>
      <p:pic>
        <p:nvPicPr>
          <p:cNvPr id="53" name="Am-thanh-oh-nooo-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0389" y="3428206"/>
            <a:ext cx="487363" cy="487363"/>
          </a:xfrm>
          <a:prstGeom prst="rect">
            <a:avLst/>
          </a:prstGeom>
        </p:spPr>
      </p:pic>
      <p:grpSp>
        <p:nvGrpSpPr>
          <p:cNvPr id="14" name="Group 13">
            <a:extLst>
              <a:ext uri="{FF2B5EF4-FFF2-40B4-BE49-F238E27FC236}">
                <a16:creationId xmlns:a16="http://schemas.microsoft.com/office/drawing/2014/main" id="{E3D1238B-15CD-27AC-84CA-A406B7F3F89D}"/>
              </a:ext>
            </a:extLst>
          </p:cNvPr>
          <p:cNvGrpSpPr/>
          <p:nvPr/>
        </p:nvGrpSpPr>
        <p:grpSpPr>
          <a:xfrm>
            <a:off x="-662481" y="-2871031"/>
            <a:ext cx="12525219" cy="5229987"/>
            <a:chOff x="558799" y="1167084"/>
            <a:chExt cx="12525219" cy="5979583"/>
          </a:xfrm>
        </p:grpSpPr>
        <p:sp>
          <p:nvSpPr>
            <p:cNvPr id="15" name="Rectangle: Rounded Corners 14">
              <a:extLst>
                <a:ext uri="{FF2B5EF4-FFF2-40B4-BE49-F238E27FC236}">
                  <a16:creationId xmlns:a16="http://schemas.microsoft.com/office/drawing/2014/main" id="{1C539D7F-21B2-903F-3191-3F98CC89495B}"/>
                </a:ext>
              </a:extLst>
            </p:cNvPr>
            <p:cNvSpPr/>
            <p:nvPr/>
          </p:nvSpPr>
          <p:spPr>
            <a:xfrm>
              <a:off x="1265662" y="4560057"/>
              <a:ext cx="11818356" cy="2586610"/>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6" name="TextBox 15">
              <a:extLst>
                <a:ext uri="{FF2B5EF4-FFF2-40B4-BE49-F238E27FC236}">
                  <a16:creationId xmlns:a16="http://schemas.microsoft.com/office/drawing/2014/main" id="{49DFF4F0-1A62-82E1-0DB5-36408A4F4FEB}"/>
                </a:ext>
              </a:extLst>
            </p:cNvPr>
            <p:cNvSpPr txBox="1"/>
            <p:nvPr/>
          </p:nvSpPr>
          <p:spPr>
            <a:xfrm>
              <a:off x="558799" y="1167084"/>
              <a:ext cx="11437767" cy="5455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8" name="TextBox 17">
            <a:extLst>
              <a:ext uri="{FF2B5EF4-FFF2-40B4-BE49-F238E27FC236}">
                <a16:creationId xmlns:a16="http://schemas.microsoft.com/office/drawing/2014/main" id="{B91B5097-3BA0-422C-B808-17C4DB7D9F31}"/>
              </a:ext>
            </a:extLst>
          </p:cNvPr>
          <p:cNvSpPr txBox="1"/>
          <p:nvPr/>
        </p:nvSpPr>
        <p:spPr>
          <a:xfrm>
            <a:off x="142845" y="269865"/>
            <a:ext cx="1200019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Em hãy ước lượng kết quả mỗi phép tính theo mỗi yêu cầu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Khoảng mấy nghìn?            Khoảng mấy chục nghìn?</a:t>
            </a:r>
            <a:br>
              <a:rPr kumimoji="0" lang="vi-VN" sz="30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br>
            <a:r>
              <a:rPr kumimoji="0" lang="vi-VN" sz="30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7 960 + 1 980                        19 870 + 30 480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5 985 - 3 897                          50 217 - 21 052</a:t>
            </a:r>
          </a:p>
        </p:txBody>
      </p:sp>
      <p:sp>
        <p:nvSpPr>
          <p:cNvPr id="2" name="Rectangle: Rounded Corners 1">
            <a:extLst>
              <a:ext uri="{FF2B5EF4-FFF2-40B4-BE49-F238E27FC236}">
                <a16:creationId xmlns:a16="http://schemas.microsoft.com/office/drawing/2014/main" id="{757E586E-8BC1-1259-C423-79D5815DD0B6}"/>
              </a:ext>
            </a:extLst>
          </p:cNvPr>
          <p:cNvSpPr/>
          <p:nvPr/>
        </p:nvSpPr>
        <p:spPr>
          <a:xfrm>
            <a:off x="10465" y="2720592"/>
            <a:ext cx="11762649" cy="1212838"/>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sp>
        <p:nvSpPr>
          <p:cNvPr id="4" name="TextBox 3">
            <a:extLst>
              <a:ext uri="{FF2B5EF4-FFF2-40B4-BE49-F238E27FC236}">
                <a16:creationId xmlns:a16="http://schemas.microsoft.com/office/drawing/2014/main" id="{0AEA05C6-7E61-D7D1-3088-C4835A29E5A0}"/>
              </a:ext>
            </a:extLst>
          </p:cNvPr>
          <p:cNvSpPr txBox="1"/>
          <p:nvPr/>
        </p:nvSpPr>
        <p:spPr>
          <a:xfrm>
            <a:off x="53975" y="2779412"/>
            <a:ext cx="12138025" cy="1046440"/>
          </a:xfrm>
          <a:prstGeom prst="rect">
            <a:avLst/>
          </a:prstGeom>
          <a:noFill/>
        </p:spPr>
        <p:txBody>
          <a:bodyPr wrap="square">
            <a:spAutoFit/>
          </a:bodyPr>
          <a:lstStyle/>
          <a:p>
            <a:r>
              <a:rPr lang="en-SG" sz="3100" b="1" i="0" dirty="0" err="1">
                <a:solidFill>
                  <a:srgbClr val="002060"/>
                </a:solidFill>
                <a:effectLst/>
                <a:latin typeface="Cambria" panose="02040503050406030204" pitchFamily="18" charset="0"/>
                <a:ea typeface="Cambria" panose="02040503050406030204" pitchFamily="18" charset="0"/>
              </a:rPr>
              <a:t>Làm</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tròn</a:t>
            </a:r>
            <a:r>
              <a:rPr lang="en-SG" sz="3100" b="1" i="0" dirty="0">
                <a:solidFill>
                  <a:srgbClr val="002060"/>
                </a:solidFill>
                <a:effectLst/>
                <a:latin typeface="Cambria" panose="02040503050406030204" pitchFamily="18" charset="0"/>
                <a:ea typeface="Cambria" panose="02040503050406030204" pitchFamily="18" charset="0"/>
              </a:rPr>
              <a:t> 19 870 </a:t>
            </a:r>
            <a:r>
              <a:rPr lang="en-SG" sz="3100" b="1" i="0" dirty="0" err="1">
                <a:solidFill>
                  <a:srgbClr val="002060"/>
                </a:solidFill>
                <a:effectLst/>
                <a:latin typeface="Cambria" panose="02040503050406030204" pitchFamily="18" charset="0"/>
                <a:ea typeface="Cambria" panose="02040503050406030204" pitchFamily="18" charset="0"/>
              </a:rPr>
              <a:t>thành</a:t>
            </a:r>
            <a:r>
              <a:rPr lang="en-SG" sz="3100" b="1" i="0" dirty="0">
                <a:solidFill>
                  <a:srgbClr val="002060"/>
                </a:solidFill>
                <a:effectLst/>
                <a:latin typeface="Cambria" panose="02040503050406030204" pitchFamily="18" charset="0"/>
                <a:ea typeface="Cambria" panose="02040503050406030204" pitchFamily="18" charset="0"/>
              </a:rPr>
              <a:t> 20 000; </a:t>
            </a:r>
            <a:r>
              <a:rPr lang="en-SG" sz="3100" b="1" i="0" dirty="0" err="1">
                <a:solidFill>
                  <a:srgbClr val="002060"/>
                </a:solidFill>
                <a:effectLst/>
                <a:latin typeface="Cambria" panose="02040503050406030204" pitchFamily="18" charset="0"/>
                <a:ea typeface="Cambria" panose="02040503050406030204" pitchFamily="18" charset="0"/>
              </a:rPr>
              <a:t>làm</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tròn</a:t>
            </a:r>
            <a:r>
              <a:rPr lang="en-SG" sz="3100" b="1" i="0" dirty="0">
                <a:solidFill>
                  <a:srgbClr val="002060"/>
                </a:solidFill>
                <a:effectLst/>
                <a:latin typeface="Cambria" panose="02040503050406030204" pitchFamily="18" charset="0"/>
                <a:ea typeface="Cambria" panose="02040503050406030204" pitchFamily="18" charset="0"/>
              </a:rPr>
              <a:t> 30 480 </a:t>
            </a:r>
            <a:r>
              <a:rPr lang="en-SG" sz="3100" b="1" i="0" dirty="0" err="1">
                <a:solidFill>
                  <a:srgbClr val="002060"/>
                </a:solidFill>
                <a:effectLst/>
                <a:latin typeface="Cambria" panose="02040503050406030204" pitchFamily="18" charset="0"/>
                <a:ea typeface="Cambria" panose="02040503050406030204" pitchFamily="18" charset="0"/>
              </a:rPr>
              <a:t>thành</a:t>
            </a:r>
            <a:r>
              <a:rPr lang="en-SG" sz="3100" b="1" i="0" dirty="0">
                <a:solidFill>
                  <a:srgbClr val="002060"/>
                </a:solidFill>
                <a:effectLst/>
                <a:latin typeface="Cambria" panose="02040503050406030204" pitchFamily="18" charset="0"/>
                <a:ea typeface="Cambria" panose="02040503050406030204" pitchFamily="18" charset="0"/>
              </a:rPr>
              <a:t> </a:t>
            </a:r>
            <a:endParaRPr lang="vi-VN" sz="3100" b="1" i="0" dirty="0">
              <a:solidFill>
                <a:srgbClr val="002060"/>
              </a:solidFill>
              <a:effectLst/>
              <a:latin typeface="Cambria" panose="02040503050406030204" pitchFamily="18" charset="0"/>
              <a:ea typeface="Cambria" panose="02040503050406030204" pitchFamily="18" charset="0"/>
            </a:endParaRPr>
          </a:p>
          <a:p>
            <a:r>
              <a:rPr lang="en-SG" sz="3100" b="1" i="0" dirty="0">
                <a:solidFill>
                  <a:srgbClr val="002060"/>
                </a:solidFill>
                <a:effectLst/>
                <a:latin typeface="Cambria" panose="02040503050406030204" pitchFamily="18" charset="0"/>
                <a:ea typeface="Cambria" panose="02040503050406030204" pitchFamily="18" charset="0"/>
              </a:rPr>
              <a:t>30 000. </a:t>
            </a:r>
            <a:r>
              <a:rPr lang="en-SG" sz="3100" b="1" i="0" dirty="0" err="1">
                <a:solidFill>
                  <a:srgbClr val="002060"/>
                </a:solidFill>
                <a:effectLst/>
                <a:latin typeface="Cambria" panose="02040503050406030204" pitchFamily="18" charset="0"/>
                <a:ea typeface="Cambria" panose="02040503050406030204" pitchFamily="18" charset="0"/>
              </a:rPr>
              <a:t>Vậy</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phép</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tính</a:t>
            </a:r>
            <a:r>
              <a:rPr lang="en-SG" sz="3100" b="1" i="0" dirty="0">
                <a:solidFill>
                  <a:srgbClr val="002060"/>
                </a:solidFill>
                <a:effectLst/>
                <a:latin typeface="Cambria" panose="02040503050406030204" pitchFamily="18" charset="0"/>
                <a:ea typeface="Cambria" panose="02040503050406030204" pitchFamily="18" charset="0"/>
              </a:rPr>
              <a:t> 19 870 + 30 480 </a:t>
            </a:r>
            <a:r>
              <a:rPr lang="en-SG" sz="3100" b="1" i="0" dirty="0" err="1">
                <a:solidFill>
                  <a:srgbClr val="002060"/>
                </a:solidFill>
                <a:effectLst/>
                <a:latin typeface="Cambria" panose="02040503050406030204" pitchFamily="18" charset="0"/>
                <a:ea typeface="Cambria" panose="02040503050406030204" pitchFamily="18" charset="0"/>
              </a:rPr>
              <a:t>có</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kết</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quả</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khoảng</a:t>
            </a:r>
            <a:r>
              <a:rPr lang="en-SG" sz="3100" b="1" i="0" dirty="0">
                <a:solidFill>
                  <a:srgbClr val="002060"/>
                </a:solidFill>
                <a:effectLst/>
                <a:latin typeface="Cambria" panose="02040503050406030204" pitchFamily="18" charset="0"/>
                <a:ea typeface="Cambria" panose="02040503050406030204" pitchFamily="18" charset="0"/>
              </a:rPr>
              <a:t> 50 000.</a:t>
            </a:r>
          </a:p>
        </p:txBody>
      </p:sp>
      <p:sp>
        <p:nvSpPr>
          <p:cNvPr id="6" name="TextBox 5">
            <a:extLst>
              <a:ext uri="{FF2B5EF4-FFF2-40B4-BE49-F238E27FC236}">
                <a16:creationId xmlns:a16="http://schemas.microsoft.com/office/drawing/2014/main" id="{C592192B-FB42-FC04-8BAF-FA97AD7A1A9E}"/>
              </a:ext>
            </a:extLst>
          </p:cNvPr>
          <p:cNvSpPr txBox="1"/>
          <p:nvPr/>
        </p:nvSpPr>
        <p:spPr>
          <a:xfrm>
            <a:off x="348343" y="4573481"/>
            <a:ext cx="11843657" cy="1077218"/>
          </a:xfrm>
          <a:prstGeom prst="rect">
            <a:avLst/>
          </a:prstGeom>
          <a:noFill/>
        </p:spPr>
        <p:txBody>
          <a:bodyPr wrap="square">
            <a:spAutoFit/>
          </a:bodyPr>
          <a:lstStyle/>
          <a:p>
            <a:r>
              <a:rPr lang="en-SG" sz="3200" b="1" i="0" dirty="0" err="1">
                <a:solidFill>
                  <a:srgbClr val="002060"/>
                </a:solidFill>
                <a:effectLst/>
                <a:latin typeface="Cambria" panose="02040503050406030204" pitchFamily="18" charset="0"/>
                <a:ea typeface="Cambria" panose="02040503050406030204" pitchFamily="18" charset="0"/>
              </a:rPr>
              <a:t>Làm</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tròn</a:t>
            </a:r>
            <a:r>
              <a:rPr lang="en-SG" sz="3200" b="1" i="0" dirty="0">
                <a:solidFill>
                  <a:srgbClr val="002060"/>
                </a:solidFill>
                <a:effectLst/>
                <a:latin typeface="Cambria" panose="02040503050406030204" pitchFamily="18" charset="0"/>
                <a:ea typeface="Cambria" panose="02040503050406030204" pitchFamily="18" charset="0"/>
              </a:rPr>
              <a:t> 50 217 </a:t>
            </a:r>
            <a:r>
              <a:rPr lang="en-SG" sz="3200" b="1" i="0" dirty="0" err="1">
                <a:solidFill>
                  <a:srgbClr val="002060"/>
                </a:solidFill>
                <a:effectLst/>
                <a:latin typeface="Cambria" panose="02040503050406030204" pitchFamily="18" charset="0"/>
                <a:ea typeface="Cambria" panose="02040503050406030204" pitchFamily="18" charset="0"/>
              </a:rPr>
              <a:t>thành</a:t>
            </a:r>
            <a:r>
              <a:rPr lang="en-SG" sz="3200" b="1" i="0" dirty="0">
                <a:solidFill>
                  <a:srgbClr val="002060"/>
                </a:solidFill>
                <a:effectLst/>
                <a:latin typeface="Cambria" panose="02040503050406030204" pitchFamily="18" charset="0"/>
                <a:ea typeface="Cambria" panose="02040503050406030204" pitchFamily="18" charset="0"/>
              </a:rPr>
              <a:t> 50 000; </a:t>
            </a:r>
            <a:r>
              <a:rPr lang="en-SG" sz="3200" b="1" i="0" dirty="0" err="1">
                <a:solidFill>
                  <a:srgbClr val="002060"/>
                </a:solidFill>
                <a:effectLst/>
                <a:latin typeface="Cambria" panose="02040503050406030204" pitchFamily="18" charset="0"/>
                <a:ea typeface="Cambria" panose="02040503050406030204" pitchFamily="18" charset="0"/>
              </a:rPr>
              <a:t>làm</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tròn</a:t>
            </a:r>
            <a:r>
              <a:rPr lang="en-SG" sz="3200" b="1" i="0" dirty="0">
                <a:solidFill>
                  <a:srgbClr val="002060"/>
                </a:solidFill>
                <a:effectLst/>
                <a:latin typeface="Cambria" panose="02040503050406030204" pitchFamily="18" charset="0"/>
                <a:ea typeface="Cambria" panose="02040503050406030204" pitchFamily="18" charset="0"/>
              </a:rPr>
              <a:t> 21 052 </a:t>
            </a:r>
            <a:r>
              <a:rPr lang="en-SG" sz="3200" b="1" i="0" dirty="0" err="1">
                <a:solidFill>
                  <a:srgbClr val="002060"/>
                </a:solidFill>
                <a:effectLst/>
                <a:latin typeface="Cambria" panose="02040503050406030204" pitchFamily="18" charset="0"/>
                <a:ea typeface="Cambria" panose="02040503050406030204" pitchFamily="18" charset="0"/>
              </a:rPr>
              <a:t>thành</a:t>
            </a:r>
            <a:r>
              <a:rPr lang="en-SG" sz="3200" b="1" i="0" dirty="0">
                <a:solidFill>
                  <a:srgbClr val="002060"/>
                </a:solidFill>
                <a:effectLst/>
                <a:latin typeface="Cambria" panose="02040503050406030204" pitchFamily="18" charset="0"/>
                <a:ea typeface="Cambria" panose="02040503050406030204" pitchFamily="18" charset="0"/>
              </a:rPr>
              <a:t> 21 000. </a:t>
            </a:r>
            <a:r>
              <a:rPr lang="en-SG" sz="3200" b="1" i="0" dirty="0" err="1">
                <a:solidFill>
                  <a:srgbClr val="002060"/>
                </a:solidFill>
                <a:effectLst/>
                <a:latin typeface="Cambria" panose="02040503050406030204" pitchFamily="18" charset="0"/>
                <a:ea typeface="Cambria" panose="02040503050406030204" pitchFamily="18" charset="0"/>
              </a:rPr>
              <a:t>Vậy</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phép</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tính</a:t>
            </a:r>
            <a:r>
              <a:rPr lang="en-SG" sz="3200" b="1" i="0" dirty="0">
                <a:solidFill>
                  <a:srgbClr val="002060"/>
                </a:solidFill>
                <a:effectLst/>
                <a:latin typeface="Cambria" panose="02040503050406030204" pitchFamily="18" charset="0"/>
                <a:ea typeface="Cambria" panose="02040503050406030204" pitchFamily="18" charset="0"/>
              </a:rPr>
              <a:t> 50 217 – 21 052 </a:t>
            </a:r>
            <a:r>
              <a:rPr lang="en-SG" sz="3200" b="1" i="0" dirty="0" err="1">
                <a:solidFill>
                  <a:srgbClr val="002060"/>
                </a:solidFill>
                <a:effectLst/>
                <a:latin typeface="Cambria" panose="02040503050406030204" pitchFamily="18" charset="0"/>
                <a:ea typeface="Cambria" panose="02040503050406030204" pitchFamily="18" charset="0"/>
              </a:rPr>
              <a:t>có</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kết</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quả</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khoảng</a:t>
            </a:r>
            <a:r>
              <a:rPr lang="en-SG" sz="3200" b="1" i="0" dirty="0">
                <a:solidFill>
                  <a:srgbClr val="002060"/>
                </a:solidFill>
                <a:effectLst/>
                <a:latin typeface="Cambria" panose="02040503050406030204" pitchFamily="18" charset="0"/>
                <a:ea typeface="Cambria" panose="02040503050406030204" pitchFamily="18" charset="0"/>
              </a:rPr>
              <a:t> 29 000.</a:t>
            </a:r>
            <a:endParaRPr lang="en-SG" sz="3200" b="1" dirty="0">
              <a:solidFill>
                <a:srgbClr val="002060"/>
              </a:solidFill>
              <a:latin typeface="Cambria" panose="02040503050406030204" pitchFamily="18" charset="0"/>
              <a:ea typeface="Cambria" panose="02040503050406030204" pitchFamily="18" charset="0"/>
            </a:endParaRPr>
          </a:p>
        </p:txBody>
      </p:sp>
      <p:sp>
        <p:nvSpPr>
          <p:cNvPr id="56" name="Action Button: Go Home 55">
            <a:hlinkClick r:id="rId12" action="ppaction://hlinksldjump"/>
          </p:cNvPr>
          <p:cNvSpPr/>
          <p:nvPr/>
        </p:nvSpPr>
        <p:spPr>
          <a:xfrm>
            <a:off x="10985593" y="1835482"/>
            <a:ext cx="511295" cy="511295"/>
          </a:xfrm>
          <a:prstGeom prst="actionButtonHom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702138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randombar(horizontal)">
                                      <p:cBhvr>
                                        <p:cTn id="32" dur="500"/>
                                        <p:tgtEl>
                                          <p:spTgt spid="31"/>
                                        </p:tgtEl>
                                      </p:cBhvr>
                                    </p:animEffect>
                                  </p:childTnLst>
                                </p:cTn>
                              </p:par>
                              <p:par>
                                <p:cTn id="33" presetID="14" presetClass="entr" presetSubtype="1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randombar(horizontal)">
                                      <p:cBhvr>
                                        <p:cTn id="35" dur="500"/>
                                        <p:tgtEl>
                                          <p:spTgt spid="4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randombar(horizontal)">
                                      <p:cBhvr>
                                        <p:cTn id="38" dur="500"/>
                                        <p:tgtEl>
                                          <p:spTgt spid="32"/>
                                        </p:tgtEl>
                                      </p:cBhvr>
                                    </p:animEffect>
                                  </p:childTnLst>
                                </p:cTn>
                              </p:par>
                              <p:par>
                                <p:cTn id="39" presetID="14" presetClass="entr" presetSubtype="1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randombar(horizontal)">
                                      <p:cBhvr>
                                        <p:cTn id="41" dur="500"/>
                                        <p:tgtEl>
                                          <p:spTgt spid="4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3"/>
                    </p:tgtEl>
                  </p:cond>
                </p:stCondLst>
                <p:endSync evt="end" delay="0">
                  <p:rtn val="all"/>
                </p:endSync>
                <p:childTnLst>
                  <p:par>
                    <p:cTn id="46" fill="hold">
                      <p:stCondLst>
                        <p:cond delay="0"/>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down)">
                                      <p:cBhvr>
                                        <p:cTn id="50" dur="500"/>
                                        <p:tgtEl>
                                          <p:spTgt spid="37"/>
                                        </p:tgtEl>
                                      </p:cBhvr>
                                    </p:animEffect>
                                  </p:childTnLst>
                                </p:cTn>
                              </p:par>
                              <p:par>
                                <p:cTn id="51" presetID="1" presetClass="mediacall" presetSubtype="0" fill="hold" nodeType="withEffect">
                                  <p:stCondLst>
                                    <p:cond delay="0"/>
                                  </p:stCondLst>
                                  <p:childTnLst>
                                    <p:cmd type="call" cmd="playFrom(0.0)">
                                      <p:cBhvr>
                                        <p:cTn id="52" dur="1645" fill="hold"/>
                                        <p:tgtEl>
                                          <p:spTgt spid="51"/>
                                        </p:tgtEl>
                                      </p:cBhvr>
                                    </p:cmd>
                                  </p:childTnLst>
                                </p:cTn>
                              </p:par>
                            </p:childTnLst>
                          </p:cTn>
                        </p:par>
                      </p:childTnLst>
                    </p:cTn>
                  </p:par>
                </p:childTnLst>
              </p:cTn>
              <p:nextCondLst>
                <p:cond evt="onClick" delay="0">
                  <p:tgtEl>
                    <p:spTgt spid="43"/>
                  </p:tgtEl>
                </p:cond>
              </p:nextCondLst>
            </p:seq>
            <p:seq concurrent="1" nextAc="seek">
              <p:cTn id="53" restart="whenNotActive" fill="hold" evtFilter="cancelBubble" nodeType="interactiveSeq">
                <p:stCondLst>
                  <p:cond evt="onClick" delay="0">
                    <p:tgtEl>
                      <p:spTgt spid="47"/>
                    </p:tgtEl>
                  </p:cond>
                </p:stCondLst>
                <p:endSync evt="end" delay="0">
                  <p:rtn val="all"/>
                </p:endSync>
                <p:childTnLst>
                  <p:par>
                    <p:cTn id="54" fill="hold">
                      <p:stCondLst>
                        <p:cond delay="0"/>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down)">
                                      <p:cBhvr>
                                        <p:cTn id="58" dur="500"/>
                                        <p:tgtEl>
                                          <p:spTgt spid="50"/>
                                        </p:tgtEl>
                                      </p:cBhvr>
                                    </p:animEffect>
                                  </p:childTnLst>
                                </p:cTn>
                              </p:par>
                              <p:par>
                                <p:cTn id="59" presetID="1" presetClass="mediacall" presetSubtype="0" fill="hold" nodeType="withEffect">
                                  <p:stCondLst>
                                    <p:cond delay="0"/>
                                  </p:stCondLst>
                                  <p:childTnLst>
                                    <p:cmd type="call" cmd="playFrom(0.0)">
                                      <p:cBhvr>
                                        <p:cTn id="60" dur="2899" fill="hold"/>
                                        <p:tgtEl>
                                          <p:spTgt spid="53"/>
                                        </p:tgtEl>
                                      </p:cBhvr>
                                    </p:cmd>
                                  </p:childTnLst>
                                </p:cTn>
                              </p:par>
                            </p:childTnLst>
                          </p:cTn>
                        </p:par>
                      </p:childTnLst>
                    </p:cTn>
                  </p:par>
                </p:childTnLst>
              </p:cTn>
              <p:nextCondLst>
                <p:cond evt="onClick" delay="0">
                  <p:tgtEl>
                    <p:spTgt spid="47"/>
                  </p:tgtEl>
                </p:cond>
              </p:nextCondLst>
            </p:seq>
            <p:audio>
              <p:cMediaNode vol="80000">
                <p:cTn id="61" fill="hold" display="0">
                  <p:stCondLst>
                    <p:cond delay="indefinite"/>
                  </p:stCondLst>
                  <p:endCondLst>
                    <p:cond evt="onStopAudio" delay="0">
                      <p:tgtEl>
                        <p:sldTgt/>
                      </p:tgtEl>
                    </p:cond>
                  </p:endCondLst>
                </p:cTn>
                <p:tgtEl>
                  <p:spTgt spid="51"/>
                </p:tgtEl>
              </p:cMediaNode>
            </p:audio>
            <p:audio>
              <p:cMediaNode vol="80000">
                <p:cTn id="62" fill="hold" display="0">
                  <p:stCondLst>
                    <p:cond delay="indefinite"/>
                  </p:stCondLst>
                  <p:endCondLst>
                    <p:cond evt="onStopAudio" delay="0">
                      <p:tgtEl>
                        <p:sldTgt/>
                      </p:tgtEl>
                    </p:cond>
                  </p:endCondLst>
                </p:cTn>
                <p:tgtEl>
                  <p:spTgt spid="52"/>
                </p:tgtEl>
              </p:cMediaNode>
            </p:audio>
            <p:audio>
              <p:cMediaNode vol="80000">
                <p:cTn id="63" fill="hold" display="0">
                  <p:stCondLst>
                    <p:cond delay="indefinite"/>
                  </p:stCondLst>
                  <p:endCondLst>
                    <p:cond evt="onStopAudio" delay="0">
                      <p:tgtEl>
                        <p:sldTgt/>
                      </p:tgtEl>
                    </p:cond>
                  </p:endCondLst>
                </p:cTn>
                <p:tgtEl>
                  <p:spTgt spid="53"/>
                </p:tgtEl>
              </p:cMediaNode>
            </p:audio>
            <p:seq concurrent="1" nextAc="seek">
              <p:cTn id="64" restart="whenNotActive" fill="hold" evtFilter="cancelBubble" nodeType="interactiveSeq">
                <p:stCondLst>
                  <p:cond evt="onClick" delay="0">
                    <p:tgtEl>
                      <p:spTgt spid="46"/>
                    </p:tgtEl>
                  </p:cond>
                </p:stCondLst>
                <p:endSync evt="end" delay="0">
                  <p:rtn val="all"/>
                </p:endSync>
                <p:childTnLst>
                  <p:par>
                    <p:cTn id="65" fill="hold">
                      <p:stCondLst>
                        <p:cond delay="0"/>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par>
                                <p:cTn id="70" presetID="1" presetClass="mediacall" presetSubtype="0" fill="hold" nodeType="withEffect">
                                  <p:stCondLst>
                                    <p:cond delay="0"/>
                                  </p:stCondLst>
                                  <p:childTnLst>
                                    <p:cmd type="call" cmd="playFrom(0.0)">
                                      <p:cBhvr>
                                        <p:cTn id="71" dur="1645" fill="hold"/>
                                        <p:tgtEl>
                                          <p:spTgt spid="52"/>
                                        </p:tgtEl>
                                      </p:cBhvr>
                                    </p:cmd>
                                  </p:childTnLst>
                                </p:cTn>
                              </p:par>
                            </p:childTnLst>
                          </p:cTn>
                        </p:par>
                      </p:childTnLst>
                    </p:cTn>
                  </p:par>
                </p:childTnLst>
              </p:cTn>
              <p:nextCondLst>
                <p:cond evt="onClick" delay="0">
                  <p:tgtEl>
                    <p:spTgt spid="46"/>
                  </p:tgtEl>
                </p:cond>
              </p:nextCondLst>
            </p:seq>
          </p:childTnLst>
        </p:cTn>
      </p:par>
    </p:tnLst>
    <p:bldLst>
      <p:bldP spid="7" grpId="0" animBg="1"/>
      <p:bldP spid="32" grpId="0"/>
      <p:bldP spid="33" grpId="0"/>
      <p:bldP spid="31" grpId="0"/>
      <p:bldP spid="18" grpId="0"/>
      <p:bldP spid="2" grpId="0" animBg="1"/>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E96B1E-F777-5EC4-DF92-2A00140A4227}"/>
              </a:ext>
            </a:extLst>
          </p:cNvPr>
          <p:cNvSpPr/>
          <p:nvPr/>
        </p:nvSpPr>
        <p:spPr>
          <a:xfrm>
            <a:off x="61341" y="4173552"/>
            <a:ext cx="5551376" cy="1700408"/>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sp>
        <p:nvSpPr>
          <p:cNvPr id="5" name="Rectangle: Rounded Corners 4">
            <a:extLst>
              <a:ext uri="{FF2B5EF4-FFF2-40B4-BE49-F238E27FC236}">
                <a16:creationId xmlns:a16="http://schemas.microsoft.com/office/drawing/2014/main" id="{F932A816-A274-A5EA-C12C-22E4B9EB2E19}"/>
              </a:ext>
            </a:extLst>
          </p:cNvPr>
          <p:cNvSpPr/>
          <p:nvPr/>
        </p:nvSpPr>
        <p:spPr>
          <a:xfrm>
            <a:off x="6085631" y="4335019"/>
            <a:ext cx="5894167" cy="1591370"/>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pic>
        <p:nvPicPr>
          <p:cNvPr id="8" name="Picture 7">
            <a:extLst>
              <a:ext uri="{FF2B5EF4-FFF2-40B4-BE49-F238E27FC236}">
                <a16:creationId xmlns:a16="http://schemas.microsoft.com/office/drawing/2014/main" id="{FCB394E6-3FCD-011F-D4E8-9C64C20DEE8B}"/>
              </a:ext>
            </a:extLst>
          </p:cNvPr>
          <p:cNvPicPr>
            <a:picLocks noChangeAspect="1"/>
          </p:cNvPicPr>
          <p:nvPr/>
        </p:nvPicPr>
        <p:blipFill rotWithShape="1">
          <a:blip r:embed="rId3"/>
          <a:srcRect l="2631"/>
          <a:stretch/>
        </p:blipFill>
        <p:spPr>
          <a:xfrm>
            <a:off x="499241" y="329652"/>
            <a:ext cx="7886584" cy="3640395"/>
          </a:xfrm>
          <a:prstGeom prst="rect">
            <a:avLst/>
          </a:prstGeom>
        </p:spPr>
      </p:pic>
      <p:sp>
        <p:nvSpPr>
          <p:cNvPr id="9" name="TextBox 8">
            <a:extLst>
              <a:ext uri="{FF2B5EF4-FFF2-40B4-BE49-F238E27FC236}">
                <a16:creationId xmlns:a16="http://schemas.microsoft.com/office/drawing/2014/main" id="{D861B794-B9C7-8A94-5E80-0766FC9B75F1}"/>
              </a:ext>
            </a:extLst>
          </p:cNvPr>
          <p:cNvSpPr txBox="1"/>
          <p:nvPr/>
        </p:nvSpPr>
        <p:spPr>
          <a:xfrm>
            <a:off x="6232293" y="4682115"/>
            <a:ext cx="6381750" cy="861774"/>
          </a:xfrm>
          <a:prstGeom prst="rect">
            <a:avLst/>
          </a:prstGeom>
          <a:noFill/>
        </p:spPr>
        <p:txBody>
          <a:bodyPr wrap="square">
            <a:spAutoFit/>
          </a:bodyPr>
          <a:lstStyle/>
          <a:p>
            <a:r>
              <a:rPr lang="vi-VN" sz="5000" b="1" i="0" dirty="0">
                <a:solidFill>
                  <a:srgbClr val="002060"/>
                </a:solidFill>
                <a:effectLst/>
                <a:latin typeface="Cambria" panose="02040503050406030204" pitchFamily="18" charset="0"/>
                <a:ea typeface="Cambria" panose="02040503050406030204" pitchFamily="18" charset="0"/>
              </a:rPr>
              <a:t>b) </a:t>
            </a:r>
            <a:r>
              <a:rPr lang="en-SG" sz="5000" b="1" i="0" dirty="0">
                <a:solidFill>
                  <a:srgbClr val="002060"/>
                </a:solidFill>
                <a:effectLst/>
                <a:latin typeface="Cambria" panose="02040503050406030204" pitchFamily="18" charset="0"/>
                <a:ea typeface="Cambria" panose="02040503050406030204" pitchFamily="18" charset="0"/>
              </a:rPr>
              <a:t>9 170 : 30 &lt; 300</a:t>
            </a:r>
            <a:endParaRPr lang="en-SG" sz="50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E7FB35CD-B86F-92F0-AD89-8BE4D8A42148}"/>
              </a:ext>
            </a:extLst>
          </p:cNvPr>
          <p:cNvSpPr txBox="1"/>
          <p:nvPr/>
        </p:nvSpPr>
        <p:spPr>
          <a:xfrm>
            <a:off x="201833" y="4592869"/>
            <a:ext cx="7258050" cy="861774"/>
          </a:xfrm>
          <a:prstGeom prst="rect">
            <a:avLst/>
          </a:prstGeom>
          <a:noFill/>
        </p:spPr>
        <p:txBody>
          <a:bodyPr wrap="square">
            <a:spAutoFit/>
          </a:bodyPr>
          <a:lstStyle/>
          <a:p>
            <a:r>
              <a:rPr lang="vi-VN" sz="5000" b="1" i="0" dirty="0">
                <a:solidFill>
                  <a:srgbClr val="002060"/>
                </a:solidFill>
                <a:effectLst/>
                <a:latin typeface="Cambria" panose="02040503050406030204" pitchFamily="18" charset="0"/>
                <a:ea typeface="Cambria" panose="02040503050406030204" pitchFamily="18" charset="0"/>
              </a:rPr>
              <a:t>a) </a:t>
            </a:r>
            <a:r>
              <a:rPr lang="en-SG" sz="5000" b="1" i="0" dirty="0">
                <a:solidFill>
                  <a:srgbClr val="002060"/>
                </a:solidFill>
                <a:effectLst/>
                <a:latin typeface="Cambria" panose="02040503050406030204" pitchFamily="18" charset="0"/>
                <a:ea typeface="Cambria" panose="02040503050406030204" pitchFamily="18" charset="0"/>
              </a:rPr>
              <a:t>89 - 26 &gt; 2 700</a:t>
            </a:r>
            <a:endParaRPr lang="en-SG" sz="5000" b="1"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185FF338-379E-A94B-43A5-965C1E35819D}"/>
              </a:ext>
            </a:extLst>
          </p:cNvPr>
          <p:cNvSpPr/>
          <p:nvPr/>
        </p:nvSpPr>
        <p:spPr>
          <a:xfrm>
            <a:off x="5874863" y="248551"/>
            <a:ext cx="5917744" cy="4015723"/>
          </a:xfrm>
          <a:prstGeom prst="roundRect">
            <a:avLst/>
          </a:prstGeom>
          <a:solidFill>
            <a:srgbClr val="FFFFFF"/>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3000" b="1" dirty="0">
              <a:solidFill>
                <a:srgbClr val="002060"/>
              </a:solidFill>
              <a:latin typeface="UTM Avo" panose="02040603050506020204" pitchFamily="18" charset="0"/>
            </a:endParaRPr>
          </a:p>
        </p:txBody>
      </p:sp>
      <p:sp>
        <p:nvSpPr>
          <p:cNvPr id="12" name="TextBox 11">
            <a:extLst>
              <a:ext uri="{FF2B5EF4-FFF2-40B4-BE49-F238E27FC236}">
                <a16:creationId xmlns:a16="http://schemas.microsoft.com/office/drawing/2014/main" id="{D28B8ECF-1D7E-9CBC-244C-1AE6E8F79087}"/>
              </a:ext>
            </a:extLst>
          </p:cNvPr>
          <p:cNvSpPr txBox="1"/>
          <p:nvPr/>
        </p:nvSpPr>
        <p:spPr>
          <a:xfrm>
            <a:off x="6085631" y="455755"/>
            <a:ext cx="5710271" cy="3785652"/>
          </a:xfrm>
          <a:prstGeom prst="rect">
            <a:avLst/>
          </a:prstGeom>
          <a:noFill/>
        </p:spPr>
        <p:txBody>
          <a:bodyPr wrap="square">
            <a:spAutoFit/>
          </a:bodyPr>
          <a:lstStyle/>
          <a:p>
            <a:r>
              <a:rPr lang="en-SG" sz="3000" dirty="0">
                <a:solidFill>
                  <a:srgbClr val="002060"/>
                </a:solidFill>
                <a:latin typeface="Cambria" panose="02040503050406030204" pitchFamily="18" charset="0"/>
                <a:ea typeface="Cambria" panose="02040503050406030204" pitchFamily="18" charset="0"/>
              </a:rPr>
              <a:t>Nam </a:t>
            </a:r>
            <a:r>
              <a:rPr lang="en-SG" sz="3000" dirty="0" err="1">
                <a:solidFill>
                  <a:srgbClr val="002060"/>
                </a:solidFill>
                <a:latin typeface="Cambria" panose="02040503050406030204" pitchFamily="18" charset="0"/>
                <a:ea typeface="Cambria" panose="02040503050406030204" pitchFamily="18" charset="0"/>
              </a:rPr>
              <a:t>sai</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rồi</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Làm</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tròn</a:t>
            </a:r>
            <a:r>
              <a:rPr lang="en-SG" sz="3000" dirty="0">
                <a:solidFill>
                  <a:srgbClr val="002060"/>
                </a:solidFill>
                <a:latin typeface="Cambria" panose="02040503050406030204" pitchFamily="18" charset="0"/>
                <a:ea typeface="Cambria" panose="02040503050406030204" pitchFamily="18" charset="0"/>
              </a:rPr>
              <a:t> 39 </a:t>
            </a:r>
            <a:r>
              <a:rPr lang="en-SG" sz="3000" dirty="0" err="1">
                <a:solidFill>
                  <a:srgbClr val="002060"/>
                </a:solidFill>
                <a:latin typeface="Cambria" panose="02040503050406030204" pitchFamily="18" charset="0"/>
                <a:ea typeface="Cambria" panose="02040503050406030204" pitchFamily="18" charset="0"/>
              </a:rPr>
              <a:t>lên</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thành</a:t>
            </a:r>
            <a:r>
              <a:rPr lang="en-SG" sz="3000" dirty="0">
                <a:solidFill>
                  <a:srgbClr val="002060"/>
                </a:solidFill>
                <a:latin typeface="Cambria" panose="02040503050406030204" pitchFamily="18" charset="0"/>
                <a:ea typeface="Cambria" panose="02040503050406030204" pitchFamily="18" charset="0"/>
              </a:rPr>
              <a:t> 40, </a:t>
            </a:r>
            <a:r>
              <a:rPr lang="en-SG" sz="3000" dirty="0" err="1">
                <a:solidFill>
                  <a:srgbClr val="002060"/>
                </a:solidFill>
                <a:latin typeface="Cambria" panose="02040503050406030204" pitchFamily="18" charset="0"/>
                <a:ea typeface="Cambria" panose="02040503050406030204" pitchFamily="18" charset="0"/>
              </a:rPr>
              <a:t>làm</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tròn</a:t>
            </a:r>
            <a:r>
              <a:rPr lang="en-SG" sz="3000" dirty="0">
                <a:solidFill>
                  <a:srgbClr val="002060"/>
                </a:solidFill>
                <a:latin typeface="Cambria" panose="02040503050406030204" pitchFamily="18" charset="0"/>
                <a:ea typeface="Cambria" panose="02040503050406030204" pitchFamily="18" charset="0"/>
              </a:rPr>
              <a:t> 19 </a:t>
            </a:r>
            <a:r>
              <a:rPr lang="en-SG" sz="3000" dirty="0" err="1">
                <a:solidFill>
                  <a:srgbClr val="002060"/>
                </a:solidFill>
                <a:latin typeface="Cambria" panose="02040503050406030204" pitchFamily="18" charset="0"/>
                <a:ea typeface="Cambria" panose="02040503050406030204" pitchFamily="18" charset="0"/>
              </a:rPr>
              <a:t>lên</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thành</a:t>
            </a:r>
            <a:r>
              <a:rPr lang="en-SG" sz="3000" dirty="0">
                <a:solidFill>
                  <a:srgbClr val="002060"/>
                </a:solidFill>
                <a:latin typeface="Cambria" panose="02040503050406030204" pitchFamily="18" charset="0"/>
                <a:ea typeface="Cambria" panose="02040503050406030204" pitchFamily="18" charset="0"/>
              </a:rPr>
              <a:t> 20. </a:t>
            </a:r>
            <a:r>
              <a:rPr lang="en-SG" sz="3000" dirty="0" err="1">
                <a:solidFill>
                  <a:srgbClr val="002060"/>
                </a:solidFill>
                <a:latin typeface="Cambria" panose="02040503050406030204" pitchFamily="18" charset="0"/>
                <a:ea typeface="Cambria" panose="02040503050406030204" pitchFamily="18" charset="0"/>
              </a:rPr>
              <a:t>Diện</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tích</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mảnh</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vườn</a:t>
            </a:r>
            <a:r>
              <a:rPr lang="en-SG" sz="3000" dirty="0">
                <a:solidFill>
                  <a:srgbClr val="002060"/>
                </a:solidFill>
                <a:latin typeface="Cambria" panose="02040503050406030204" pitchFamily="18" charset="0"/>
                <a:ea typeface="Cambria" panose="02040503050406030204" pitchFamily="18" charset="0"/>
              </a:rPr>
              <a:t> A </a:t>
            </a:r>
            <a:r>
              <a:rPr lang="en-SG" sz="3000" dirty="0" err="1">
                <a:solidFill>
                  <a:srgbClr val="002060"/>
                </a:solidFill>
                <a:latin typeface="Cambria" panose="02040503050406030204" pitchFamily="18" charset="0"/>
                <a:ea typeface="Cambria" panose="02040503050406030204" pitchFamily="18" charset="0"/>
              </a:rPr>
              <a:t>không</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thể</a:t>
            </a:r>
            <a:r>
              <a:rPr lang="en-SG" sz="3000" dirty="0">
                <a:solidFill>
                  <a:srgbClr val="002060"/>
                </a:solidFill>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lớ</a:t>
            </a:r>
            <a:r>
              <a:rPr lang="en-SG" sz="3000" dirty="0">
                <a:solidFill>
                  <a:srgbClr val="002060"/>
                </a:solidFill>
                <a:latin typeface="Cambria" panose="02040503050406030204" pitchFamily="18" charset="0"/>
                <a:ea typeface="Cambria" panose="02040503050406030204" pitchFamily="18" charset="0"/>
              </a:rPr>
              <a:t>n </a:t>
            </a:r>
            <a:r>
              <a:rPr lang="vi-VN" sz="3000" dirty="0">
                <a:solidFill>
                  <a:srgbClr val="002060"/>
                </a:solidFill>
                <a:latin typeface="Cambria" panose="02040503050406030204" pitchFamily="18" charset="0"/>
                <a:ea typeface="Cambria" panose="02040503050406030204" pitchFamily="18" charset="0"/>
              </a:rPr>
              <a:t>hơ</a:t>
            </a:r>
            <a:r>
              <a:rPr lang="en-SG" sz="3000" dirty="0">
                <a:solidFill>
                  <a:srgbClr val="002060"/>
                </a:solidFill>
                <a:latin typeface="Cambria" panose="02040503050406030204" pitchFamily="18" charset="0"/>
                <a:ea typeface="Cambria" panose="02040503050406030204" pitchFamily="18" charset="0"/>
              </a:rPr>
              <a:t>n 40 x 20 = 800 (m²). </a:t>
            </a:r>
            <a:endParaRPr lang="vi-VN" sz="3000" dirty="0">
              <a:solidFill>
                <a:srgbClr val="002060"/>
              </a:solidFill>
              <a:latin typeface="Cambria" panose="02040503050406030204" pitchFamily="18" charset="0"/>
              <a:ea typeface="Cambria" panose="02040503050406030204" pitchFamily="18" charset="0"/>
            </a:endParaRPr>
          </a:p>
          <a:p>
            <a:r>
              <a:rPr lang="en-SG" sz="3000" dirty="0">
                <a:solidFill>
                  <a:srgbClr val="002060"/>
                </a:solidFill>
                <a:latin typeface="Cambria" panose="02040503050406030204" pitchFamily="18" charset="0"/>
                <a:ea typeface="Cambria" panose="02040503050406030204" pitchFamily="18" charset="0"/>
              </a:rPr>
              <a:t>Mai </a:t>
            </a:r>
            <a:r>
              <a:rPr lang="en-SG" sz="3000" dirty="0" err="1">
                <a:solidFill>
                  <a:srgbClr val="002060"/>
                </a:solidFill>
                <a:latin typeface="Cambria" panose="02040503050406030204" pitchFamily="18" charset="0"/>
                <a:ea typeface="Cambria" panose="02040503050406030204" pitchFamily="18" charset="0"/>
              </a:rPr>
              <a:t>cũng</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sai</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Làm</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tròn</a:t>
            </a:r>
            <a:r>
              <a:rPr lang="en-SG" sz="3000" dirty="0">
                <a:solidFill>
                  <a:srgbClr val="002060"/>
                </a:solidFill>
                <a:latin typeface="Cambria" panose="02040503050406030204" pitchFamily="18" charset="0"/>
                <a:ea typeface="Cambria" panose="02040503050406030204" pitchFamily="18" charset="0"/>
              </a:rPr>
              <a:t> 1050 </a:t>
            </a:r>
            <a:r>
              <a:rPr lang="en-SG" sz="3000" dirty="0" err="1">
                <a:solidFill>
                  <a:srgbClr val="002060"/>
                </a:solidFill>
                <a:latin typeface="Cambria" panose="02040503050406030204" pitchFamily="18" charset="0"/>
                <a:ea typeface="Cambria" panose="02040503050406030204" pitchFamily="18" charset="0"/>
              </a:rPr>
              <a:t>xuống</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thành</a:t>
            </a:r>
            <a:r>
              <a:rPr lang="en-SG" sz="3000" dirty="0">
                <a:solidFill>
                  <a:srgbClr val="002060"/>
                </a:solidFill>
                <a:latin typeface="Cambria" panose="02040503050406030204" pitchFamily="18" charset="0"/>
                <a:ea typeface="Cambria" panose="02040503050406030204" pitchFamily="18" charset="0"/>
              </a:rPr>
              <a:t> 1</a:t>
            </a:r>
            <a:r>
              <a:rPr lang="vi-VN" sz="3000" dirty="0">
                <a:solidFill>
                  <a:srgbClr val="002060"/>
                </a:solidFill>
                <a:latin typeface="Cambria" panose="02040503050406030204" pitchFamily="18" charset="0"/>
                <a:ea typeface="Cambria" panose="02040503050406030204" pitchFamily="18" charset="0"/>
              </a:rPr>
              <a:t> </a:t>
            </a:r>
            <a:r>
              <a:rPr lang="en-SG" sz="3000" dirty="0">
                <a:solidFill>
                  <a:srgbClr val="002060"/>
                </a:solidFill>
                <a:latin typeface="Cambria" panose="02040503050406030204" pitchFamily="18" charset="0"/>
                <a:ea typeface="Cambria" panose="02040503050406030204" pitchFamily="18" charset="0"/>
              </a:rPr>
              <a:t>000. </a:t>
            </a:r>
            <a:r>
              <a:rPr lang="en-SG" sz="3000" dirty="0" err="1">
                <a:solidFill>
                  <a:srgbClr val="002060"/>
                </a:solidFill>
                <a:latin typeface="Cambria" panose="02040503050406030204" pitchFamily="18" charset="0"/>
                <a:ea typeface="Cambria" panose="02040503050406030204" pitchFamily="18" charset="0"/>
              </a:rPr>
              <a:t>Chiều</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rộng</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mảnh</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vườn</a:t>
            </a:r>
            <a:r>
              <a:rPr lang="en-SG" sz="3000" dirty="0">
                <a:solidFill>
                  <a:srgbClr val="002060"/>
                </a:solidFill>
                <a:latin typeface="Cambria" panose="02040503050406030204" pitchFamily="18" charset="0"/>
                <a:ea typeface="Cambria" panose="02040503050406030204" pitchFamily="18" charset="0"/>
              </a:rPr>
              <a:t> B </a:t>
            </a:r>
            <a:r>
              <a:rPr lang="en-SG" sz="3000" dirty="0" err="1">
                <a:solidFill>
                  <a:srgbClr val="002060"/>
                </a:solidFill>
                <a:latin typeface="Cambria" panose="02040503050406030204" pitchFamily="18" charset="0"/>
                <a:ea typeface="Cambria" panose="02040503050406030204" pitchFamily="18" charset="0"/>
              </a:rPr>
              <a:t>không</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thể</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bé</a:t>
            </a:r>
            <a:r>
              <a:rPr lang="en-SG" sz="3000" dirty="0">
                <a:solidFill>
                  <a:srgbClr val="002060"/>
                </a:solidFill>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hơ</a:t>
            </a:r>
            <a:r>
              <a:rPr lang="en-SG" sz="3000" dirty="0">
                <a:solidFill>
                  <a:srgbClr val="002060"/>
                </a:solidFill>
                <a:latin typeface="Cambria" panose="02040503050406030204" pitchFamily="18" charset="0"/>
                <a:ea typeface="Cambria" panose="02040503050406030204" pitchFamily="18" charset="0"/>
              </a:rPr>
              <a:t>n 1000:50=20 (m).</a:t>
            </a:r>
          </a:p>
        </p:txBody>
      </p:sp>
    </p:spTree>
    <p:extLst>
      <p:ext uri="{BB962C8B-B14F-4D97-AF65-F5344CB8AC3E}">
        <p14:creationId xmlns:p14="http://schemas.microsoft.com/office/powerpoint/2010/main" val="409489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7"/>
          <a:stretch>
            <a:fillRect/>
          </a:stretch>
        </p:blipFill>
        <p:spPr>
          <a:xfrm>
            <a:off x="4139354" y="5340918"/>
            <a:ext cx="3978144" cy="1098489"/>
          </a:xfrm>
          <a:prstGeom prst="rect">
            <a:avLst/>
          </a:prstGeom>
        </p:spPr>
      </p:pic>
      <p:pic>
        <p:nvPicPr>
          <p:cNvPr id="47" name="Picture 46"/>
          <p:cNvPicPr>
            <a:picLocks noChangeAspect="1"/>
          </p:cNvPicPr>
          <p:nvPr/>
        </p:nvPicPr>
        <p:blipFill>
          <a:blip r:embed="rId7"/>
          <a:stretch>
            <a:fillRect/>
          </a:stretch>
        </p:blipFill>
        <p:spPr>
          <a:xfrm>
            <a:off x="8116814" y="5315691"/>
            <a:ext cx="3978144" cy="1098489"/>
          </a:xfrm>
          <a:prstGeom prst="rect">
            <a:avLst/>
          </a:prstGeom>
        </p:spPr>
      </p:pic>
      <p:pic>
        <p:nvPicPr>
          <p:cNvPr id="43" name="Picture 42"/>
          <p:cNvPicPr>
            <a:picLocks noChangeAspect="1"/>
          </p:cNvPicPr>
          <p:nvPr/>
        </p:nvPicPr>
        <p:blipFill>
          <a:blip r:embed="rId7"/>
          <a:stretch>
            <a:fillRect/>
          </a:stretch>
        </p:blipFill>
        <p:spPr>
          <a:xfrm>
            <a:off x="228498" y="5342072"/>
            <a:ext cx="3978144" cy="1098489"/>
          </a:xfrm>
          <a:prstGeom prst="rect">
            <a:avLst/>
          </a:prstGeom>
        </p:spPr>
      </p:pic>
      <p:sp>
        <p:nvSpPr>
          <p:cNvPr id="32" name="Rectangle 31"/>
          <p:cNvSpPr/>
          <p:nvPr/>
        </p:nvSpPr>
        <p:spPr>
          <a:xfrm>
            <a:off x="5145912" y="5541772"/>
            <a:ext cx="3205351" cy="523220"/>
          </a:xfrm>
          <a:prstGeom prst="rect">
            <a:avLst/>
          </a:prstGeom>
        </p:spPr>
        <p:txBody>
          <a:bodyPr wrap="square">
            <a:spAutoFit/>
          </a:bodyPr>
          <a:lstStyle/>
          <a:p>
            <a:pPr algn="just"/>
            <a:r>
              <a:rPr lang="en-US" sz="2800" dirty="0">
                <a:solidFill>
                  <a:schemeClr val="bg1"/>
                </a:solidFill>
                <a:latin typeface="UTM Aircona" panose="02040603050506020204" pitchFamily="18" charset="0"/>
              </a:rPr>
              <a:t>HOÀN THÀNH</a:t>
            </a:r>
            <a:endParaRPr lang="vi-VN" sz="2800" dirty="0">
              <a:solidFill>
                <a:schemeClr val="bg1"/>
              </a:solidFill>
              <a:latin typeface="UTM Avo" panose="02040603050506020204" pitchFamily="18" charset="0"/>
            </a:endParaRPr>
          </a:p>
        </p:txBody>
      </p:sp>
      <p:sp>
        <p:nvSpPr>
          <p:cNvPr id="33" name="Rectangle 32"/>
          <p:cNvSpPr/>
          <p:nvPr/>
        </p:nvSpPr>
        <p:spPr>
          <a:xfrm>
            <a:off x="9023391" y="5603327"/>
            <a:ext cx="2824830" cy="400110"/>
          </a:xfrm>
          <a:prstGeom prst="rect">
            <a:avLst/>
          </a:prstGeom>
        </p:spPr>
        <p:txBody>
          <a:bodyPr wrap="square">
            <a:spAutoFit/>
          </a:bodyPr>
          <a:lstStyle/>
          <a:p>
            <a:pPr algn="just"/>
            <a:r>
              <a:rPr lang="en-US" sz="2000" dirty="0" err="1">
                <a:solidFill>
                  <a:schemeClr val="bg1"/>
                </a:solidFill>
                <a:latin typeface="UTM Aircona" panose="02040603050506020204" pitchFamily="18" charset="0"/>
              </a:rPr>
              <a:t>Chưa</a:t>
            </a:r>
            <a:r>
              <a:rPr lang="en-US" sz="2000" dirty="0">
                <a:solidFill>
                  <a:schemeClr val="bg1"/>
                </a:solidFill>
                <a:latin typeface="UTM Aircona" panose="02040603050506020204" pitchFamily="18" charset="0"/>
              </a:rPr>
              <a:t> </a:t>
            </a:r>
            <a:r>
              <a:rPr lang="en-US" sz="2000" dirty="0" err="1">
                <a:solidFill>
                  <a:schemeClr val="bg1"/>
                </a:solidFill>
                <a:latin typeface="UTM Aircona" panose="02040603050506020204" pitchFamily="18" charset="0"/>
              </a:rPr>
              <a:t>hoàn</a:t>
            </a:r>
            <a:r>
              <a:rPr lang="en-US" sz="2000" dirty="0">
                <a:solidFill>
                  <a:schemeClr val="bg1"/>
                </a:solidFill>
                <a:latin typeface="UTM Aircona" panose="02040603050506020204" pitchFamily="18" charset="0"/>
              </a:rPr>
              <a:t> </a:t>
            </a:r>
            <a:r>
              <a:rPr lang="en-US" sz="2000" dirty="0" err="1">
                <a:solidFill>
                  <a:schemeClr val="bg1"/>
                </a:solidFill>
                <a:latin typeface="UTM Aircona" panose="02040603050506020204" pitchFamily="18" charset="0"/>
              </a:rPr>
              <a:t>thành</a:t>
            </a:r>
            <a:endParaRPr lang="vi-VN" sz="2000" dirty="0">
              <a:solidFill>
                <a:schemeClr val="bg1"/>
              </a:solidFill>
              <a:latin typeface="UTM Avo" panose="02040603050506020204" pitchFamily="18" charset="0"/>
            </a:endParaRPr>
          </a:p>
        </p:txBody>
      </p:sp>
      <p:pic>
        <p:nvPicPr>
          <p:cNvPr id="37" name="Picture 36"/>
          <p:cNvPicPr>
            <a:picLocks noChangeAspect="1"/>
          </p:cNvPicPr>
          <p:nvPr/>
        </p:nvPicPr>
        <p:blipFill>
          <a:blip r:embed="rId8"/>
          <a:stretch>
            <a:fillRect/>
          </a:stretch>
        </p:blipFill>
        <p:spPr>
          <a:xfrm>
            <a:off x="416773" y="5215769"/>
            <a:ext cx="1098451" cy="822694"/>
          </a:xfrm>
          <a:prstGeom prst="rect">
            <a:avLst/>
          </a:prstGeom>
        </p:spPr>
      </p:pic>
      <p:sp>
        <p:nvSpPr>
          <p:cNvPr id="31" name="Rectangle 30"/>
          <p:cNvSpPr/>
          <p:nvPr/>
        </p:nvSpPr>
        <p:spPr>
          <a:xfrm>
            <a:off x="1740847" y="5489847"/>
            <a:ext cx="1453694" cy="646331"/>
          </a:xfrm>
          <a:prstGeom prst="rect">
            <a:avLst/>
          </a:prstGeom>
        </p:spPr>
        <p:txBody>
          <a:bodyPr wrap="square">
            <a:spAutoFit/>
          </a:bodyPr>
          <a:lstStyle/>
          <a:p>
            <a:pPr algn="just"/>
            <a:r>
              <a:rPr lang="en-US" sz="3600" dirty="0">
                <a:solidFill>
                  <a:schemeClr val="bg1"/>
                </a:solidFill>
                <a:latin typeface="UTM Aircona" panose="02040603050506020204" pitchFamily="18" charset="0"/>
              </a:rPr>
              <a:t>TỐT</a:t>
            </a:r>
            <a:endParaRPr lang="vi-VN" sz="3600" dirty="0">
              <a:solidFill>
                <a:schemeClr val="bg1"/>
              </a:solidFill>
              <a:latin typeface="UTM Avo" panose="02040603050506020204" pitchFamily="18" charset="0"/>
            </a:endParaRPr>
          </a:p>
        </p:txBody>
      </p:sp>
      <p:pic>
        <p:nvPicPr>
          <p:cNvPr id="48" name="Picture 47"/>
          <p:cNvPicPr>
            <a:picLocks noChangeAspect="1"/>
          </p:cNvPicPr>
          <p:nvPr/>
        </p:nvPicPr>
        <p:blipFill>
          <a:blip r:embed="rId8"/>
          <a:stretch>
            <a:fillRect/>
          </a:stretch>
        </p:blipFill>
        <p:spPr>
          <a:xfrm>
            <a:off x="4349949" y="5241200"/>
            <a:ext cx="1098451" cy="822694"/>
          </a:xfrm>
          <a:prstGeom prst="rect">
            <a:avLst/>
          </a:prstGeom>
        </p:spPr>
      </p:pic>
      <p:pic>
        <p:nvPicPr>
          <p:cNvPr id="50" name="Picture 49"/>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8376524" y="5489847"/>
            <a:ext cx="729240" cy="646617"/>
          </a:xfrm>
          <a:prstGeom prst="rect">
            <a:avLst/>
          </a:prstGeom>
          <a:effectLst>
            <a:outerShdw blurRad="50800" dist="38100" dir="2700000" algn="tl" rotWithShape="0">
              <a:prstClr val="black">
                <a:alpha val="40000"/>
              </a:prstClr>
            </a:outerShdw>
          </a:effectLst>
        </p:spPr>
      </p:pic>
      <p:pic>
        <p:nvPicPr>
          <p:cNvPr id="51"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2690" y="2354101"/>
            <a:ext cx="487363" cy="487363"/>
          </a:xfrm>
          <a:prstGeom prst="rect">
            <a:avLst/>
          </a:prstGeom>
        </p:spPr>
      </p:pic>
      <p:pic>
        <p:nvPicPr>
          <p:cNvPr id="52"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45421" y="2841464"/>
            <a:ext cx="487363" cy="487363"/>
          </a:xfrm>
          <a:prstGeom prst="rect">
            <a:avLst/>
          </a:prstGeom>
        </p:spPr>
      </p:pic>
      <p:pic>
        <p:nvPicPr>
          <p:cNvPr id="53" name="Am-thanh-oh-nooo-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0389" y="3428206"/>
            <a:ext cx="487363" cy="487363"/>
          </a:xfrm>
          <a:prstGeom prst="rect">
            <a:avLst/>
          </a:prstGeom>
        </p:spPr>
      </p:pic>
      <p:sp>
        <p:nvSpPr>
          <p:cNvPr id="17" name="Action Button: Go Home 16">
            <a:hlinkClick r:id="rId12" action="ppaction://hlinksldjump"/>
          </p:cNvPr>
          <p:cNvSpPr/>
          <p:nvPr/>
        </p:nvSpPr>
        <p:spPr>
          <a:xfrm>
            <a:off x="11468503" y="448607"/>
            <a:ext cx="511295" cy="511295"/>
          </a:xfrm>
          <a:prstGeom prst="actionButtonHom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1" name="Group 10">
            <a:extLst>
              <a:ext uri="{FF2B5EF4-FFF2-40B4-BE49-F238E27FC236}">
                <a16:creationId xmlns:a16="http://schemas.microsoft.com/office/drawing/2014/main" id="{5CAC1143-A6AE-5D6F-D1AC-FE1620DE1E50}"/>
              </a:ext>
            </a:extLst>
          </p:cNvPr>
          <p:cNvGrpSpPr/>
          <p:nvPr/>
        </p:nvGrpSpPr>
        <p:grpSpPr>
          <a:xfrm>
            <a:off x="-1463695" y="-401748"/>
            <a:ext cx="12807492" cy="3143833"/>
            <a:chOff x="558799" y="1167084"/>
            <a:chExt cx="12274163" cy="4037947"/>
          </a:xfrm>
        </p:grpSpPr>
        <p:sp>
          <p:nvSpPr>
            <p:cNvPr id="13" name="TextBox 12">
              <a:extLst>
                <a:ext uri="{FF2B5EF4-FFF2-40B4-BE49-F238E27FC236}">
                  <a16:creationId xmlns:a16="http://schemas.microsoft.com/office/drawing/2014/main" id="{0DCC8B82-F4BE-775C-E863-3E18DC8B5194}"/>
                </a:ext>
              </a:extLst>
            </p:cNvPr>
            <p:cNvSpPr txBox="1"/>
            <p:nvPr/>
          </p:nvSpPr>
          <p:spPr>
            <a:xfrm>
              <a:off x="558799" y="1167084"/>
              <a:ext cx="11437767" cy="545599"/>
            </a:xfrm>
            <a:prstGeom prst="rect">
              <a:avLst/>
            </a:prstGeom>
            <a:noFill/>
          </p:spPr>
          <p:txBody>
            <a:bodyPr wrap="square">
              <a:spAutoFit/>
            </a:bodyPr>
            <a:lstStyle/>
            <a:p>
              <a:pPr marL="0" marR="0" algn="just">
                <a:lnSpc>
                  <a:spcPct val="115000"/>
                </a:lnSpc>
                <a:spcBef>
                  <a:spcPts val="0"/>
                </a:spcBef>
                <a:spcAft>
                  <a:spcPts val="0"/>
                </a:spcAft>
              </a:pPr>
              <a:endParaRPr lang="en-US" sz="2800" dirty="0">
                <a:effectLst/>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E9151527-0FD6-E97F-547D-867E0EE1EA5C}"/>
                </a:ext>
              </a:extLst>
            </p:cNvPr>
            <p:cNvSpPr/>
            <p:nvPr/>
          </p:nvSpPr>
          <p:spPr>
            <a:xfrm>
              <a:off x="2023121" y="2259936"/>
              <a:ext cx="10809841" cy="2945095"/>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BCD9553-9AE9-BB6D-36EF-2F16AF6F17D5}"/>
              </a:ext>
            </a:extLst>
          </p:cNvPr>
          <p:cNvSpPr txBox="1"/>
          <p:nvPr/>
        </p:nvSpPr>
        <p:spPr>
          <a:xfrm>
            <a:off x="204086" y="676051"/>
            <a:ext cx="11279543" cy="2169825"/>
          </a:xfrm>
          <a:prstGeom prst="rect">
            <a:avLst/>
          </a:prstGeom>
          <a:noFill/>
        </p:spPr>
        <p:txBody>
          <a:bodyPr wrap="square" rtlCol="0">
            <a:spAutoFit/>
          </a:bodyPr>
          <a:lstStyle/>
          <a:p>
            <a:r>
              <a:rPr lang="vi-VN" sz="3500" b="1" i="0" dirty="0">
                <a:solidFill>
                  <a:srgbClr val="002060"/>
                </a:solidFill>
                <a:effectLst/>
                <a:latin typeface="Cambria" panose="02040503050406030204" pitchFamily="18" charset="0"/>
                <a:ea typeface="Cambria" panose="02040503050406030204" pitchFamily="18" charset="0"/>
              </a:rPr>
              <a:t>a) Làm tròn 89 lên thành 90; làm tròn 26 lên thành 30. Phép tính 89 x 26 không thể lớn hơn 90 x 30 = 2700.</a:t>
            </a:r>
          </a:p>
          <a:p>
            <a:r>
              <a:rPr lang="vi-VN" sz="3500" b="1" i="0" dirty="0">
                <a:solidFill>
                  <a:srgbClr val="002060"/>
                </a:solidFill>
                <a:effectLst/>
                <a:latin typeface="Cambria" panose="02040503050406030204" pitchFamily="18" charset="0"/>
                <a:ea typeface="Cambria" panose="02040503050406030204" pitchFamily="18" charset="0"/>
              </a:rPr>
              <a:t>Vậy khẳng định a là sai.</a:t>
            </a:r>
          </a:p>
          <a:p>
            <a:pPr algn="ctr"/>
            <a:endParaRPr lang="en-SG" sz="3000" dirty="0"/>
          </a:p>
        </p:txBody>
      </p:sp>
      <p:grpSp>
        <p:nvGrpSpPr>
          <p:cNvPr id="15" name="Group 14">
            <a:extLst>
              <a:ext uri="{FF2B5EF4-FFF2-40B4-BE49-F238E27FC236}">
                <a16:creationId xmlns:a16="http://schemas.microsoft.com/office/drawing/2014/main" id="{22F143D0-83DA-67C8-5D31-4A747D6CCD14}"/>
              </a:ext>
            </a:extLst>
          </p:cNvPr>
          <p:cNvGrpSpPr/>
          <p:nvPr/>
        </p:nvGrpSpPr>
        <p:grpSpPr>
          <a:xfrm>
            <a:off x="64254" y="2144486"/>
            <a:ext cx="11923660" cy="3022871"/>
            <a:chOff x="558799" y="1167084"/>
            <a:chExt cx="12274163" cy="4037947"/>
          </a:xfrm>
        </p:grpSpPr>
        <p:sp>
          <p:nvSpPr>
            <p:cNvPr id="16" name="TextBox 15">
              <a:extLst>
                <a:ext uri="{FF2B5EF4-FFF2-40B4-BE49-F238E27FC236}">
                  <a16:creationId xmlns:a16="http://schemas.microsoft.com/office/drawing/2014/main" id="{94D013E8-8CC2-33F5-3BE7-0B78D474411C}"/>
                </a:ext>
              </a:extLst>
            </p:cNvPr>
            <p:cNvSpPr txBox="1"/>
            <p:nvPr/>
          </p:nvSpPr>
          <p:spPr>
            <a:xfrm>
              <a:off x="558799" y="1167084"/>
              <a:ext cx="11437767" cy="545599"/>
            </a:xfrm>
            <a:prstGeom prst="rect">
              <a:avLst/>
            </a:prstGeom>
            <a:noFill/>
          </p:spPr>
          <p:txBody>
            <a:bodyPr wrap="square">
              <a:spAutoFit/>
            </a:bodyPr>
            <a:lstStyle/>
            <a:p>
              <a:pPr marL="0" marR="0" algn="just">
                <a:lnSpc>
                  <a:spcPct val="115000"/>
                </a:lnSpc>
                <a:spcBef>
                  <a:spcPts val="0"/>
                </a:spcBef>
                <a:spcAft>
                  <a:spcPts val="0"/>
                </a:spcAft>
              </a:pPr>
              <a:endParaRPr lang="en-US" sz="2800" dirty="0">
                <a:effectLst/>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DEC8B8BF-DCC0-5650-DBA5-79F3DAE93D36}"/>
                </a:ext>
              </a:extLst>
            </p:cNvPr>
            <p:cNvSpPr/>
            <p:nvPr/>
          </p:nvSpPr>
          <p:spPr>
            <a:xfrm>
              <a:off x="2023121" y="2259936"/>
              <a:ext cx="10809841" cy="2945095"/>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9E4836A-734E-3A08-91AA-F3CEAF920CCD}"/>
              </a:ext>
            </a:extLst>
          </p:cNvPr>
          <p:cNvSpPr txBox="1"/>
          <p:nvPr/>
        </p:nvSpPr>
        <p:spPr>
          <a:xfrm>
            <a:off x="1610218" y="3168161"/>
            <a:ext cx="10951895" cy="1754326"/>
          </a:xfrm>
          <a:prstGeom prst="rect">
            <a:avLst/>
          </a:prstGeom>
          <a:noFill/>
        </p:spPr>
        <p:txBody>
          <a:bodyPr wrap="square">
            <a:spAutoFit/>
          </a:bodyPr>
          <a:lstStyle/>
          <a:p>
            <a:pPr algn="l"/>
            <a:r>
              <a:rPr lang="vi-VN" sz="3600" b="1" i="0" dirty="0">
                <a:solidFill>
                  <a:srgbClr val="002060"/>
                </a:solidFill>
                <a:effectLst/>
                <a:latin typeface="Cambria" panose="02040503050406030204" pitchFamily="18" charset="0"/>
                <a:ea typeface="Cambria" panose="02040503050406030204" pitchFamily="18" charset="0"/>
              </a:rPr>
              <a:t>b) Làm tròn 9 170 xuống thành 9 000. Phép tính </a:t>
            </a:r>
          </a:p>
          <a:p>
            <a:pPr algn="l"/>
            <a:r>
              <a:rPr lang="vi-VN" sz="3600" b="1" i="0" dirty="0">
                <a:solidFill>
                  <a:srgbClr val="002060"/>
                </a:solidFill>
                <a:effectLst/>
                <a:latin typeface="Cambria" panose="02040503050406030204" pitchFamily="18" charset="0"/>
                <a:ea typeface="Cambria" panose="02040503050406030204" pitchFamily="18" charset="0"/>
              </a:rPr>
              <a:t>9 170 : 30 không thể bé hơn 9 000 : 30 = 300.</a:t>
            </a:r>
          </a:p>
          <a:p>
            <a:pPr algn="l"/>
            <a:r>
              <a:rPr lang="vi-VN" sz="3600" b="1" i="0" dirty="0">
                <a:solidFill>
                  <a:srgbClr val="002060"/>
                </a:solidFill>
                <a:effectLst/>
                <a:latin typeface="Cambria" panose="02040503050406030204" pitchFamily="18" charset="0"/>
                <a:ea typeface="Cambria" panose="02040503050406030204" pitchFamily="18" charset="0"/>
              </a:rPr>
              <a:t>Vậy khẳng định b là sai.</a:t>
            </a:r>
          </a:p>
        </p:txBody>
      </p:sp>
    </p:spTree>
    <p:extLst>
      <p:ext uri="{BB962C8B-B14F-4D97-AF65-F5344CB8AC3E}">
        <p14:creationId xmlns:p14="http://schemas.microsoft.com/office/powerpoint/2010/main" val="1788217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randombar(horizontal)">
                                      <p:cBhvr>
                                        <p:cTn id="21" dur="500"/>
                                        <p:tgtEl>
                                          <p:spTgt spid="4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par>
                                <p:cTn id="25" presetID="14" presetClass="entr" presetSubtype="1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randombar(horizontal)">
                                      <p:cBhvr>
                                        <p:cTn id="27" dur="500"/>
                                        <p:tgtEl>
                                          <p:spTgt spid="4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par>
                                <p:cTn id="31" presetID="14" presetClass="entr" presetSubtype="1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randombar(horizontal)">
                                      <p:cBhvr>
                                        <p:cTn id="33" dur="500"/>
                                        <p:tgtEl>
                                          <p:spTgt spid="4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par>
                                <p:cTn id="43" presetID="1" presetClass="mediacall" presetSubtype="0" fill="hold" nodeType="withEffect">
                                  <p:stCondLst>
                                    <p:cond delay="0"/>
                                  </p:stCondLst>
                                  <p:childTnLst>
                                    <p:cmd type="call" cmd="playFrom(0.0)">
                                      <p:cBhvr>
                                        <p:cTn id="44" dur="1645" fill="hold"/>
                                        <p:tgtEl>
                                          <p:spTgt spid="51"/>
                                        </p:tgtEl>
                                      </p:cBhvr>
                                    </p:cmd>
                                  </p:childTnLst>
                                </p:cTn>
                              </p:par>
                            </p:childTnLst>
                          </p:cTn>
                        </p:par>
                      </p:childTnLst>
                    </p:cTn>
                  </p:par>
                </p:childTnLst>
              </p:cTn>
              <p:nextCondLst>
                <p:cond evt="onClick" delay="0">
                  <p:tgtEl>
                    <p:spTgt spid="43"/>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down)">
                                      <p:cBhvr>
                                        <p:cTn id="50" dur="500"/>
                                        <p:tgtEl>
                                          <p:spTgt spid="50"/>
                                        </p:tgtEl>
                                      </p:cBhvr>
                                    </p:animEffect>
                                  </p:childTnLst>
                                </p:cTn>
                              </p:par>
                              <p:par>
                                <p:cTn id="51" presetID="1" presetClass="mediacall" presetSubtype="0" fill="hold" nodeType="withEffect">
                                  <p:stCondLst>
                                    <p:cond delay="0"/>
                                  </p:stCondLst>
                                  <p:childTnLst>
                                    <p:cmd type="call" cmd="playFrom(0.0)">
                                      <p:cBhvr>
                                        <p:cTn id="52" dur="2899" fill="hold"/>
                                        <p:tgtEl>
                                          <p:spTgt spid="53"/>
                                        </p:tgtEl>
                                      </p:cBhvr>
                                    </p:cmd>
                                  </p:childTnLst>
                                </p:cTn>
                              </p:par>
                            </p:childTnLst>
                          </p:cTn>
                        </p:par>
                      </p:childTnLst>
                    </p:cTn>
                  </p:par>
                </p:childTnLst>
              </p:cTn>
              <p:nextCondLst>
                <p:cond evt="onClick" delay="0">
                  <p:tgtEl>
                    <p:spTgt spid="47"/>
                  </p:tgtEl>
                </p:cond>
              </p:nextCondLst>
            </p:seq>
            <p:audio>
              <p:cMediaNode vol="80000">
                <p:cTn id="53" fill="hold" display="0">
                  <p:stCondLst>
                    <p:cond delay="indefinite"/>
                  </p:stCondLst>
                  <p:endCondLst>
                    <p:cond evt="onStopAudio" delay="0">
                      <p:tgtEl>
                        <p:sldTgt/>
                      </p:tgtEl>
                    </p:cond>
                  </p:endCondLst>
                </p:cTn>
                <p:tgtEl>
                  <p:spTgt spid="51"/>
                </p:tgtEl>
              </p:cMediaNode>
            </p:audio>
            <p:audio>
              <p:cMediaNode vol="80000">
                <p:cTn id="54" fill="hold" display="0">
                  <p:stCondLst>
                    <p:cond delay="indefinite"/>
                  </p:stCondLst>
                  <p:endCondLst>
                    <p:cond evt="onStopAudio" delay="0">
                      <p:tgtEl>
                        <p:sldTgt/>
                      </p:tgtEl>
                    </p:cond>
                  </p:endCondLst>
                </p:cTn>
                <p:tgtEl>
                  <p:spTgt spid="52"/>
                </p:tgtEl>
              </p:cMediaNode>
            </p:audio>
            <p:audio>
              <p:cMediaNode vol="80000">
                <p:cTn id="55" fill="hold" display="0">
                  <p:stCondLst>
                    <p:cond delay="indefinite"/>
                  </p:stCondLst>
                  <p:endCondLst>
                    <p:cond evt="onStopAudio" delay="0">
                      <p:tgtEl>
                        <p:sldTgt/>
                      </p:tgtEl>
                    </p:cond>
                  </p:endCondLst>
                </p:cTn>
                <p:tgtEl>
                  <p:spTgt spid="53"/>
                </p:tgtEl>
              </p:cMediaNode>
            </p:audio>
            <p:seq concurrent="1" nextAc="seek">
              <p:cTn id="56" restart="whenNotActive" fill="hold" evtFilter="cancelBubble" nodeType="interactiveSeq">
                <p:stCondLst>
                  <p:cond evt="onClick" delay="0">
                    <p:tgtEl>
                      <p:spTgt spid="46"/>
                    </p:tgtEl>
                  </p:cond>
                </p:stCondLst>
                <p:endSync evt="end" delay="0">
                  <p:rtn val="all"/>
                </p:endSync>
                <p:childTnLst>
                  <p:par>
                    <p:cTn id="57" fill="hold">
                      <p:stCondLst>
                        <p:cond delay="0"/>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par>
                                <p:cTn id="62" presetID="1" presetClass="mediacall" presetSubtype="0" fill="hold" nodeType="withEffect">
                                  <p:stCondLst>
                                    <p:cond delay="0"/>
                                  </p:stCondLst>
                                  <p:childTnLst>
                                    <p:cmd type="call" cmd="playFrom(0.0)">
                                      <p:cBhvr>
                                        <p:cTn id="63" dur="1645" fill="hold"/>
                                        <p:tgtEl>
                                          <p:spTgt spid="52"/>
                                        </p:tgtEl>
                                      </p:cBhvr>
                                    </p:cmd>
                                  </p:childTnLst>
                                </p:cTn>
                              </p:par>
                            </p:childTnLst>
                          </p:cTn>
                        </p:par>
                      </p:childTnLst>
                    </p:cTn>
                  </p:par>
                </p:childTnLst>
              </p:cTn>
              <p:nextCondLst>
                <p:cond evt="onClick" delay="0">
                  <p:tgtEl>
                    <p:spTgt spid="46"/>
                  </p:tgtEl>
                </p:cond>
              </p:nextCondLst>
            </p:seq>
          </p:childTnLst>
        </p:cTn>
      </p:par>
    </p:tnLst>
    <p:bldLst>
      <p:bldP spid="32" grpId="0"/>
      <p:bldP spid="33" grpId="0"/>
      <p:bldP spid="31" grpId="0"/>
      <p:bldP spid="14"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85B223-4A83-FE2A-BF2C-FCD873E69D6C}"/>
              </a:ext>
            </a:extLst>
          </p:cNvPr>
          <p:cNvPicPr>
            <a:picLocks noChangeAspect="1"/>
          </p:cNvPicPr>
          <p:nvPr/>
        </p:nvPicPr>
        <p:blipFill rotWithShape="1">
          <a:blip r:embed="rId3"/>
          <a:srcRect t="49428"/>
          <a:stretch/>
        </p:blipFill>
        <p:spPr>
          <a:xfrm>
            <a:off x="5948385" y="2259818"/>
            <a:ext cx="6331826" cy="3772097"/>
          </a:xfrm>
          <a:prstGeom prst="ellipse">
            <a:avLst/>
          </a:prstGeom>
          <a:ln>
            <a:noFill/>
          </a:ln>
          <a:effectLst>
            <a:softEdge rad="112500"/>
          </a:effectLst>
        </p:spPr>
      </p:pic>
      <p:sp>
        <p:nvSpPr>
          <p:cNvPr id="5" name="TextBox 4">
            <a:extLst>
              <a:ext uri="{FF2B5EF4-FFF2-40B4-BE49-F238E27FC236}">
                <a16:creationId xmlns:a16="http://schemas.microsoft.com/office/drawing/2014/main" id="{6E3083A0-B006-C03C-D564-3CE96B5DD903}"/>
              </a:ext>
            </a:extLst>
          </p:cNvPr>
          <p:cNvSpPr txBox="1"/>
          <p:nvPr/>
        </p:nvSpPr>
        <p:spPr>
          <a:xfrm>
            <a:off x="345335" y="1515128"/>
            <a:ext cx="5459743" cy="3785652"/>
          </a:xfrm>
          <a:prstGeom prst="rect">
            <a:avLst/>
          </a:prstGeom>
          <a:noFill/>
        </p:spPr>
        <p:txBody>
          <a:bodyPr wrap="square">
            <a:spAutoFit/>
          </a:bodyPr>
          <a:lstStyle/>
          <a:p>
            <a:pPr algn="just"/>
            <a:r>
              <a:rPr lang="vi-VN" sz="4000" b="1" dirty="0">
                <a:solidFill>
                  <a:schemeClr val="bg1"/>
                </a:solidFill>
                <a:latin typeface="Cambria" panose="02040503050406030204" pitchFamily="18" charset="0"/>
                <a:ea typeface="Cambria" panose="02040503050406030204" pitchFamily="18" charset="0"/>
              </a:rPr>
              <a:t>3. </a:t>
            </a:r>
            <a:r>
              <a:rPr lang="en-SG" sz="4000" b="1" dirty="0" err="1">
                <a:solidFill>
                  <a:schemeClr val="bg1"/>
                </a:solidFill>
                <a:latin typeface="Cambria" panose="02040503050406030204" pitchFamily="18" charset="0"/>
                <a:ea typeface="Cambria" panose="02040503050406030204" pitchFamily="18" charset="0"/>
              </a:rPr>
              <a:t>Đến</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một</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khu</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đất</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rộng</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Rô-bốt</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tổ</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chức</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một</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trò</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chơi</a:t>
            </a:r>
            <a:r>
              <a:rPr lang="en-SG" sz="4000" b="1" dirty="0">
                <a:solidFill>
                  <a:schemeClr val="bg1"/>
                </a:solidFill>
                <a:latin typeface="Cambria" panose="02040503050406030204" pitchFamily="18" charset="0"/>
                <a:ea typeface="Cambria" panose="02040503050406030204" pitchFamily="18" charset="0"/>
              </a:rPr>
              <a:t>. </a:t>
            </a:r>
            <a:endParaRPr lang="vi-VN" sz="4000" b="1" dirty="0">
              <a:solidFill>
                <a:schemeClr val="bg1"/>
              </a:solidFill>
              <a:latin typeface="Cambria" panose="02040503050406030204" pitchFamily="18" charset="0"/>
              <a:ea typeface="Cambria" panose="02040503050406030204" pitchFamily="18" charset="0"/>
            </a:endParaRPr>
          </a:p>
          <a:p>
            <a:pPr algn="just"/>
            <a:r>
              <a:rPr lang="en-SG" sz="4000" b="1" dirty="0">
                <a:solidFill>
                  <a:schemeClr val="bg1"/>
                </a:solidFill>
                <a:latin typeface="Cambria" panose="02040503050406030204" pitchFamily="18" charset="0"/>
                <a:ea typeface="Cambria" panose="02040503050406030204" pitchFamily="18" charset="0"/>
              </a:rPr>
              <a:t>Em </a:t>
            </a:r>
            <a:r>
              <a:rPr lang="en-SG" sz="4000" b="1" dirty="0" err="1">
                <a:solidFill>
                  <a:schemeClr val="bg1"/>
                </a:solidFill>
                <a:latin typeface="Cambria" panose="02040503050406030204" pitchFamily="18" charset="0"/>
                <a:ea typeface="Cambria" panose="02040503050406030204" pitchFamily="18" charset="0"/>
              </a:rPr>
              <a:t>và</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các</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bạn</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cùng</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tham</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gia</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trò</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chơi</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này</a:t>
            </a:r>
            <a:r>
              <a:rPr lang="en-SG" sz="4000" b="1" dirty="0">
                <a:solidFill>
                  <a:schemeClr val="bg1"/>
                </a:solidFill>
                <a:latin typeface="Cambria" panose="02040503050406030204" pitchFamily="18" charset="0"/>
                <a:ea typeface="Cambria" panose="02040503050406030204" pitchFamily="18" charset="0"/>
              </a:rPr>
              <a:t> </a:t>
            </a:r>
            <a:r>
              <a:rPr lang="vi-VN" sz="4000" b="1" dirty="0">
                <a:solidFill>
                  <a:schemeClr val="bg1"/>
                </a:solidFill>
                <a:latin typeface="Cambria" panose="02040503050406030204" pitchFamily="18" charset="0"/>
                <a:ea typeface="Cambria" panose="02040503050406030204" pitchFamily="18" charset="0"/>
              </a:rPr>
              <a:t>nhé!</a:t>
            </a:r>
            <a:endParaRPr lang="en-SG" sz="4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6593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2A4E37-1DDB-9FC2-1E27-7C1D94896C57}"/>
              </a:ext>
            </a:extLst>
          </p:cNvPr>
          <p:cNvSpPr>
            <a:spLocks noChangeArrowheads="1"/>
          </p:cNvSpPr>
          <p:nvPr/>
        </p:nvSpPr>
        <p:spPr bwMode="auto">
          <a:xfrm>
            <a:off x="486227" y="1959878"/>
            <a:ext cx="12226476"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Kẻ</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đường</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đua</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như</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hình</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vẽ</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Các</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tấm</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bìa</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ghi</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sẵn</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các</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phép</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tính</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endPar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3 970 + 4 980 = 9 850; 15 x 4 = 60;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7900</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200 = 590; 821</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39 = </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19;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5 120 + 3010 =</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7 130; </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51 x 103=</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4973;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8920</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1170 = 8750; 20</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x</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5= 100; 4980</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2970 = 8350; </a:t>
            </a:r>
            <a:endPar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8000</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2=4000.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2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cờ</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hiệu</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màu</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xanh</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2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cờ</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hiệu</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màu</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đỏ</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44F66185-AFA9-4C44-4076-B79222845969}"/>
              </a:ext>
            </a:extLst>
          </p:cNvPr>
          <p:cNvSpPr txBox="1"/>
          <p:nvPr/>
        </p:nvSpPr>
        <p:spPr>
          <a:xfrm>
            <a:off x="1015281" y="1091697"/>
            <a:ext cx="6721928" cy="1107996"/>
          </a:xfrm>
          <a:prstGeom prst="rect">
            <a:avLst/>
          </a:prstGeom>
          <a:noFill/>
        </p:spPr>
        <p:txBody>
          <a:bodyPr wrap="square">
            <a:spAutoFit/>
          </a:bodyPr>
          <a:lstStyle/>
          <a:p>
            <a:r>
              <a:rPr lang="vi-VN" sz="6600" dirty="0">
                <a:solidFill>
                  <a:srgbClr val="FFFF00"/>
                </a:solidFill>
                <a:effectLst>
                  <a:outerShdw blurRad="38100" dist="38100" dir="2700000" algn="tl">
                    <a:srgbClr val="000000">
                      <a:alpha val="43137"/>
                    </a:srgbClr>
                  </a:outerShdw>
                </a:effectLst>
                <a:latin typeface="UTM Colossalis" panose="02040603050506020204" pitchFamily="18" charset="0"/>
              </a:rPr>
              <a:t>CHUẨN BỊ</a:t>
            </a:r>
            <a:r>
              <a:rPr lang="en-US" sz="6600" dirty="0">
                <a:solidFill>
                  <a:srgbClr val="FFFF00"/>
                </a:solidFill>
                <a:effectLst>
                  <a:outerShdw blurRad="38100" dist="38100" dir="2700000" algn="tl">
                    <a:srgbClr val="000000">
                      <a:alpha val="43137"/>
                    </a:srgbClr>
                  </a:outerShdw>
                </a:effectLst>
                <a:latin typeface="UTM Colossalis" panose="02040603050506020204" pitchFamily="18" charset="0"/>
              </a:rPr>
              <a:t> </a:t>
            </a:r>
            <a:endParaRPr lang="en-SG" sz="6600" dirty="0"/>
          </a:p>
        </p:txBody>
      </p:sp>
    </p:spTree>
    <p:extLst>
      <p:ext uri="{BB962C8B-B14F-4D97-AF65-F5344CB8AC3E}">
        <p14:creationId xmlns:p14="http://schemas.microsoft.com/office/powerpoint/2010/main" val="322122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红色国潮风谢师宴活动策划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6082</TotalTime>
  <Words>797</Words>
  <Application>Microsoft Office PowerPoint</Application>
  <PresentationFormat>Widescreen</PresentationFormat>
  <Paragraphs>73</Paragraphs>
  <Slides>10</Slides>
  <Notes>10</Notes>
  <HiddenSlides>0</HiddenSlides>
  <MMClips>12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Cambria</vt:lpstr>
      <vt:lpstr>DengXian</vt:lpstr>
      <vt:lpstr>UTM Aircona</vt:lpstr>
      <vt:lpstr>UTM Colossalis</vt:lpstr>
      <vt:lpstr>SVN-Newton</vt:lpstr>
      <vt:lpstr>UTM Avo</vt:lpstr>
      <vt:lpstr>Arial</vt:lpstr>
      <vt:lpstr>Times New Roman</vt:lpstr>
      <vt:lpstr>#9Slide07 HoneyCream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红色国潮风谢师宴活动策划PPT模板</dc:title>
  <dc:creator>KTUTS</dc:creator>
  <cp:keywords>VIET BAO</cp:keywords>
  <cp:lastModifiedBy>Administrator</cp:lastModifiedBy>
  <cp:revision>619</cp:revision>
  <dcterms:created xsi:type="dcterms:W3CDTF">2018-06-17T04:53:58Z</dcterms:created>
  <dcterms:modified xsi:type="dcterms:W3CDTF">2025-05-13T08:49:04Z</dcterms:modified>
  <cp:version>A040</cp:version>
</cp:coreProperties>
</file>