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68" r:id="rId2"/>
    <p:sldId id="258" r:id="rId3"/>
    <p:sldId id="270" r:id="rId4"/>
    <p:sldId id="272" r:id="rId5"/>
    <p:sldId id="275" r:id="rId6"/>
  </p:sldIdLst>
  <p:sldSz cx="18288000" cy="10287000"/>
  <p:notesSz cx="6858000" cy="9144000"/>
  <p:embeddedFontLst>
    <p:embeddedFont>
      <p:font typeface="Arial Black" panose="020B0A04020102020204" pitchFamily="34" charset="0"/>
      <p:bold r:id="rId8"/>
    </p:embeddedFont>
    <p:embeddedFont>
      <p:font typeface="Arial Narrow" panose="020B0606020202030204" pitchFamily="34" charset="0"/>
      <p:regular r:id="rId9"/>
      <p:bold r:id="rId10"/>
      <p:italic r:id="rId11"/>
      <p:boldItalic r:id="rId12"/>
    </p:embeddedFont>
    <p:embeddedFont>
      <p:font typeface="Book Antiqua" panose="02040602050305030304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ranklin Gothic Heavy" panose="020B0903020102020204" pitchFamily="34" charset="0"/>
      <p:regular r:id="rId21"/>
      <p:italic r:id="rId22"/>
    </p:embeddedFont>
    <p:embeddedFont>
      <p:font typeface="Montserrat Black" panose="00000A00000000000000" pitchFamily="2" charset="0"/>
      <p:bold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pen Sans ExtraBold" panose="020B0906030804020204" pitchFamily="34" charset="0"/>
      <p:bold r:id="rId29"/>
      <p:boldItalic r:id="rId30"/>
    </p:embeddedFont>
    <p:embeddedFont>
      <p:font typeface="Source Sans Pro Black" panose="020B0803030403020204" pitchFamily="34" charset="0"/>
      <p:bold r:id="rId31"/>
      <p:boldItalic r:id="rId32"/>
    </p:embeddedFont>
    <p:embeddedFont>
      <p:font typeface="锐字工房洪荒之光中黑简1.0" panose="020B0604020202020204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580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34" Type="http://schemas.openxmlformats.org/officeDocument/2006/relationships/tags" Target="tags/tag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33" Type="http://schemas.openxmlformats.org/officeDocument/2006/relationships/font" Target="fonts/font2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32" Type="http://schemas.openxmlformats.org/officeDocument/2006/relationships/font" Target="fonts/font2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36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31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30" Type="http://schemas.openxmlformats.org/officeDocument/2006/relationships/font" Target="fonts/font2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211FD-DB98-4C4A-8644-3E411491F97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19DEB-78F3-41D8-B204-818518D1C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4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9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88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78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7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8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7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61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6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57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31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91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69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50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49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82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54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98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5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15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70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43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63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6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46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57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0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12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1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51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5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1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83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62" r:id="rId38"/>
    <p:sldLayoutId id="2147483661" r:id="rId39"/>
    <p:sldLayoutId id="2147483660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9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5" Type="http://schemas.openxmlformats.org/officeDocument/2006/relationships/image" Target="../media/image31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35.svg"/><Relationship Id="rId9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2788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724330" y="5888745"/>
            <a:ext cx="12726457" cy="4452426"/>
            <a:chOff x="2600701" y="569772"/>
            <a:chExt cx="18847044" cy="4125835"/>
          </a:xfrm>
        </p:grpSpPr>
        <p:sp>
          <p:nvSpPr>
            <p:cNvPr id="5" name="Freeform 5"/>
            <p:cNvSpPr/>
            <p:nvPr/>
          </p:nvSpPr>
          <p:spPr>
            <a:xfrm>
              <a:off x="9810564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7" y="0"/>
                  </a:lnTo>
                  <a:lnTo>
                    <a:pt x="3907167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598737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1" y="0"/>
                  </a:lnTo>
                  <a:lnTo>
                    <a:pt x="5285041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075" b="-2454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22423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6770915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554286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3575552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11883778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0" y="1920399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37630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4" y="0"/>
                  </a:lnTo>
                  <a:lnTo>
                    <a:pt x="1802384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221820" y="980443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6" y="0"/>
                  </a:lnTo>
                  <a:lnTo>
                    <a:pt x="6719326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9530072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600701" y="1583513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Rectangle 38"/>
          <p:cNvSpPr/>
          <p:nvPr/>
        </p:nvSpPr>
        <p:spPr>
          <a:xfrm>
            <a:off x="838200" y="1925328"/>
            <a:ext cx="1623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Chủ đề 5: Cuộc sống quanh em</a:t>
            </a:r>
          </a:p>
          <a:p>
            <a:pPr algn="ctr"/>
            <a:r>
              <a:rPr lang="vi-VN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Bài 1: Tạo hình của nhà rông (tiết1)</a:t>
            </a:r>
            <a:endParaRPr lang="en-US" altLang="zh-CN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66716" y="800100"/>
            <a:ext cx="9454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PHÒNG GIÁO DỤC ĐÀO TẠO QUẬN LONG BIÊN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Freeform 25"/>
          <p:cNvSpPr/>
          <p:nvPr/>
        </p:nvSpPr>
        <p:spPr>
          <a:xfrm>
            <a:off x="13814126" y="847017"/>
            <a:ext cx="5037984" cy="4800903"/>
          </a:xfrm>
          <a:custGeom>
            <a:avLst/>
            <a:gdLst/>
            <a:ahLst/>
            <a:cxnLst/>
            <a:rect l="l" t="t" r="r" b="b"/>
            <a:pathLst>
              <a:path w="5893688" h="5893688">
                <a:moveTo>
                  <a:pt x="0" y="0"/>
                </a:moveTo>
                <a:lnTo>
                  <a:pt x="5893688" y="0"/>
                </a:lnTo>
                <a:lnTo>
                  <a:pt x="5893688" y="5893688"/>
                </a:lnTo>
                <a:lnTo>
                  <a:pt x="0" y="5893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37"/>
          <p:cNvSpPr/>
          <p:nvPr/>
        </p:nvSpPr>
        <p:spPr>
          <a:xfrm>
            <a:off x="7164378" y="4998824"/>
            <a:ext cx="11069944" cy="5274968"/>
          </a:xfrm>
          <a:custGeom>
            <a:avLst/>
            <a:gdLst/>
            <a:ahLst/>
            <a:cxnLst/>
            <a:rect l="l" t="t" r="r" b="b"/>
            <a:pathLst>
              <a:path w="11069944" h="5274968">
                <a:moveTo>
                  <a:pt x="0" y="0"/>
                </a:moveTo>
                <a:lnTo>
                  <a:pt x="11069943" y="0"/>
                </a:lnTo>
                <a:lnTo>
                  <a:pt x="11069943" y="5274968"/>
                </a:lnTo>
                <a:lnTo>
                  <a:pt x="0" y="52749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3402"/>
            </a:stretch>
          </a:blipFill>
        </p:spPr>
      </p:sp>
      <p:sp>
        <p:nvSpPr>
          <p:cNvPr id="38" name="Freeform 20"/>
          <p:cNvSpPr/>
          <p:nvPr/>
        </p:nvSpPr>
        <p:spPr>
          <a:xfrm>
            <a:off x="289265" y="5012810"/>
            <a:ext cx="6714974" cy="5195311"/>
          </a:xfrm>
          <a:custGeom>
            <a:avLst/>
            <a:gdLst/>
            <a:ahLst/>
            <a:cxnLst/>
            <a:rect l="l" t="t" r="r" b="b"/>
            <a:pathLst>
              <a:path w="5141865" h="4152056">
                <a:moveTo>
                  <a:pt x="0" y="0"/>
                </a:moveTo>
                <a:lnTo>
                  <a:pt x="5141865" y="0"/>
                </a:lnTo>
                <a:lnTo>
                  <a:pt x="5141865" y="4152055"/>
                </a:lnTo>
                <a:lnTo>
                  <a:pt x="0" y="41520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7" name="Freeform 19"/>
          <p:cNvSpPr/>
          <p:nvPr/>
        </p:nvSpPr>
        <p:spPr>
          <a:xfrm>
            <a:off x="10953261" y="7646811"/>
            <a:ext cx="2653627" cy="2664394"/>
          </a:xfrm>
          <a:custGeom>
            <a:avLst/>
            <a:gdLst/>
            <a:ahLst/>
            <a:cxnLst/>
            <a:rect l="l" t="t" r="r" b="b"/>
            <a:pathLst>
              <a:path w="2113684" h="2716183">
                <a:moveTo>
                  <a:pt x="0" y="0"/>
                </a:moveTo>
                <a:lnTo>
                  <a:pt x="2113684" y="0"/>
                </a:lnTo>
                <a:lnTo>
                  <a:pt x="2113684" y="2716182"/>
                </a:lnTo>
                <a:lnTo>
                  <a:pt x="0" y="2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4892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555" r="11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6965" y="7456893"/>
            <a:ext cx="3874593" cy="2664853"/>
            <a:chOff x="0" y="0"/>
            <a:chExt cx="5166124" cy="3553138"/>
          </a:xfrm>
        </p:grpSpPr>
        <p:sp>
          <p:nvSpPr>
            <p:cNvPr id="9" name="AutoShape 9"/>
            <p:cNvSpPr/>
            <p:nvPr/>
          </p:nvSpPr>
          <p:spPr>
            <a:xfrm>
              <a:off x="0" y="666931"/>
              <a:ext cx="3665000" cy="2886207"/>
            </a:xfrm>
            <a:prstGeom prst="rect">
              <a:avLst/>
            </a:prstGeom>
            <a:solidFill>
              <a:srgbClr val="628060"/>
            </a:solidFill>
          </p:spPr>
        </p:sp>
        <p:sp>
          <p:nvSpPr>
            <p:cNvPr id="10" name="Freeform 10"/>
            <p:cNvSpPr/>
            <p:nvPr/>
          </p:nvSpPr>
          <p:spPr>
            <a:xfrm rot="-10800000" flipH="1">
              <a:off x="3610917" y="666931"/>
              <a:ext cx="1443103" cy="2886207"/>
            </a:xfrm>
            <a:custGeom>
              <a:avLst/>
              <a:gdLst/>
              <a:ahLst/>
              <a:cxnLst/>
              <a:rect l="l" t="t" r="r" b="b"/>
              <a:pathLst>
                <a:path w="1443103" h="2886207">
                  <a:moveTo>
                    <a:pt x="1443103" y="0"/>
                  </a:moveTo>
                  <a:lnTo>
                    <a:pt x="0" y="0"/>
                  </a:lnTo>
                  <a:lnTo>
                    <a:pt x="0" y="2886207"/>
                  </a:lnTo>
                  <a:lnTo>
                    <a:pt x="1443103" y="2886207"/>
                  </a:lnTo>
                  <a:lnTo>
                    <a:pt x="144310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314362" y="971295"/>
              <a:ext cx="2886207" cy="2277479"/>
            </a:xfrm>
            <a:custGeom>
              <a:avLst/>
              <a:gdLst/>
              <a:ahLst/>
              <a:cxnLst/>
              <a:rect l="l" t="t" r="r" b="b"/>
              <a:pathLst>
                <a:path w="2886207" h="2277479">
                  <a:moveTo>
                    <a:pt x="0" y="0"/>
                  </a:moveTo>
                  <a:lnTo>
                    <a:pt x="2886207" y="0"/>
                  </a:lnTo>
                  <a:lnTo>
                    <a:pt x="2886207" y="2277479"/>
                  </a:lnTo>
                  <a:lnTo>
                    <a:pt x="0" y="2277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138983" y="0"/>
              <a:ext cx="1514444" cy="1514444"/>
            </a:xfrm>
            <a:custGeom>
              <a:avLst/>
              <a:gdLst/>
              <a:ahLst/>
              <a:cxnLst/>
              <a:rect l="l" t="t" r="r" b="b"/>
              <a:pathLst>
                <a:path w="1514444" h="1514444">
                  <a:moveTo>
                    <a:pt x="0" y="0"/>
                  </a:moveTo>
                  <a:lnTo>
                    <a:pt x="1514445" y="0"/>
                  </a:lnTo>
                  <a:lnTo>
                    <a:pt x="1514445" y="1514444"/>
                  </a:lnTo>
                  <a:lnTo>
                    <a:pt x="0" y="1514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299790" y="1081277"/>
              <a:ext cx="866334" cy="866334"/>
            </a:xfrm>
            <a:custGeom>
              <a:avLst/>
              <a:gdLst/>
              <a:ahLst/>
              <a:cxnLst/>
              <a:rect l="l" t="t" r="r" b="b"/>
              <a:pathLst>
                <a:path w="866334" h="866334">
                  <a:moveTo>
                    <a:pt x="0" y="0"/>
                  </a:moveTo>
                  <a:lnTo>
                    <a:pt x="866334" y="0"/>
                  </a:lnTo>
                  <a:lnTo>
                    <a:pt x="866334" y="866334"/>
                  </a:lnTo>
                  <a:lnTo>
                    <a:pt x="0" y="866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0291" y="1188047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4219" y="6071270"/>
            <a:ext cx="5141865" cy="4152056"/>
          </a:xfrm>
          <a:custGeom>
            <a:avLst/>
            <a:gdLst/>
            <a:ahLst/>
            <a:cxnLst/>
            <a:rect l="l" t="t" r="r" b="b"/>
            <a:pathLst>
              <a:path w="5141865" h="4152056">
                <a:moveTo>
                  <a:pt x="0" y="0"/>
                </a:moveTo>
                <a:lnTo>
                  <a:pt x="5141865" y="0"/>
                </a:lnTo>
                <a:lnTo>
                  <a:pt x="5141865" y="4152056"/>
                </a:lnTo>
                <a:lnTo>
                  <a:pt x="0" y="4152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59221" y="6386216"/>
            <a:ext cx="3322701" cy="41148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4"/>
          <p:cNvSpPr/>
          <p:nvPr/>
        </p:nvSpPr>
        <p:spPr>
          <a:xfrm>
            <a:off x="1335433" y="733866"/>
            <a:ext cx="1899261" cy="3391537"/>
          </a:xfrm>
          <a:custGeom>
            <a:avLst/>
            <a:gdLst/>
            <a:ahLst/>
            <a:cxnLst/>
            <a:rect l="l" t="t" r="r" b="b"/>
            <a:pathLst>
              <a:path w="1899261" h="3391537">
                <a:moveTo>
                  <a:pt x="0" y="0"/>
                </a:moveTo>
                <a:lnTo>
                  <a:pt x="1899261" y="0"/>
                </a:lnTo>
                <a:lnTo>
                  <a:pt x="1899261" y="3391537"/>
                </a:lnTo>
                <a:lnTo>
                  <a:pt x="0" y="33915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3139119" y="2705100"/>
            <a:ext cx="14234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  </a:t>
            </a:r>
            <a:endParaRPr lang="en-US" sz="3600" dirty="0"/>
          </a:p>
        </p:txBody>
      </p:sp>
      <p:grpSp>
        <p:nvGrpSpPr>
          <p:cNvPr id="20" name="组合 7"/>
          <p:cNvGrpSpPr/>
          <p:nvPr/>
        </p:nvGrpSpPr>
        <p:grpSpPr>
          <a:xfrm>
            <a:off x="4088591" y="-495038"/>
            <a:ext cx="5833106" cy="3366170"/>
            <a:chOff x="13633" y="617"/>
            <a:chExt cx="3843" cy="2472"/>
          </a:xfrm>
        </p:grpSpPr>
        <p:pic>
          <p:nvPicPr>
            <p:cNvPr id="22" name="图片 3" descr="dbbdf7ebe7fa68866d08b93311b0040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23" name="文本框 6"/>
            <p:cNvSpPr txBox="1"/>
            <p:nvPr/>
          </p:nvSpPr>
          <p:spPr>
            <a:xfrm>
              <a:off x="13753" y="1307"/>
              <a:ext cx="3027" cy="1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endParaRPr lang="zh-CN" altLang="en-US" sz="4400" b="1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44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Montserrat Black" panose="00000A00000000000000" pitchFamily="2" charset="0"/>
                  <a:ea typeface="字体管家棉花糖" panose="00020600040101010101" charset="-122"/>
                </a:rPr>
                <a:t>Y</a:t>
              </a:r>
              <a:r>
                <a:rPr lang="en-US" altLang="zh-CN" sz="4400" b="1" spc="200" dirty="0">
                  <a:solidFill>
                    <a:schemeClr val="accent1">
                      <a:lumMod val="75000"/>
                    </a:schemeClr>
                  </a:solidFill>
                  <a:latin typeface="Montserrat Black" panose="00000A00000000000000" pitchFamily="2" charset="0"/>
                  <a:ea typeface="字体管家棉花糖" panose="00020600040101010101" charset="-122"/>
                </a:rPr>
                <a:t>ÊU CẦU</a:t>
              </a:r>
            </a:p>
            <a:p>
              <a:pPr algn="ctr">
                <a:lnSpc>
                  <a:spcPct val="50000"/>
                </a:lnSpc>
              </a:pPr>
              <a:endParaRPr lang="en-US" altLang="zh-CN" sz="4400" b="1" spc="200" dirty="0">
                <a:solidFill>
                  <a:schemeClr val="accent1">
                    <a:lumMod val="75000"/>
                  </a:schemeClr>
                </a:solidFill>
                <a:latin typeface="Montserrat Black" panose="00000A00000000000000" pitchFamily="2" charset="0"/>
                <a:ea typeface="字体管家棉花糖" panose="00020600040101010101" charset="-122"/>
              </a:endParaRPr>
            </a:p>
            <a:p>
              <a:pPr algn="ctr">
                <a:lnSpc>
                  <a:spcPct val="50000"/>
                </a:lnSpc>
              </a:pPr>
              <a:r>
                <a:rPr lang="en-US" altLang="zh-CN" sz="4400" b="1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Montserrat Black" panose="00000A00000000000000" pitchFamily="2" charset="0"/>
                  <a:ea typeface="字体管家棉花糖" panose="00020600040101010101" charset="-122"/>
                </a:rPr>
                <a:t>CẦN </a:t>
              </a:r>
              <a:r>
                <a:rPr lang="en-US" altLang="zh-CN" sz="4400" b="1" spc="200" dirty="0">
                  <a:solidFill>
                    <a:schemeClr val="accent1">
                      <a:lumMod val="75000"/>
                    </a:schemeClr>
                  </a:solidFill>
                  <a:latin typeface="Montserrat Black" panose="00000A00000000000000" pitchFamily="2" charset="0"/>
                  <a:ea typeface="字体管家棉花糖" panose="00020600040101010101" charset="-122"/>
                </a:rPr>
                <a:t>ĐẠT</a:t>
              </a:r>
              <a:endParaRPr lang="en-US" altLang="zh-CN" sz="4400" b="1" spc="200" dirty="0">
                <a:solidFill>
                  <a:schemeClr val="accent1">
                    <a:lumMod val="75000"/>
                  </a:schemeClr>
                </a:solidFill>
                <a:uFillTx/>
                <a:latin typeface="Montserrat Black" panose="00000A00000000000000" pitchFamily="2" charset="0"/>
                <a:ea typeface="字体管家棉花糖" panose="00020600040101010101" charset="-122"/>
              </a:endParaRPr>
            </a:p>
          </p:txBody>
        </p:sp>
      </p:grpSp>
      <p:pic>
        <p:nvPicPr>
          <p:cNvPr id="24" name="图片 3" descr="5c95d9be9ffa50fc92ed5552156a00c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762000" y="-538174"/>
            <a:ext cx="20758572" cy="953726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042505" y="2871133"/>
            <a:ext cx="126452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/>
              <a:t> </a:t>
            </a:r>
            <a:r>
              <a:rPr lang="vi-VN" sz="3600" b="1" dirty="0"/>
              <a:t>-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cắt</a:t>
            </a:r>
            <a:r>
              <a:rPr lang="en-US" sz="3600" b="1" dirty="0"/>
              <a:t> </a:t>
            </a:r>
            <a:r>
              <a:rPr lang="en-US" sz="3600" b="1" dirty="0" err="1"/>
              <a:t>dán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trang</a:t>
            </a:r>
            <a:r>
              <a:rPr lang="en-US" sz="3600" b="1" dirty="0"/>
              <a:t> </a:t>
            </a:r>
            <a:r>
              <a:rPr lang="en-US" sz="3600" b="1" dirty="0" err="1"/>
              <a:t>trí</a:t>
            </a:r>
            <a:r>
              <a:rPr lang="en-US" sz="3600" b="1" dirty="0"/>
              <a:t> </a:t>
            </a:r>
            <a:r>
              <a:rPr lang="en-US" sz="3600" b="1" dirty="0" err="1"/>
              <a:t>giấy</a:t>
            </a:r>
            <a:r>
              <a:rPr lang="en-US" sz="3600" b="1" dirty="0"/>
              <a:t>, </a:t>
            </a:r>
            <a:r>
              <a:rPr lang="en-US" sz="3600" b="1" dirty="0" err="1"/>
              <a:t>bìa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/>
              <a:t>phẩm</a:t>
            </a:r>
            <a:r>
              <a:rPr lang="en-US" sz="3600" b="1" dirty="0"/>
              <a:t> </a:t>
            </a:r>
            <a:r>
              <a:rPr lang="en-US" sz="3600" b="1" dirty="0" err="1"/>
              <a:t>mĩ</a:t>
            </a:r>
            <a:r>
              <a:rPr lang="en-US" sz="3600" b="1" dirty="0"/>
              <a:t> </a:t>
            </a:r>
            <a:r>
              <a:rPr lang="vi-VN" sz="3600" b="1" dirty="0"/>
              <a:t>thuật.</a:t>
            </a:r>
            <a:endParaRPr lang="en-US" sz="3600" b="1" dirty="0"/>
          </a:p>
          <a:p>
            <a:r>
              <a:rPr lang="vi-VN" sz="3600" b="1" dirty="0"/>
              <a:t> -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mô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nhà</a:t>
            </a:r>
            <a:r>
              <a:rPr lang="en-US" sz="3600" b="1" dirty="0"/>
              <a:t> </a:t>
            </a:r>
            <a:r>
              <a:rPr lang="en-US" sz="3600" b="1" dirty="0" err="1"/>
              <a:t>Rông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khung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xung</a:t>
            </a:r>
            <a:r>
              <a:rPr lang="en-US" sz="3600" b="1" dirty="0"/>
              <a:t> </a:t>
            </a:r>
            <a:r>
              <a:rPr lang="en-US" sz="3600" b="1" dirty="0" err="1"/>
              <a:t>quanh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giấy</a:t>
            </a:r>
            <a:r>
              <a:rPr lang="en-US" sz="3600" b="1" dirty="0"/>
              <a:t>, </a:t>
            </a:r>
            <a:r>
              <a:rPr lang="en-US" sz="3600" b="1" dirty="0" err="1"/>
              <a:t>bìa</a:t>
            </a:r>
            <a:r>
              <a:rPr lang="en-US" sz="3600" b="1" dirty="0"/>
              <a:t> </a:t>
            </a:r>
            <a:r>
              <a:rPr lang="en-US" sz="3600" b="1" dirty="0" err="1"/>
              <a:t>màu</a:t>
            </a:r>
            <a:r>
              <a:rPr lang="en-US" sz="3600" b="1" dirty="0"/>
              <a:t>.</a:t>
            </a:r>
          </a:p>
          <a:p>
            <a:r>
              <a:rPr lang="vi-VN" sz="3600" b="1" dirty="0"/>
              <a:t> -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sự</a:t>
            </a:r>
            <a:r>
              <a:rPr lang="en-US" sz="3600" b="1" dirty="0"/>
              <a:t> </a:t>
            </a:r>
            <a:r>
              <a:rPr lang="en-US" sz="3600" b="1" dirty="0" err="1"/>
              <a:t>hài</a:t>
            </a:r>
            <a:r>
              <a:rPr lang="en-US" sz="3600" b="1" dirty="0"/>
              <a:t> </a:t>
            </a:r>
            <a:r>
              <a:rPr lang="en-US" sz="3600" b="1" dirty="0" err="1"/>
              <a:t>hòa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cấu</a:t>
            </a:r>
            <a:r>
              <a:rPr lang="en-US" sz="3600" b="1" dirty="0"/>
              <a:t> </a:t>
            </a:r>
            <a:r>
              <a:rPr lang="en-US" sz="3600" b="1" dirty="0" err="1"/>
              <a:t>trúc</a:t>
            </a:r>
            <a:r>
              <a:rPr lang="en-US" sz="3600" b="1" dirty="0"/>
              <a:t> </a:t>
            </a:r>
            <a:r>
              <a:rPr lang="en-US" sz="3600" b="1" dirty="0" err="1"/>
              <a:t>tỉ</a:t>
            </a:r>
            <a:r>
              <a:rPr lang="en-US" sz="3600" b="1" dirty="0"/>
              <a:t> </a:t>
            </a:r>
            <a:r>
              <a:rPr lang="en-US" sz="3600" b="1" dirty="0" err="1"/>
              <a:t>lệ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gian</a:t>
            </a:r>
            <a:r>
              <a:rPr lang="en-US" sz="3600" b="1" dirty="0"/>
              <a:t> </a:t>
            </a:r>
            <a:r>
              <a:rPr lang="en-US" sz="3600" b="1" dirty="0" err="1"/>
              <a:t>xa</a:t>
            </a:r>
            <a:r>
              <a:rPr lang="en-US" sz="3600" b="1" dirty="0"/>
              <a:t> </a:t>
            </a:r>
            <a:r>
              <a:rPr lang="en-US" sz="3600" b="1" dirty="0" err="1"/>
              <a:t>gần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sản</a:t>
            </a:r>
            <a:r>
              <a:rPr lang="en-US" sz="3600" b="1" dirty="0"/>
              <a:t> </a:t>
            </a:r>
            <a:r>
              <a:rPr lang="en-US" sz="3600" b="1" dirty="0" err="1"/>
              <a:t>phẩm</a:t>
            </a:r>
            <a:r>
              <a:rPr lang="en-US" sz="3600" b="1" dirty="0"/>
              <a:t> </a:t>
            </a:r>
            <a:r>
              <a:rPr lang="en-US" sz="3600" b="1" dirty="0" err="1"/>
              <a:t>mĩ</a:t>
            </a:r>
            <a:r>
              <a:rPr lang="en-US" sz="3600" b="1" dirty="0"/>
              <a:t> </a:t>
            </a:r>
            <a:r>
              <a:rPr lang="en-US" sz="3600" b="1" dirty="0" err="1"/>
              <a:t>thuật</a:t>
            </a:r>
            <a:r>
              <a:rPr lang="en-US" sz="3600" b="1" dirty="0"/>
              <a:t>.</a:t>
            </a:r>
            <a:endParaRPr lang="vi-VN" sz="3600" b="1" dirty="0"/>
          </a:p>
          <a:p>
            <a:r>
              <a:rPr lang="vi-VN" sz="3600" b="1" dirty="0"/>
              <a:t> - </a:t>
            </a:r>
            <a:r>
              <a:rPr lang="en-US" sz="3600" b="1" dirty="0"/>
              <a:t>Chia </a:t>
            </a:r>
            <a:r>
              <a:rPr lang="en-US" sz="3600" b="1" dirty="0" err="1"/>
              <a:t>sẻ</a:t>
            </a:r>
            <a:r>
              <a:rPr lang="en-US" sz="3600" b="1" dirty="0"/>
              <a:t> </a:t>
            </a:r>
            <a:r>
              <a:rPr lang="en-US" sz="3600" b="1" dirty="0" err="1"/>
              <a:t>cảm</a:t>
            </a:r>
            <a:r>
              <a:rPr lang="en-US" sz="3600" b="1" dirty="0"/>
              <a:t> </a:t>
            </a:r>
            <a:r>
              <a:rPr lang="en-US" sz="3600" b="1" dirty="0" err="1"/>
              <a:t>nhận</a:t>
            </a:r>
            <a:r>
              <a:rPr lang="en-US" sz="3600" b="1" dirty="0"/>
              <a:t> </a:t>
            </a:r>
            <a:r>
              <a:rPr lang="en-US" sz="3600" b="1" dirty="0" err="1"/>
              <a:t>về</a:t>
            </a:r>
            <a:r>
              <a:rPr lang="en-US" sz="3600" b="1" dirty="0"/>
              <a:t> </a:t>
            </a:r>
            <a:r>
              <a:rPr lang="en-US" sz="3600" b="1" dirty="0" err="1"/>
              <a:t>vẻ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nhà</a:t>
            </a:r>
            <a:r>
              <a:rPr lang="en-US" sz="3600" b="1" dirty="0"/>
              <a:t> </a:t>
            </a:r>
            <a:r>
              <a:rPr lang="en-US" sz="3600" b="1" dirty="0" err="1"/>
              <a:t>Rông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ý </a:t>
            </a:r>
            <a:r>
              <a:rPr lang="en-US" sz="3600" b="1" dirty="0" err="1"/>
              <a:t>thức</a:t>
            </a:r>
            <a:r>
              <a:rPr lang="en-US" sz="3600" b="1" dirty="0"/>
              <a:t> </a:t>
            </a:r>
            <a:r>
              <a:rPr lang="en-US" sz="3600" b="1" dirty="0" err="1"/>
              <a:t>giữ</a:t>
            </a:r>
            <a:r>
              <a:rPr lang="en-US" sz="3600" b="1" dirty="0"/>
              <a:t> </a:t>
            </a:r>
            <a:r>
              <a:rPr lang="en-US" sz="3600" b="1" dirty="0" err="1"/>
              <a:t>gìn</a:t>
            </a:r>
            <a:r>
              <a:rPr lang="en-US" sz="3600" b="1" dirty="0"/>
              <a:t> </a:t>
            </a:r>
            <a:r>
              <a:rPr lang="en-US" sz="3600" b="1" dirty="0" err="1"/>
              <a:t>bản</a:t>
            </a:r>
            <a:r>
              <a:rPr lang="en-US" sz="3600" b="1" dirty="0"/>
              <a:t> </a:t>
            </a:r>
            <a:r>
              <a:rPr lang="en-US" sz="3600" b="1" dirty="0" err="1"/>
              <a:t>sắc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hóa</a:t>
            </a:r>
            <a:r>
              <a:rPr lang="en-US" sz="3600" b="1" dirty="0"/>
              <a:t> </a:t>
            </a:r>
            <a:r>
              <a:rPr lang="en-US" sz="3600" b="1" dirty="0" err="1"/>
              <a:t>truyền</a:t>
            </a:r>
            <a:r>
              <a:rPr lang="en-US" sz="3600" b="1" dirty="0"/>
              <a:t> </a:t>
            </a:r>
            <a:r>
              <a:rPr lang="en-US" sz="3600" b="1" dirty="0" err="1"/>
              <a:t>thống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dân</a:t>
            </a:r>
            <a:r>
              <a:rPr lang="en-US" sz="3600" b="1" dirty="0"/>
              <a:t> </a:t>
            </a:r>
            <a:r>
              <a:rPr lang="en-US" sz="3600" b="1" dirty="0" err="1"/>
              <a:t>tộc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Freeform 31"/>
          <p:cNvSpPr/>
          <p:nvPr/>
        </p:nvSpPr>
        <p:spPr>
          <a:xfrm>
            <a:off x="712378" y="711286"/>
            <a:ext cx="3531170" cy="2009459"/>
          </a:xfrm>
          <a:custGeom>
            <a:avLst/>
            <a:gdLst/>
            <a:ahLst/>
            <a:cxnLst/>
            <a:rect l="l" t="t" r="r" b="b"/>
            <a:pathLst>
              <a:path w="4548274" h="3115568">
                <a:moveTo>
                  <a:pt x="0" y="0"/>
                </a:moveTo>
                <a:lnTo>
                  <a:pt x="4548274" y="0"/>
                </a:lnTo>
                <a:lnTo>
                  <a:pt x="4548274" y="3115568"/>
                </a:lnTo>
                <a:lnTo>
                  <a:pt x="0" y="3115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组合 11"/>
          <p:cNvGrpSpPr/>
          <p:nvPr/>
        </p:nvGrpSpPr>
        <p:grpSpPr>
          <a:xfrm>
            <a:off x="2150392" y="341966"/>
            <a:ext cx="2858135" cy="1772444"/>
            <a:chOff x="10851" y="750"/>
            <a:chExt cx="3874" cy="4046"/>
          </a:xfrm>
        </p:grpSpPr>
        <p:pic>
          <p:nvPicPr>
            <p:cNvPr id="33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0851" y="750"/>
              <a:ext cx="3874" cy="4046"/>
            </a:xfrm>
            <a:prstGeom prst="rect">
              <a:avLst/>
            </a:prstGeom>
          </p:spPr>
        </p:pic>
        <p:sp>
          <p:nvSpPr>
            <p:cNvPr id="34" name="文本框 10"/>
            <p:cNvSpPr txBox="1"/>
            <p:nvPr/>
          </p:nvSpPr>
          <p:spPr>
            <a:xfrm rot="20760000">
              <a:off x="12119" y="1253"/>
              <a:ext cx="1716" cy="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800600" y="283911"/>
            <a:ext cx="7810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Hoạt</a:t>
            </a:r>
            <a:r>
              <a:rPr lang="en-US" altLang="zh-CN" sz="5400" b="1" dirty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động</a:t>
            </a:r>
            <a:r>
              <a:rPr lang="en-US" altLang="zh-CN" sz="5400" b="1" dirty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khám</a:t>
            </a:r>
            <a:r>
              <a:rPr lang="en-US" altLang="zh-CN" sz="5400" b="1" dirty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phá</a:t>
            </a:r>
            <a:endParaRPr lang="zh-CN" altLang="en-US" sz="5400" b="1" dirty="0">
              <a:solidFill>
                <a:srgbClr val="7030A0"/>
              </a:solidFill>
              <a:latin typeface="Open Sans ExtraBold" panose="020B0906030804020204" pitchFamily="34" charset="0"/>
              <a:ea typeface="字体管家棉花糖" panose="00020600040101010101" charset="-122"/>
              <a:cs typeface="Open Sans ExtraBold" panose="020B0906030804020204" pitchFamily="34" charset="0"/>
            </a:endParaRPr>
          </a:p>
        </p:txBody>
      </p:sp>
      <p:sp>
        <p:nvSpPr>
          <p:cNvPr id="36" name="Freeform 28"/>
          <p:cNvSpPr/>
          <p:nvPr/>
        </p:nvSpPr>
        <p:spPr>
          <a:xfrm>
            <a:off x="-234255" y="8164241"/>
            <a:ext cx="6357730" cy="2741840"/>
          </a:xfrm>
          <a:custGeom>
            <a:avLst/>
            <a:gdLst/>
            <a:ahLst/>
            <a:cxnLst/>
            <a:rect l="l" t="t" r="r" b="b"/>
            <a:pathLst>
              <a:path w="10952886" h="6078852">
                <a:moveTo>
                  <a:pt x="0" y="0"/>
                </a:moveTo>
                <a:lnTo>
                  <a:pt x="10952886" y="0"/>
                </a:lnTo>
                <a:lnTo>
                  <a:pt x="10952886" y="6078852"/>
                </a:lnTo>
                <a:lnTo>
                  <a:pt x="0" y="607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61957" y="8361103"/>
            <a:ext cx="1905000" cy="1817526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388540"/>
            <a:ext cx="6022464" cy="451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48" y="2425710"/>
            <a:ext cx="6629400" cy="441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1409700"/>
            <a:ext cx="7810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khám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phá</a:t>
            </a:r>
            <a:r>
              <a:rPr lang="vi-VN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 tạo hình của nhà rông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8317" y="7442084"/>
            <a:ext cx="9965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0" descr="10">
            <a:extLst>
              <a:ext uri="{FF2B5EF4-FFF2-40B4-BE49-F238E27FC236}">
                <a16:creationId xmlns:a16="http://schemas.microsoft.com/office/drawing/2014/main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42" y="6905388"/>
            <a:ext cx="12363592" cy="419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7299453"/>
            <a:ext cx="10286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lặp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65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-12700" y="184665"/>
            <a:ext cx="18288000" cy="10287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448236" y="647700"/>
            <a:ext cx="919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5400" b="1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749918"/>
            <a:ext cx="11734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KIẾN TẠO- KIẾN THỨC KĨ NĂNG  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grpSp>
        <p:nvGrpSpPr>
          <p:cNvPr id="33" name="组合 11"/>
          <p:cNvGrpSpPr/>
          <p:nvPr/>
        </p:nvGrpSpPr>
        <p:grpSpPr>
          <a:xfrm>
            <a:off x="1691860" y="331408"/>
            <a:ext cx="2858135" cy="1772444"/>
            <a:chOff x="10851" y="750"/>
            <a:chExt cx="3874" cy="4046"/>
          </a:xfrm>
        </p:grpSpPr>
        <p:pic>
          <p:nvPicPr>
            <p:cNvPr id="34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0851" y="750"/>
              <a:ext cx="3874" cy="4046"/>
            </a:xfrm>
            <a:prstGeom prst="rect">
              <a:avLst/>
            </a:prstGeom>
          </p:spPr>
        </p:pic>
        <p:sp>
          <p:nvSpPr>
            <p:cNvPr id="35" name="文本框 10"/>
            <p:cNvSpPr txBox="1"/>
            <p:nvPr/>
          </p:nvSpPr>
          <p:spPr>
            <a:xfrm rot="20760000">
              <a:off x="12119" y="1253"/>
              <a:ext cx="1716" cy="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8000" b="1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  <a:endParaRPr lang="en-US" altLang="zh-CN" sz="8000" b="1" dirty="0">
                <a:latin typeface="Arial Black" panose="020B0A04020102020204" pitchFamily="34" charset="0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905000" y="2333277"/>
            <a:ext cx="16687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</a:rPr>
              <a:t>Quan sát, chỉ ra cách tạo hình nhà rông, bằng giấy màu và bìa màu.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89" y="3124846"/>
            <a:ext cx="3102244" cy="4136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01" y="3405516"/>
            <a:ext cx="5127065" cy="3845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3450763"/>
            <a:ext cx="4943670" cy="3793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4" name="Rectangle 43"/>
          <p:cNvSpPr/>
          <p:nvPr/>
        </p:nvSpPr>
        <p:spPr>
          <a:xfrm>
            <a:off x="7772400" y="7531099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/>
              <a:t>.</a:t>
            </a:r>
            <a:endParaRPr lang="en-US" sz="24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6529"/>
            <a:ext cx="3129721" cy="4172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9" name="Picture 10" descr="10">
            <a:extLst>
              <a:ext uri="{FF2B5EF4-FFF2-40B4-BE49-F238E27FC236}">
                <a16:creationId xmlns:a16="http://schemas.microsoft.com/office/drawing/2014/main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73154"/>
            <a:ext cx="18239251" cy="204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533400" y="7556500"/>
            <a:ext cx="2901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vi-VN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Lựa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chọn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giấy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phù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hợp</a:t>
            </a:r>
            <a:r>
              <a:rPr lang="en-US" sz="2000" b="1" i="1" dirty="0"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cs typeface="Times New Roman" panose="02020603050405020304" pitchFamily="18" charset="0"/>
              </a:rPr>
              <a:t>vẽ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cắt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bộ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phận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cs typeface="Times New Roman" panose="02020603050405020304" pitchFamily="18" charset="0"/>
              </a:rPr>
              <a:t>Rông</a:t>
            </a:r>
            <a:r>
              <a:rPr lang="en-US" sz="2000" b="1" i="1" dirty="0">
                <a:cs typeface="Times New Roman" panose="02020603050405020304" pitchFamily="18" charset="0"/>
              </a:rPr>
              <a:t>.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962689" y="7577265"/>
            <a:ext cx="2895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2000" b="1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2000" b="1" i="1" dirty="0" err="1"/>
              <a:t>Ghép</a:t>
            </a:r>
            <a:r>
              <a:rPr lang="en-US" sz="2000" b="1" i="1" dirty="0"/>
              <a:t> </a:t>
            </a:r>
            <a:r>
              <a:rPr lang="en-US" sz="2000" b="1" i="1" dirty="0" err="1"/>
              <a:t>các</a:t>
            </a:r>
            <a:r>
              <a:rPr lang="en-US" sz="2000" b="1" i="1" dirty="0"/>
              <a:t> </a:t>
            </a:r>
            <a:r>
              <a:rPr lang="en-US" sz="2000" b="1" i="1" dirty="0" err="1"/>
              <a:t>bộ</a:t>
            </a:r>
            <a:r>
              <a:rPr lang="en-US" sz="2000" b="1" i="1" dirty="0"/>
              <a:t> </a:t>
            </a:r>
            <a:r>
              <a:rPr lang="en-US" sz="2000" b="1" i="1" dirty="0" err="1"/>
              <a:t>phận</a:t>
            </a:r>
            <a:r>
              <a:rPr lang="vi-VN" sz="2000" b="1" i="1" dirty="0"/>
              <a:t> </a:t>
            </a:r>
            <a:r>
              <a:rPr lang="en-US" sz="2000" b="1" i="1" dirty="0" err="1"/>
              <a:t>và</a:t>
            </a:r>
            <a:r>
              <a:rPr lang="en-US" sz="2000" b="1" i="1" dirty="0"/>
              <a:t> </a:t>
            </a:r>
            <a:r>
              <a:rPr lang="en-US" sz="2000" b="1" i="1" dirty="0" err="1"/>
              <a:t>trang</a:t>
            </a:r>
            <a:r>
              <a:rPr lang="en-US" sz="2000" b="1" i="1" dirty="0"/>
              <a:t> </a:t>
            </a:r>
            <a:r>
              <a:rPr lang="en-US" sz="2000" b="1" i="1" dirty="0" err="1"/>
              <a:t>trí</a:t>
            </a:r>
            <a:r>
              <a:rPr lang="en-US" sz="2000" b="1" i="1" dirty="0"/>
              <a:t> </a:t>
            </a:r>
            <a:r>
              <a:rPr lang="en-US" sz="2000" b="1" i="1" dirty="0" err="1"/>
              <a:t>đặc</a:t>
            </a:r>
            <a:r>
              <a:rPr lang="en-US" sz="2000" b="1" i="1" dirty="0"/>
              <a:t> </a:t>
            </a:r>
            <a:r>
              <a:rPr lang="en-US" sz="2000" b="1" i="1" dirty="0" err="1"/>
              <a:t>điểm</a:t>
            </a:r>
            <a:r>
              <a:rPr lang="en-US" sz="2000" b="1" i="1" dirty="0"/>
              <a:t> </a:t>
            </a:r>
            <a:r>
              <a:rPr lang="en-US" sz="2000" b="1" i="1" dirty="0" err="1"/>
              <a:t>riêng</a:t>
            </a:r>
            <a:r>
              <a:rPr lang="en-US" sz="2000" b="1" i="1" dirty="0"/>
              <a:t> </a:t>
            </a:r>
            <a:r>
              <a:rPr lang="en-US" sz="2000" b="1" i="1" dirty="0" err="1"/>
              <a:t>cho</a:t>
            </a:r>
            <a:r>
              <a:rPr lang="en-US" sz="2000" b="1" i="1" dirty="0"/>
              <a:t> </a:t>
            </a:r>
            <a:r>
              <a:rPr lang="en-US" sz="2000" b="1" i="1" dirty="0" err="1"/>
              <a:t>nhà</a:t>
            </a:r>
            <a:r>
              <a:rPr lang="en-US" sz="2000" b="1" i="1" dirty="0"/>
              <a:t> </a:t>
            </a:r>
            <a:r>
              <a:rPr lang="en-US" sz="2000" b="1" i="1" dirty="0" err="1"/>
              <a:t>Rông</a:t>
            </a:r>
            <a:r>
              <a:rPr lang="en-US" sz="2000" b="1" i="1" dirty="0"/>
              <a:t>.</a:t>
            </a:r>
            <a:endParaRPr lang="en-US" sz="2000" b="1" dirty="0"/>
          </a:p>
        </p:txBody>
      </p:sp>
      <p:sp>
        <p:nvSpPr>
          <p:cNvPr id="87" name="Rectangle 86"/>
          <p:cNvSpPr/>
          <p:nvPr/>
        </p:nvSpPr>
        <p:spPr>
          <a:xfrm>
            <a:off x="7772400" y="7676722"/>
            <a:ext cx="4191000" cy="70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2000" b="1" dirty="0">
                <a:solidFill>
                  <a:srgbClr val="000000"/>
                </a:solidFill>
                <a:ea typeface="Calibri" panose="020F0502020204030204" pitchFamily="34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2000" b="1" i="1" dirty="0" err="1"/>
              <a:t>Tạo</a:t>
            </a:r>
            <a:r>
              <a:rPr lang="en-US" sz="2000" b="1" i="1" dirty="0"/>
              <a:t> </a:t>
            </a:r>
            <a:r>
              <a:rPr lang="en-US" sz="2000" b="1" i="1" dirty="0" err="1"/>
              <a:t>không</a:t>
            </a:r>
            <a:r>
              <a:rPr lang="en-US" sz="2000" b="1" i="1" dirty="0"/>
              <a:t> </a:t>
            </a:r>
            <a:r>
              <a:rPr lang="en-US" sz="2000" b="1" i="1" dirty="0" err="1"/>
              <a:t>gian</a:t>
            </a:r>
            <a:r>
              <a:rPr lang="en-US" sz="2000" b="1" i="1" dirty="0"/>
              <a:t> </a:t>
            </a:r>
            <a:r>
              <a:rPr lang="en-US" sz="2000" b="1" i="1" dirty="0" err="1"/>
              <a:t>phía</a:t>
            </a:r>
            <a:r>
              <a:rPr lang="en-US" sz="2000" b="1" i="1" dirty="0"/>
              <a:t> </a:t>
            </a:r>
            <a:r>
              <a:rPr lang="en-US" sz="2000" b="1" i="1" dirty="0" err="1"/>
              <a:t>sau</a:t>
            </a:r>
            <a:r>
              <a:rPr lang="en-US" sz="2000" b="1" i="1" dirty="0"/>
              <a:t> </a:t>
            </a:r>
            <a:r>
              <a:rPr lang="en-US" sz="2000" b="1" i="1" dirty="0" err="1"/>
              <a:t>của</a:t>
            </a:r>
            <a:r>
              <a:rPr lang="en-US" sz="2000" b="1" i="1" dirty="0"/>
              <a:t> </a:t>
            </a:r>
            <a:r>
              <a:rPr lang="en-US" sz="2000" b="1" i="1" dirty="0" err="1"/>
              <a:t>nhà</a:t>
            </a:r>
            <a:r>
              <a:rPr lang="en-US" sz="2000" b="1" i="1" dirty="0"/>
              <a:t> </a:t>
            </a:r>
            <a:r>
              <a:rPr lang="en-US" sz="2000" b="1" i="1" dirty="0" err="1"/>
              <a:t>Rông</a:t>
            </a:r>
            <a:r>
              <a:rPr lang="en-US" b="1" i="1" dirty="0"/>
              <a:t>.</a:t>
            </a:r>
            <a:endParaRPr lang="en-US" b="1" dirty="0"/>
          </a:p>
        </p:txBody>
      </p:sp>
      <p:sp>
        <p:nvSpPr>
          <p:cNvPr id="88" name="Rectangle 87"/>
          <p:cNvSpPr/>
          <p:nvPr/>
        </p:nvSpPr>
        <p:spPr>
          <a:xfrm>
            <a:off x="12877800" y="7577266"/>
            <a:ext cx="4632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vi-VN" sz="2000" b="1" dirty="0">
                <a:solidFill>
                  <a:srgbClr val="000000"/>
                </a:solidFill>
                <a:ea typeface="Calibri" panose="020F0502020204030204" pitchFamily="34" charset="0"/>
              </a:rPr>
              <a:t>4 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r>
              <a:rPr lang="en-US" sz="2000" b="1" i="1" dirty="0" err="1"/>
              <a:t>Dán</a:t>
            </a:r>
            <a:r>
              <a:rPr lang="en-US" sz="2000" b="1" i="1" dirty="0"/>
              <a:t> </a:t>
            </a:r>
            <a:r>
              <a:rPr lang="en-US" sz="2000" b="1" i="1" dirty="0" err="1"/>
              <a:t>hình</a:t>
            </a:r>
            <a:r>
              <a:rPr lang="en-US" sz="2000" b="1" i="1" dirty="0"/>
              <a:t> </a:t>
            </a:r>
            <a:r>
              <a:rPr lang="en-US" sz="2000" b="1" i="1" dirty="0" err="1"/>
              <a:t>nhà</a:t>
            </a:r>
            <a:r>
              <a:rPr lang="en-US" sz="2000" b="1" i="1" dirty="0"/>
              <a:t> </a:t>
            </a:r>
            <a:r>
              <a:rPr lang="en-US" sz="2000" b="1" i="1" dirty="0" err="1"/>
              <a:t>Rông</a:t>
            </a:r>
            <a:r>
              <a:rPr lang="en-US" sz="2000" b="1" i="1" dirty="0"/>
              <a:t> </a:t>
            </a:r>
            <a:r>
              <a:rPr lang="en-US" sz="2000" b="1" i="1" dirty="0" err="1"/>
              <a:t>và</a:t>
            </a:r>
            <a:r>
              <a:rPr lang="en-US" sz="2000" b="1" i="1" dirty="0"/>
              <a:t> </a:t>
            </a:r>
            <a:endParaRPr lang="vi-VN" sz="2000" b="1" i="1" dirty="0"/>
          </a:p>
          <a:p>
            <a:pPr algn="just"/>
            <a:r>
              <a:rPr lang="en-US" sz="2000" b="1" i="1" dirty="0" err="1"/>
              <a:t>tạo</a:t>
            </a:r>
            <a:r>
              <a:rPr lang="en-US" sz="2000" b="1" i="1" dirty="0"/>
              <a:t> </a:t>
            </a:r>
            <a:r>
              <a:rPr lang="en-US" sz="2000" b="1" i="1" dirty="0" err="1"/>
              <a:t>thêm</a:t>
            </a:r>
            <a:r>
              <a:rPr lang="en-US" sz="2000" b="1" i="1" dirty="0"/>
              <a:t> </a:t>
            </a:r>
            <a:r>
              <a:rPr lang="en-US" sz="2000" b="1" i="1" dirty="0" err="1"/>
              <a:t>cảnh</a:t>
            </a:r>
            <a:r>
              <a:rPr lang="en-US" sz="2000" b="1" i="1" dirty="0"/>
              <a:t> </a:t>
            </a:r>
            <a:r>
              <a:rPr lang="en-US" sz="2000" b="1" i="1" dirty="0" err="1"/>
              <a:t>vật</a:t>
            </a:r>
            <a:r>
              <a:rPr lang="en-US" sz="2000" b="1" i="1" dirty="0"/>
              <a:t> </a:t>
            </a:r>
            <a:r>
              <a:rPr lang="en-US" sz="2000" b="1" i="1" dirty="0" err="1"/>
              <a:t>phía</a:t>
            </a:r>
            <a:r>
              <a:rPr lang="en-US" sz="2000" b="1" i="1" dirty="0"/>
              <a:t> </a:t>
            </a:r>
            <a:r>
              <a:rPr lang="en-US" sz="2000" b="1" i="1" dirty="0" err="1"/>
              <a:t>trước</a:t>
            </a:r>
            <a:r>
              <a:rPr lang="en-US" sz="2000" b="1" i="1" dirty="0"/>
              <a:t> </a:t>
            </a:r>
            <a:r>
              <a:rPr lang="en-US" sz="2000" b="1" i="1" dirty="0" err="1"/>
              <a:t>ngôi</a:t>
            </a:r>
            <a:r>
              <a:rPr lang="en-US" sz="2000" b="1" i="1" dirty="0"/>
              <a:t> </a:t>
            </a:r>
            <a:r>
              <a:rPr lang="en-US" sz="2000" b="1" i="1" dirty="0" err="1"/>
              <a:t>nhà</a:t>
            </a:r>
            <a:r>
              <a:rPr lang="en-US" sz="2000" b="1" i="1" dirty="0"/>
              <a:t>, </a:t>
            </a:r>
            <a:r>
              <a:rPr lang="en-US" sz="2000" b="1" i="1" dirty="0" err="1"/>
              <a:t>hoàn</a:t>
            </a:r>
            <a:r>
              <a:rPr lang="en-US" sz="2000" b="1" i="1" dirty="0"/>
              <a:t> </a:t>
            </a:r>
            <a:r>
              <a:rPr lang="en-US" sz="2000" b="1" i="1" dirty="0" err="1"/>
              <a:t>thiện</a:t>
            </a:r>
            <a:r>
              <a:rPr lang="en-US" sz="2000" b="1" i="1" dirty="0"/>
              <a:t> </a:t>
            </a:r>
            <a:r>
              <a:rPr lang="en-US" sz="2000" b="1" i="1" dirty="0" err="1"/>
              <a:t>sản</a:t>
            </a:r>
            <a:r>
              <a:rPr lang="en-US" sz="2000" b="1" i="1" dirty="0"/>
              <a:t> </a:t>
            </a:r>
            <a:r>
              <a:rPr lang="en-US" sz="2000" b="1" i="1" dirty="0" err="1"/>
              <a:t>phẩm</a:t>
            </a:r>
            <a:r>
              <a:rPr lang="en-US" sz="2000" b="1" i="1" dirty="0"/>
              <a:t>..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841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" grpId="0"/>
      <p:bldP spid="81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3" b="301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486400" y="571500"/>
            <a:ext cx="6453051" cy="9666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800" y="723900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BÀI THAM KHẢO</a:t>
            </a:r>
            <a:endParaRPr lang="en-US" altLang="zh-C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47900"/>
            <a:ext cx="8001000" cy="600075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3177" r="7130" b="4760"/>
          <a:stretch/>
        </p:blipFill>
        <p:spPr>
          <a:xfrm rot="5400000">
            <a:off x="10391774" y="962027"/>
            <a:ext cx="6000751" cy="857250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Freeform 24"/>
          <p:cNvSpPr/>
          <p:nvPr/>
        </p:nvSpPr>
        <p:spPr>
          <a:xfrm>
            <a:off x="3932909" y="209550"/>
            <a:ext cx="1553491" cy="1600200"/>
          </a:xfrm>
          <a:custGeom>
            <a:avLst/>
            <a:gdLst/>
            <a:ahLst/>
            <a:cxnLst/>
            <a:rect l="l" t="t" r="r" b="b"/>
            <a:pathLst>
              <a:path w="1899261" h="3391537">
                <a:moveTo>
                  <a:pt x="0" y="0"/>
                </a:moveTo>
                <a:lnTo>
                  <a:pt x="1899261" y="0"/>
                </a:lnTo>
                <a:lnTo>
                  <a:pt x="1899261" y="3391537"/>
                </a:lnTo>
                <a:lnTo>
                  <a:pt x="0" y="33915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42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34638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311</Words>
  <Application>Microsoft Office PowerPoint</Application>
  <PresentationFormat>Custom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Times New Roman</vt:lpstr>
      <vt:lpstr>Book Antiqua</vt:lpstr>
      <vt:lpstr>Franklin Gothic Heavy</vt:lpstr>
      <vt:lpstr>Calibri</vt:lpstr>
      <vt:lpstr>Open Sans ExtraBold</vt:lpstr>
      <vt:lpstr>Arial Narrow</vt:lpstr>
      <vt:lpstr>Open Sans</vt:lpstr>
      <vt:lpstr>锐字工房洪荒之光中黑简1.0</vt:lpstr>
      <vt:lpstr>Arial Black</vt:lpstr>
      <vt:lpstr>Source Sans Pro Black</vt:lpstr>
      <vt:lpstr>Arial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tạo hình nhà rông</dc:title>
  <dc:creator>Laptopgame</dc:creator>
  <cp:lastModifiedBy>Admin</cp:lastModifiedBy>
  <cp:revision>44</cp:revision>
  <dcterms:created xsi:type="dcterms:W3CDTF">2006-08-16T00:00:00Z</dcterms:created>
  <dcterms:modified xsi:type="dcterms:W3CDTF">2024-03-12T15:19:23Z</dcterms:modified>
  <dc:identifier>DAFn9E1IRYo</dc:identifier>
</cp:coreProperties>
</file>