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266" r:id="rId4"/>
    <p:sldId id="294" r:id="rId5"/>
    <p:sldId id="295" r:id="rId6"/>
    <p:sldId id="296" r:id="rId7"/>
    <p:sldId id="290" r:id="rId8"/>
    <p:sldId id="291" r:id="rId9"/>
    <p:sldId id="292" r:id="rId10"/>
    <p:sldId id="301" r:id="rId11"/>
    <p:sldId id="276" r:id="rId12"/>
    <p:sldId id="281" r:id="rId13"/>
    <p:sldId id="277" r:id="rId14"/>
    <p:sldId id="297" r:id="rId15"/>
    <p:sldId id="29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3FA8B1-A5E3-4700-BCBC-3940B2029B00}">
          <p14:sldIdLst>
            <p14:sldId id="256"/>
            <p14:sldId id="286"/>
            <p14:sldId id="266"/>
            <p14:sldId id="294"/>
            <p14:sldId id="295"/>
            <p14:sldId id="296"/>
            <p14:sldId id="290"/>
            <p14:sldId id="291"/>
            <p14:sldId id="292"/>
            <p14:sldId id="301"/>
            <p14:sldId id="276"/>
            <p14:sldId id="281"/>
            <p14:sldId id="277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DE0000"/>
    <a:srgbClr val="0000FF"/>
    <a:srgbClr val="00FF00"/>
    <a:srgbClr val="FF99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83" d="100"/>
          <a:sy n="8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BD8DF-547C-46F5-978A-0E447C8913CE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4E2D-B31F-462C-AB09-56B42EF489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36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E4E2D-B31F-462C-AB09-56B42EF489C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38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C37CF7-6D47-4E39-BBC5-609CAA69FB7A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image" Target="../media/image4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gif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gif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C6%B0%E1%BB%9Bng_T%C3%A2y_Nam" TargetMode="External"/><Relationship Id="rId13" Type="http://schemas.openxmlformats.org/officeDocument/2006/relationships/hyperlink" Target="https://vi.wikipedia.org/wiki/H%C6%B0%E1%BB%9Bng_Nam" TargetMode="External"/><Relationship Id="rId3" Type="http://schemas.openxmlformats.org/officeDocument/2006/relationships/hyperlink" Target="https://vi.wikipedia.org/wiki/B%E1%BA%AFc_Ninh_(th%C3%A0nh_ph%E1%BB%91)" TargetMode="External"/><Relationship Id="rId7" Type="http://schemas.openxmlformats.org/officeDocument/2006/relationships/hyperlink" Target="https://vi.wikipedia.org/wiki/H%C6%B0%E1%BB%9Bng_T%C3%A2y" TargetMode="External"/><Relationship Id="rId12" Type="http://schemas.openxmlformats.org/officeDocument/2006/relationships/hyperlink" Target="https://vi.wikipedia.org/wiki/H%E1%BA%A3i_D%C6%B0%C6%A1ng" TargetMode="External"/><Relationship Id="rId2" Type="http://schemas.openxmlformats.org/officeDocument/2006/relationships/hyperlink" Target="https://vi.wikipedia.org/wiki/B%E1%BA%AFc_Gi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H%C6%B0%E1%BB%9Bng_%C4%90%C3%B4ng_B%E1%BA%AFc" TargetMode="External"/><Relationship Id="rId11" Type="http://schemas.openxmlformats.org/officeDocument/2006/relationships/hyperlink" Target="https://vi.wikipedia.org/wiki/H%C6%B0%E1%BB%9Bng_%C4%90%C3%B4ng_Nam" TargetMode="External"/><Relationship Id="rId5" Type="http://schemas.openxmlformats.org/officeDocument/2006/relationships/hyperlink" Target="https://vi.wikipedia.org/wiki/Kil%C3%B4m%C3%A9t" TargetMode="External"/><Relationship Id="rId10" Type="http://schemas.openxmlformats.org/officeDocument/2006/relationships/hyperlink" Target="https://vi.wikipedia.org/wiki/H%C6%B0%E1%BB%9Bng_%C4%90%C3%B4ng" TargetMode="External"/><Relationship Id="rId4" Type="http://schemas.openxmlformats.org/officeDocument/2006/relationships/hyperlink" Target="https://vi.wikipedia.org/wiki/H%C3%A0_N%E1%BB%99i" TargetMode="External"/><Relationship Id="rId9" Type="http://schemas.openxmlformats.org/officeDocument/2006/relationships/hyperlink" Target="https://vi.wikipedia.org/wiki/H%C6%B0%E1%BB%9Bng_B%E1%BA%AFc" TargetMode="External"/><Relationship Id="rId14" Type="http://schemas.openxmlformats.org/officeDocument/2006/relationships/hyperlink" Target="https://vi.wikipedia.org/wiki/H%C6%B0ng_Y%C3%AA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56" y="-4159"/>
            <a:ext cx="9216655" cy="69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2" y="6167036"/>
            <a:ext cx="3810000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69" y="4671991"/>
            <a:ext cx="3561263" cy="17716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" y="853191"/>
            <a:ext cx="3790950" cy="24604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7" y="-345338"/>
            <a:ext cx="1906555" cy="18859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" y="4452553"/>
            <a:ext cx="3790950" cy="18859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05" y="2447869"/>
            <a:ext cx="3790950" cy="18859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4A8F4D7-7FEF-47EC-8A3E-4169B38FDCE6}"/>
              </a:ext>
            </a:extLst>
          </p:cNvPr>
          <p:cNvSpPr/>
          <p:nvPr/>
        </p:nvSpPr>
        <p:spPr>
          <a:xfrm>
            <a:off x="1252246" y="1748489"/>
            <a:ext cx="6974714" cy="1820422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>
              <a:defRPr/>
            </a:pP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BF03B12-AB5E-4C6C-BF43-F2195D0B27F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5840" y="2294373"/>
            <a:ext cx="4089897" cy="200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Explosion 2 20">
            <a:extLst>
              <a:ext uri="{FF2B5EF4-FFF2-40B4-BE49-F238E27FC236}">
                <a16:creationId xmlns:a16="http://schemas.microsoft.com/office/drawing/2014/main" id="{D99C94B1-74E6-4814-BB09-956C1348E57E}"/>
              </a:ext>
            </a:extLst>
          </p:cNvPr>
          <p:cNvSpPr/>
          <p:nvPr/>
        </p:nvSpPr>
        <p:spPr>
          <a:xfrm rot="20898115">
            <a:off x="891928" y="3744122"/>
            <a:ext cx="2332336" cy="1389153"/>
          </a:xfrm>
          <a:prstGeom prst="irregularSeal2">
            <a:avLst/>
          </a:prstGeom>
          <a:ln w="3810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</a:rPr>
              <a:t>BÀI 4      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C88C553-2733-4544-85FC-B45D598966EC}"/>
              </a:ext>
            </a:extLst>
          </p:cNvPr>
          <p:cNvSpPr/>
          <p:nvPr/>
        </p:nvSpPr>
        <p:spPr>
          <a:xfrm>
            <a:off x="2051720" y="4581128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CHÈN ĐOẠN VIDEO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VÀO BÀI TRÌNH CHIẾU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2E8EEF5-C2B0-475F-9A47-72504CBDD4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71" y="1905665"/>
            <a:ext cx="2686050" cy="22002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94A9EC7-185E-493F-AF03-66FAB7049B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740" y="2043747"/>
            <a:ext cx="26860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B9E84-91A5-4D29-A09F-EC7AFDFF7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700F4-FF18-4476-A21C-0FFC528525C9}"/>
              </a:ext>
            </a:extLst>
          </p:cNvPr>
          <p:cNvSpPr txBox="1"/>
          <p:nvPr/>
        </p:nvSpPr>
        <p:spPr>
          <a:xfrm>
            <a:off x="230187" y="0"/>
            <a:ext cx="86836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Mời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các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bạn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hãy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đến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thăm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quê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hương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quan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họ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của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chúng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tôi</a:t>
            </a:r>
            <a:r>
              <a:rPr lang="en-US" sz="5400" dirty="0">
                <a:solidFill>
                  <a:srgbClr val="FF0000"/>
                </a:solidFill>
              </a:rPr>
              <a:t>.</a:t>
            </a:r>
            <a:endParaRPr lang="vi-VN" sz="5400" dirty="0">
              <a:solidFill>
                <a:srgbClr val="FF0000"/>
              </a:solidFill>
            </a:endParaRPr>
          </a:p>
          <a:p>
            <a:endParaRPr lang="en-US" sz="5400" dirty="0">
              <a:solidFill>
                <a:srgbClr val="FF0000"/>
              </a:solidFill>
            </a:endParaRPr>
          </a:p>
          <a:p>
            <a:endParaRPr lang="en-US" sz="5400" dirty="0">
              <a:solidFill>
                <a:srgbClr val="FF0000"/>
              </a:solidFill>
            </a:endParaRPr>
          </a:p>
          <a:p>
            <a:endParaRPr lang="en-US" sz="5400" dirty="0">
              <a:solidFill>
                <a:srgbClr val="FF0000"/>
              </a:solidFill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</a:rPr>
              <a:t>Chân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thành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cảm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ơn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Quý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vị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và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các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bạn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đã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chú</a:t>
            </a:r>
            <a:r>
              <a:rPr lang="en-US" sz="5400" dirty="0">
                <a:solidFill>
                  <a:schemeClr val="bg1"/>
                </a:solidFill>
              </a:rPr>
              <a:t> ý </a:t>
            </a:r>
            <a:r>
              <a:rPr lang="en-US" sz="5400" dirty="0" err="1">
                <a:solidFill>
                  <a:schemeClr val="bg1"/>
                </a:solidFill>
              </a:rPr>
              <a:t>theo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dõi</a:t>
            </a:r>
            <a:r>
              <a:rPr lang="en-US" sz="5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17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pic>
        <p:nvPicPr>
          <p:cNvPr id="10242" name="Picture 2" descr="Kết quả hình ảnh cho ghi nhớ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44000" cy="22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0881914">
            <a:off x="-171823" y="851557"/>
            <a:ext cx="9228247" cy="3134795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sẽ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171396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7" y="12968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chọn</a:t>
            </a:r>
            <a:r>
              <a:rPr lang="en-US" sz="2800" b="1" dirty="0">
                <a:solidFill>
                  <a:srgbClr val="FF0000"/>
                </a:solidFill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732808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Home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View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6" y="6500072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500072"/>
            <a:ext cx="2790825" cy="171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1" y="6518286"/>
            <a:ext cx="2790825" cy="17145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4" y="461651"/>
            <a:ext cx="1252538" cy="125253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46888" y="4617585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Design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4589689" y="4198486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89" y="1162853"/>
            <a:ext cx="63211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7-Point Star 5">
            <a:extLst>
              <a:ext uri="{FF2B5EF4-FFF2-40B4-BE49-F238E27FC236}">
                <a16:creationId xmlns:a16="http://schemas.microsoft.com/office/drawing/2014/main" id="{B6D33A4A-19BB-44EB-96B9-FE641D133A17}"/>
              </a:ext>
            </a:extLst>
          </p:cNvPr>
          <p:cNvSpPr/>
          <p:nvPr/>
        </p:nvSpPr>
        <p:spPr>
          <a:xfrm>
            <a:off x="323528" y="2298576"/>
            <a:ext cx="914400" cy="914400"/>
          </a:xfrm>
          <a:prstGeom prst="star7">
            <a:avLst/>
          </a:prstGeom>
          <a:solidFill>
            <a:srgbClr val="FF0000"/>
          </a:solidFill>
          <a:ln>
            <a:solidFill>
              <a:srgbClr val="DE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6416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chèn</a:t>
            </a:r>
            <a:r>
              <a:rPr lang="en-US" sz="2800" b="1" dirty="0">
                <a:solidFill>
                  <a:srgbClr val="FF0000"/>
                </a:solidFill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7676" y="4562167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>
                <a:solidFill>
                  <a:srgbClr val="0066FF"/>
                </a:solidFill>
              </a:rPr>
              <a:t>Movie </a:t>
            </a:r>
            <a:r>
              <a:rPr lang="en-US" sz="2400" b="1" dirty="0">
                <a:solidFill>
                  <a:srgbClr val="0066FF"/>
                </a:solidFill>
              </a:rPr>
              <a:t>from file 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4520476" y="4143068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Picture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Video from file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Insert</a:t>
            </a:r>
            <a:r>
              <a:rPr lang="en-US" sz="2400" b="1">
                <a:solidFill>
                  <a:srgbClr val="C00000"/>
                </a:solidFill>
              </a:rPr>
              <a:t>          </a:t>
            </a:r>
            <a:r>
              <a:rPr lang="en-US" sz="2400" b="1">
                <a:solidFill>
                  <a:srgbClr val="00B050"/>
                </a:solidFill>
              </a:rPr>
              <a:t>Movie</a:t>
            </a:r>
            <a:r>
              <a:rPr lang="en-US" sz="2400" b="1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483885"/>
            <a:ext cx="2660375" cy="1634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68" y="6497910"/>
            <a:ext cx="2790825" cy="17145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6576793" y="505746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96" y="6483885"/>
            <a:ext cx="2790825" cy="17145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5272950" y="541075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3242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1088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75393" y="502400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59669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" y="461650"/>
            <a:ext cx="1455399" cy="14553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3579" y="2686051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 </a:t>
            </a:r>
            <a:r>
              <a:rPr lang="en-US" sz="2400" b="1" dirty="0">
                <a:solidFill>
                  <a:srgbClr val="00B050"/>
                </a:solidFill>
              </a:rPr>
              <a:t>Audio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</a:rPr>
              <a:t>Audio from file 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5955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9010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9669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7-Point Star 5">
            <a:extLst>
              <a:ext uri="{FF2B5EF4-FFF2-40B4-BE49-F238E27FC236}">
                <a16:creationId xmlns:a16="http://schemas.microsoft.com/office/drawing/2014/main" id="{23B7940C-E7C3-4DBF-A33D-4FF6B4B40F0D}"/>
              </a:ext>
            </a:extLst>
          </p:cNvPr>
          <p:cNvSpPr/>
          <p:nvPr/>
        </p:nvSpPr>
        <p:spPr>
          <a:xfrm>
            <a:off x="4499992" y="4149080"/>
            <a:ext cx="914400" cy="914400"/>
          </a:xfrm>
          <a:prstGeom prst="star7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1958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534C9E-A568-49B8-BF3C-7FC5A031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F5AF40-58EE-46BF-946C-40FF1BEC9030}"/>
              </a:ext>
            </a:extLst>
          </p:cNvPr>
          <p:cNvSpPr/>
          <p:nvPr/>
        </p:nvSpPr>
        <p:spPr>
          <a:xfrm>
            <a:off x="2771800" y="836712"/>
            <a:ext cx="4392488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Ghi</a:t>
            </a: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Nhớ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D00A722-7FF8-45FB-B46F-2CBE9A772B2B}"/>
              </a:ext>
            </a:extLst>
          </p:cNvPr>
          <p:cNvSpPr/>
          <p:nvPr/>
        </p:nvSpPr>
        <p:spPr>
          <a:xfrm>
            <a:off x="0" y="2204864"/>
            <a:ext cx="9108504" cy="45365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569A0-E19C-4297-8CCA-A40A9544E4E6}"/>
              </a:ext>
            </a:extLst>
          </p:cNvPr>
          <p:cNvSpPr txBox="1"/>
          <p:nvPr/>
        </p:nvSpPr>
        <p:spPr>
          <a:xfrm>
            <a:off x="1691680" y="2852936"/>
            <a:ext cx="5857875" cy="3435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100" b="1" dirty="0" err="1"/>
              <a:t>Để</a:t>
            </a:r>
            <a:r>
              <a:rPr lang="en-US" sz="2100" b="1" dirty="0"/>
              <a:t> </a:t>
            </a:r>
            <a:r>
              <a:rPr lang="en-US" sz="2100" b="1" dirty="0" err="1"/>
              <a:t>chèn</a:t>
            </a:r>
            <a:r>
              <a:rPr lang="en-US" sz="2100" b="1" dirty="0"/>
              <a:t> </a:t>
            </a:r>
            <a:r>
              <a:rPr lang="en-US" sz="2100" b="1" dirty="0" err="1"/>
              <a:t>đoạn</a:t>
            </a:r>
            <a:r>
              <a:rPr lang="en-US" sz="2100" b="1" dirty="0"/>
              <a:t> video </a:t>
            </a:r>
            <a:r>
              <a:rPr lang="en-US" sz="2100" b="1" dirty="0" err="1"/>
              <a:t>vào</a:t>
            </a:r>
            <a:r>
              <a:rPr lang="en-US" sz="2100" b="1" dirty="0"/>
              <a:t> </a:t>
            </a:r>
            <a:r>
              <a:rPr lang="en-US" sz="2100" b="1" dirty="0" err="1"/>
              <a:t>trang</a:t>
            </a:r>
            <a:r>
              <a:rPr lang="en-US" sz="2100" b="1" dirty="0"/>
              <a:t> </a:t>
            </a:r>
            <a:r>
              <a:rPr lang="en-US" sz="2100" b="1" dirty="0" err="1"/>
              <a:t>trình</a:t>
            </a:r>
            <a:r>
              <a:rPr lang="en-US" sz="2100" b="1" dirty="0"/>
              <a:t> </a:t>
            </a:r>
            <a:r>
              <a:rPr lang="en-US" sz="2100" b="1" dirty="0" err="1"/>
              <a:t>chiếu</a:t>
            </a:r>
            <a:r>
              <a:rPr lang="en-US" sz="2100" b="1" dirty="0"/>
              <a:t>, </a:t>
            </a:r>
            <a:r>
              <a:rPr lang="en-US" sz="2100" b="1" dirty="0" err="1"/>
              <a:t>em</a:t>
            </a:r>
            <a:r>
              <a:rPr lang="en-US" sz="2100" b="1" dirty="0"/>
              <a:t>  </a:t>
            </a:r>
            <a:r>
              <a:rPr lang="en-US" sz="2100" b="1" dirty="0" err="1"/>
              <a:t>chọn</a:t>
            </a:r>
            <a:r>
              <a:rPr lang="en-US" sz="2100" b="1" dirty="0"/>
              <a:t>             </a:t>
            </a:r>
            <a:r>
              <a:rPr lang="en-US" sz="2100" b="1" dirty="0" err="1"/>
              <a:t>trong</a:t>
            </a:r>
            <a:r>
              <a:rPr lang="en-US" sz="2100" b="1" dirty="0"/>
              <a:t> </a:t>
            </a:r>
            <a:r>
              <a:rPr lang="en-US" sz="2100" b="1" dirty="0" err="1"/>
              <a:t>thẻ</a:t>
            </a:r>
            <a:r>
              <a:rPr lang="en-US" sz="2100" b="1" dirty="0"/>
              <a:t> Insert.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100" b="1" dirty="0"/>
              <a:t>Video </a:t>
            </a:r>
            <a:r>
              <a:rPr lang="en-US" sz="2100" b="1" dirty="0" err="1"/>
              <a:t>là</a:t>
            </a:r>
            <a:r>
              <a:rPr lang="en-US" sz="2100" b="1" dirty="0"/>
              <a:t> </a:t>
            </a:r>
            <a:r>
              <a:rPr lang="en-US" sz="2100" b="1" dirty="0" err="1"/>
              <a:t>dạng</a:t>
            </a:r>
            <a:r>
              <a:rPr lang="en-US" sz="2100" b="1" dirty="0"/>
              <a:t> </a:t>
            </a:r>
            <a:r>
              <a:rPr lang="en-US" sz="2100" b="1" dirty="0" err="1"/>
              <a:t>dữ</a:t>
            </a:r>
            <a:r>
              <a:rPr lang="en-US" sz="2100" b="1" dirty="0"/>
              <a:t> </a:t>
            </a:r>
            <a:r>
              <a:rPr lang="en-US" sz="2100" b="1" dirty="0" err="1"/>
              <a:t>liệu</a:t>
            </a:r>
            <a:r>
              <a:rPr lang="en-US" sz="2100" b="1" dirty="0"/>
              <a:t> </a:t>
            </a:r>
            <a:r>
              <a:rPr lang="en-US" sz="2100" b="1" dirty="0" err="1"/>
              <a:t>đa</a:t>
            </a:r>
            <a:r>
              <a:rPr lang="en-US" sz="2100" b="1" dirty="0"/>
              <a:t> </a:t>
            </a:r>
            <a:r>
              <a:rPr lang="en-US" sz="2100" b="1" dirty="0" err="1"/>
              <a:t>phương</a:t>
            </a:r>
            <a:r>
              <a:rPr lang="en-US" sz="2100" b="1" dirty="0"/>
              <a:t> </a:t>
            </a:r>
            <a:r>
              <a:rPr lang="en-US" sz="2100" b="1" dirty="0" err="1"/>
              <a:t>tiện</a:t>
            </a:r>
            <a:r>
              <a:rPr lang="en-US" sz="2100" b="1" dirty="0"/>
              <a:t> </a:t>
            </a:r>
            <a:r>
              <a:rPr lang="en-US" sz="2100" b="1" dirty="0" err="1"/>
              <a:t>trong</a:t>
            </a:r>
            <a:r>
              <a:rPr lang="en-US" sz="2100" b="1" dirty="0"/>
              <a:t> </a:t>
            </a:r>
            <a:r>
              <a:rPr lang="en-US" sz="2100" b="1" dirty="0" err="1"/>
              <a:t>bài</a:t>
            </a:r>
            <a:r>
              <a:rPr lang="en-US" sz="2100" b="1" dirty="0"/>
              <a:t> </a:t>
            </a:r>
            <a:r>
              <a:rPr lang="en-US" sz="2100" b="1" dirty="0" err="1"/>
              <a:t>trình</a:t>
            </a:r>
            <a:r>
              <a:rPr lang="en-US" sz="2100" b="1" dirty="0"/>
              <a:t> </a:t>
            </a:r>
            <a:r>
              <a:rPr lang="en-US" sz="2100" b="1" dirty="0" err="1"/>
              <a:t>chiếu</a:t>
            </a:r>
            <a:r>
              <a:rPr lang="en-US" sz="2100" b="1" dirty="0"/>
              <a:t>.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100" b="1" dirty="0"/>
              <a:t> </a:t>
            </a:r>
            <a:r>
              <a:rPr lang="en-US" sz="2100" b="1" dirty="0" err="1"/>
              <a:t>Nội</a:t>
            </a:r>
            <a:r>
              <a:rPr lang="en-US" sz="2100" b="1" dirty="0"/>
              <a:t> dung Video </a:t>
            </a:r>
            <a:r>
              <a:rPr lang="en-US" sz="2100" b="1" dirty="0" err="1"/>
              <a:t>giúp</a:t>
            </a:r>
            <a:r>
              <a:rPr lang="en-US" sz="2100" b="1" dirty="0"/>
              <a:t> </a:t>
            </a:r>
            <a:r>
              <a:rPr lang="en-US" sz="2100" b="1" dirty="0" err="1"/>
              <a:t>các</a:t>
            </a:r>
            <a:r>
              <a:rPr lang="en-US" sz="2100" b="1" dirty="0"/>
              <a:t> </a:t>
            </a:r>
            <a:r>
              <a:rPr lang="en-US" sz="2100" b="1" dirty="0" err="1"/>
              <a:t>em</a:t>
            </a:r>
            <a:r>
              <a:rPr lang="en-US" sz="2100" b="1" dirty="0"/>
              <a:t> </a:t>
            </a:r>
            <a:r>
              <a:rPr lang="en-US" sz="2100" b="1" dirty="0" err="1"/>
              <a:t>thể</a:t>
            </a:r>
            <a:r>
              <a:rPr lang="en-US" sz="2100" b="1" dirty="0"/>
              <a:t> </a:t>
            </a:r>
            <a:r>
              <a:rPr lang="en-US" sz="2100" b="1" dirty="0" err="1"/>
              <a:t>hiện</a:t>
            </a:r>
            <a:r>
              <a:rPr lang="en-US" sz="2100" b="1" dirty="0"/>
              <a:t> ý </a:t>
            </a:r>
            <a:r>
              <a:rPr lang="en-US" sz="2100" b="1" dirty="0" err="1"/>
              <a:t>tưởng</a:t>
            </a:r>
            <a:r>
              <a:rPr lang="en-US" sz="2100" b="1" dirty="0"/>
              <a:t> </a:t>
            </a:r>
            <a:r>
              <a:rPr lang="en-US" sz="2100" b="1" dirty="0" err="1"/>
              <a:t>của</a:t>
            </a:r>
            <a:r>
              <a:rPr lang="en-US" sz="2100" b="1" dirty="0"/>
              <a:t> </a:t>
            </a:r>
            <a:r>
              <a:rPr lang="en-US" sz="2100" b="1" dirty="0" err="1"/>
              <a:t>mình</a:t>
            </a:r>
            <a:r>
              <a:rPr lang="en-US" sz="2100" b="1" dirty="0"/>
              <a:t> </a:t>
            </a:r>
            <a:r>
              <a:rPr lang="en-US" sz="2100" b="1" dirty="0" err="1"/>
              <a:t>một</a:t>
            </a:r>
            <a:r>
              <a:rPr lang="en-US" sz="2100" b="1" dirty="0"/>
              <a:t> </a:t>
            </a:r>
            <a:r>
              <a:rPr lang="en-US" sz="2100" b="1" dirty="0" err="1"/>
              <a:t>cách</a:t>
            </a:r>
            <a:r>
              <a:rPr lang="en-US" sz="2100" b="1" dirty="0"/>
              <a:t> </a:t>
            </a:r>
            <a:r>
              <a:rPr lang="en-US" sz="2100" b="1" dirty="0" err="1"/>
              <a:t>sinh</a:t>
            </a:r>
            <a:r>
              <a:rPr lang="en-US" sz="2100" b="1" dirty="0"/>
              <a:t> </a:t>
            </a:r>
            <a:r>
              <a:rPr lang="en-US" sz="2100" b="1" dirty="0" err="1"/>
              <a:t>động</a:t>
            </a:r>
            <a:r>
              <a:rPr lang="en-US" sz="2100" b="1" dirty="0"/>
              <a:t> </a:t>
            </a:r>
            <a:r>
              <a:rPr lang="en-US" sz="2100" b="1" dirty="0" err="1"/>
              <a:t>và</a:t>
            </a:r>
            <a:r>
              <a:rPr lang="en-US" sz="2100" b="1" dirty="0"/>
              <a:t> </a:t>
            </a:r>
            <a:r>
              <a:rPr lang="en-US" sz="2100" b="1" dirty="0" err="1"/>
              <a:t>thuyết</a:t>
            </a:r>
            <a:r>
              <a:rPr lang="en-US" sz="2100" b="1" dirty="0"/>
              <a:t> </a:t>
            </a:r>
            <a:r>
              <a:rPr lang="en-US" sz="2100" b="1" dirty="0" err="1"/>
              <a:t>phục</a:t>
            </a:r>
            <a:r>
              <a:rPr lang="en-US" sz="2100" b="1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6C2A7E-C92F-4467-AC42-E962422C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632114" cy="52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4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AC537-2BBF-4393-A4B5-4F10B71A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7044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8CBA001-C487-429A-826C-CDB2748C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908720"/>
            <a:ext cx="1948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u="sng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dò</a:t>
            </a:r>
            <a:r>
              <a:rPr lang="en-US" altLang="en-US" sz="3600" b="1" u="sng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A66B-C37F-4673-8F6A-834594F2D8B7}"/>
              </a:ext>
            </a:extLst>
          </p:cNvPr>
          <p:cNvSpPr/>
          <p:nvPr/>
        </p:nvSpPr>
        <p:spPr>
          <a:xfrm>
            <a:off x="952500" y="2943235"/>
            <a:ext cx="7086600" cy="148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9A8D4-2EAB-4CF9-9ADD-F2ABD3374BC5}"/>
              </a:ext>
            </a:extLst>
          </p:cNvPr>
          <p:cNvSpPr/>
          <p:nvPr/>
        </p:nvSpPr>
        <p:spPr>
          <a:xfrm>
            <a:off x="899592" y="4365104"/>
            <a:ext cx="704373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1,2,3 (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47,48)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" y="0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4371"/>
            <a:ext cx="2643206" cy="221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15616" y="1917737"/>
            <a:ext cx="2643206" cy="610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03698" y="3215561"/>
            <a:ext cx="8215338" cy="1007919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anchor="ctr"/>
          <a:lstStyle/>
          <a:p>
            <a:pPr eaLnBrk="1" hangingPunct="1">
              <a:defRPr/>
            </a:pPr>
            <a:r>
              <a:rPr lang="en-US" sz="3000" dirty="0">
                <a:solidFill>
                  <a:srgbClr val="FF0066"/>
                </a:solidFill>
              </a:rPr>
              <a:t>-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000" dirty="0">
              <a:solidFill>
                <a:srgbClr val="FF0066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30738F-4081-4DEB-9201-7068A0BBE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64" y="4133548"/>
            <a:ext cx="2906180" cy="2716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9CFDFB-0C17-4954-9B3A-04102DF23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75188"/>
            <a:ext cx="2749366" cy="2200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420E0-AAB2-4849-8984-DF25A1A53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5199" y="-3647260"/>
            <a:ext cx="1833597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765833"/>
            <a:ext cx="6570702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78897-507D-40B2-A5F1-19ADE1A00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264" y="216337"/>
            <a:ext cx="4486275" cy="63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7D547-6CA0-42C3-945D-53A9E1858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14" y="1421642"/>
            <a:ext cx="637222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5D9C4-EFDB-44DC-A7B3-4597BEE10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4" y="2484337"/>
            <a:ext cx="7709743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7F175D-9E70-45A3-AA51-5079878C4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3" y="2941845"/>
            <a:ext cx="7815311" cy="121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442EDB-2E19-4D62-8FCB-5F16361435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2" y="5530192"/>
            <a:ext cx="165735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E040F6-7CCA-4BED-A2A0-737927FF7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8351" y="5540569"/>
            <a:ext cx="6186966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569B0F-2655-4CEB-9EDE-A7656313F4F5}"/>
              </a:ext>
            </a:extLst>
          </p:cNvPr>
          <p:cNvSpPr txBox="1"/>
          <p:nvPr/>
        </p:nvSpPr>
        <p:spPr>
          <a:xfrm>
            <a:off x="9272" y="4393710"/>
            <a:ext cx="618696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002060"/>
                </a:solidFill>
              </a:rPr>
              <a:t>- </a:t>
            </a:r>
            <a:r>
              <a:rPr lang="en-US" sz="1800" b="1" dirty="0" err="1">
                <a:solidFill>
                  <a:srgbClr val="002060"/>
                </a:solidFill>
              </a:rPr>
              <a:t>Cách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hiện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(PowerPoint 2013)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B6383-2818-4771-924F-3CF28E89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4619625" cy="59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A4A01-0E48-46DD-98AD-1E04832B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8296275" cy="1543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003C9A-7293-42F8-9B68-A9960B0FD141}"/>
              </a:ext>
            </a:extLst>
          </p:cNvPr>
          <p:cNvSpPr/>
          <p:nvPr/>
        </p:nvSpPr>
        <p:spPr>
          <a:xfrm>
            <a:off x="4427984" y="2420888"/>
            <a:ext cx="936104" cy="144016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1057D-286D-49F7-898C-5B3C202DD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3861048"/>
            <a:ext cx="3790950" cy="19716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7EC143-A3A2-4C86-9E19-6FFB46A90F48}"/>
              </a:ext>
            </a:extLst>
          </p:cNvPr>
          <p:cNvCxnSpPr>
            <a:cxnSpLocks/>
          </p:cNvCxnSpPr>
          <p:nvPr/>
        </p:nvCxnSpPr>
        <p:spPr>
          <a:xfrm flipH="1" flipV="1">
            <a:off x="5353051" y="2490872"/>
            <a:ext cx="1811237" cy="1658208"/>
          </a:xfrm>
          <a:prstGeom prst="straightConnector1">
            <a:avLst/>
          </a:prstGeom>
          <a:ln w="28575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E3FB0E-98E1-45FD-92C5-017D184B75E0}"/>
              </a:ext>
            </a:extLst>
          </p:cNvPr>
          <p:cNvSpPr/>
          <p:nvPr/>
        </p:nvSpPr>
        <p:spPr>
          <a:xfrm>
            <a:off x="4427984" y="2616349"/>
            <a:ext cx="936104" cy="144016"/>
          </a:xfrm>
          <a:prstGeom prst="rect">
            <a:avLst/>
          </a:prstGeom>
          <a:noFill/>
          <a:ln w="28575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0F66DC-67E5-4E70-B308-6043ECF62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509120"/>
            <a:ext cx="2914650" cy="195262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B1B46C-0CB1-4C07-952A-92DC5FD2AB43}"/>
              </a:ext>
            </a:extLst>
          </p:cNvPr>
          <p:cNvCxnSpPr>
            <a:cxnSpLocks/>
          </p:cNvCxnSpPr>
          <p:nvPr/>
        </p:nvCxnSpPr>
        <p:spPr>
          <a:xfrm flipV="1">
            <a:off x="2921372" y="2760366"/>
            <a:ext cx="1840371" cy="1964778"/>
          </a:xfrm>
          <a:prstGeom prst="straightConnector1">
            <a:avLst/>
          </a:prstGeom>
          <a:ln w="28575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F3777-9047-449A-A099-23EDF6C2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192"/>
            <a:ext cx="600075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9EE6F-CDB0-4503-A283-AF4C6E9BA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16238"/>
            <a:ext cx="2247900" cy="618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6D267-08AF-433C-8BE2-517E4E61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6" y="1922515"/>
            <a:ext cx="8848725" cy="930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7AD4E-F410-408B-B162-26A8252F1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3" y="3429000"/>
            <a:ext cx="4343400" cy="2721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72232-EC09-44C7-8E78-2BBB6E162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973" y="3517961"/>
            <a:ext cx="457200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DA5FF-43AE-4E95-AE50-930B0D2F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5880"/>
            <a:ext cx="4810125" cy="56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F563C-B2E5-438D-819E-06DB6DE8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908720"/>
            <a:ext cx="896302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00396-33D6-4654-90FB-3D13C7A9E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48" y="2092515"/>
            <a:ext cx="9112920" cy="747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E24E0-AA19-462F-8225-79C46C8B3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44" y="3144589"/>
            <a:ext cx="8877301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A1FA4-9512-4FAD-9BF7-0E1E3846F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76" y="4013398"/>
            <a:ext cx="55245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F81417-F997-4BFC-81DB-D167831BC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657159"/>
            <a:ext cx="5562600" cy="49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AF3DB9-DF25-46EA-A49D-66CD6F7BE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91" y="5306893"/>
            <a:ext cx="7515225" cy="447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26E6EC-65A7-4698-B92C-3CAA801FC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5927710"/>
            <a:ext cx="4714875" cy="400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71F763-E2D1-4F09-B11D-572AB10AE072}"/>
              </a:ext>
            </a:extLst>
          </p:cNvPr>
          <p:cNvCxnSpPr>
            <a:cxnSpLocks/>
          </p:cNvCxnSpPr>
          <p:nvPr/>
        </p:nvCxnSpPr>
        <p:spPr>
          <a:xfrm>
            <a:off x="2195736" y="1340768"/>
            <a:ext cx="2808312" cy="0"/>
          </a:xfrm>
          <a:prstGeom prst="line">
            <a:avLst/>
          </a:prstGeom>
          <a:ln w="190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C662E6-6ACF-431D-98D1-83DD591C3D5F}"/>
              </a:ext>
            </a:extLst>
          </p:cNvPr>
          <p:cNvCxnSpPr>
            <a:cxnSpLocks/>
          </p:cNvCxnSpPr>
          <p:nvPr/>
        </p:nvCxnSpPr>
        <p:spPr>
          <a:xfrm>
            <a:off x="5220072" y="1340416"/>
            <a:ext cx="1368152" cy="0"/>
          </a:xfrm>
          <a:prstGeom prst="line">
            <a:avLst/>
          </a:prstGeom>
          <a:ln w="190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AF2CCB-925F-4609-B777-F0445EC1C51D}"/>
              </a:ext>
            </a:extLst>
          </p:cNvPr>
          <p:cNvCxnSpPr>
            <a:cxnSpLocks/>
          </p:cNvCxnSpPr>
          <p:nvPr/>
        </p:nvCxnSpPr>
        <p:spPr>
          <a:xfrm>
            <a:off x="7236296" y="1340416"/>
            <a:ext cx="1584176" cy="0"/>
          </a:xfrm>
          <a:prstGeom prst="line">
            <a:avLst/>
          </a:prstGeom>
          <a:ln w="190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B4AB00-076E-4B37-99FF-C6C439FCA509}"/>
              </a:ext>
            </a:extLst>
          </p:cNvPr>
          <p:cNvCxnSpPr>
            <a:cxnSpLocks/>
          </p:cNvCxnSpPr>
          <p:nvPr/>
        </p:nvCxnSpPr>
        <p:spPr>
          <a:xfrm>
            <a:off x="1979712" y="1700808"/>
            <a:ext cx="2541500" cy="0"/>
          </a:xfrm>
          <a:prstGeom prst="line">
            <a:avLst/>
          </a:prstGeom>
          <a:ln w="190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188640"/>
            <a:ext cx="8229600" cy="1143000"/>
          </a:xfrm>
        </p:spPr>
        <p:txBody>
          <a:bodyPr/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,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9" y="1556792"/>
            <a:ext cx="8229600" cy="4389120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Bắc Ninh tiếp giáp với vùng trung du Bắc bộ tại tỉnh </a:t>
            </a:r>
            <a:r>
              <a:rPr lang="vi-VN" sz="2800" dirty="0">
                <a:solidFill>
                  <a:srgbClr val="C00000"/>
                </a:solidFill>
                <a:hlinkClick r:id="rId2" tooltip="Bắc Gia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Bắc Giang</a:t>
            </a:r>
            <a:r>
              <a:rPr lang="vi-VN" sz="2800" dirty="0">
                <a:solidFill>
                  <a:srgbClr val="0000FF"/>
                </a:solidFill>
              </a:rPr>
              <a:t>. Thành phố </a:t>
            </a:r>
            <a:r>
              <a:rPr lang="vi-VN" sz="2800" dirty="0">
                <a:solidFill>
                  <a:srgbClr val="C00000"/>
                </a:solidFill>
                <a:hlinkClick r:id="rId3" tooltip="Bắc Ninh (thành phố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Bắc Ninh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nằm cách trung tâm Thành phố </a:t>
            </a:r>
            <a:r>
              <a:rPr lang="vi-VN" sz="2800" dirty="0">
                <a:solidFill>
                  <a:srgbClr val="C00000"/>
                </a:solidFill>
                <a:hlinkClick r:id="rId4" tooltip="Hà Nộ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Hà Nội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30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C00000"/>
                </a:solidFill>
                <a:hlinkClick r:id="rId5" tooltip="Kilômé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về </a:t>
            </a:r>
            <a:r>
              <a:rPr lang="vi-VN" sz="2800" dirty="0">
                <a:solidFill>
                  <a:srgbClr val="C00000"/>
                </a:solidFill>
                <a:hlinkClick r:id="rId6" tooltip="Hướng Đông Bắ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phía đông bắc</a:t>
            </a:r>
            <a:r>
              <a:rPr lang="vi-VN" sz="2800" dirty="0">
                <a:solidFill>
                  <a:srgbClr val="0000FF"/>
                </a:solidFill>
              </a:rPr>
              <a:t>, có vị trí địa lý:</a:t>
            </a:r>
          </a:p>
          <a:p>
            <a:r>
              <a:rPr lang="vi-VN" sz="2800" dirty="0">
                <a:solidFill>
                  <a:srgbClr val="C00000"/>
                </a:solidFill>
                <a:hlinkClick r:id="rId7" tooltip="Hướng Tâ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Phía tây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và </a:t>
            </a:r>
            <a:r>
              <a:rPr lang="vi-VN" sz="2800" dirty="0">
                <a:solidFill>
                  <a:srgbClr val="C00000"/>
                </a:solidFill>
                <a:hlinkClick r:id="rId8" tooltip="Hướng Tây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tây nam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giáp thủ đô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C00000"/>
                </a:solidFill>
                <a:hlinkClick r:id="rId4" tooltip="Hà Nộ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Hà Nội</a:t>
            </a:r>
            <a:endParaRPr lang="vi-VN" sz="2800" dirty="0">
              <a:solidFill>
                <a:srgbClr val="C00000"/>
              </a:solidFill>
            </a:endParaRPr>
          </a:p>
          <a:p>
            <a:r>
              <a:rPr lang="vi-VN" sz="2800" dirty="0">
                <a:solidFill>
                  <a:srgbClr val="C00000"/>
                </a:solidFill>
                <a:hlinkClick r:id="rId9" tooltip="Hướng Bắ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Phía bắc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giáp tỉnh </a:t>
            </a:r>
            <a:r>
              <a:rPr lang="vi-VN" sz="2800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Bắc Giang</a:t>
            </a:r>
            <a:endParaRPr lang="vi-VN" sz="2800" dirty="0">
              <a:solidFill>
                <a:srgbClr val="C00000"/>
              </a:solidFill>
            </a:endParaRPr>
          </a:p>
          <a:p>
            <a:r>
              <a:rPr lang="vi-VN" sz="2800" dirty="0">
                <a:solidFill>
                  <a:srgbClr val="C00000"/>
                </a:solidFill>
                <a:hlinkClick r:id="rId10" tooltip="Hướng Đô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Phía đông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và </a:t>
            </a:r>
            <a:r>
              <a:rPr lang="vi-VN" sz="2800" dirty="0">
                <a:solidFill>
                  <a:srgbClr val="C00000"/>
                </a:solidFill>
                <a:hlinkClick r:id="rId11" tooltip="Hướng Đông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đông nam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giáp tỉnh </a:t>
            </a:r>
            <a:r>
              <a:rPr lang="vi-VN" sz="2800" dirty="0">
                <a:solidFill>
                  <a:srgbClr val="C00000"/>
                </a:solidFill>
                <a:hlinkClick r:id="rId12" tooltip="Hải Dươ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Hải Dương</a:t>
            </a:r>
            <a:endParaRPr lang="vi-VN" sz="2800" dirty="0">
              <a:solidFill>
                <a:srgbClr val="C00000"/>
              </a:solidFill>
            </a:endParaRPr>
          </a:p>
          <a:p>
            <a:r>
              <a:rPr lang="vi-VN" sz="2800" dirty="0">
                <a:solidFill>
                  <a:srgbClr val="C00000"/>
                </a:solidFill>
                <a:hlinkClick r:id="rId13" tooltip="Hướng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Phía nam</a:t>
            </a:r>
            <a:r>
              <a:rPr lang="vi-VN" sz="2800" dirty="0">
                <a:solidFill>
                  <a:srgbClr val="C00000"/>
                </a:solidFill>
              </a:rPr>
              <a:t> </a:t>
            </a:r>
            <a:r>
              <a:rPr lang="vi-VN" sz="2800" dirty="0">
                <a:solidFill>
                  <a:srgbClr val="0000FF"/>
                </a:solidFill>
              </a:rPr>
              <a:t>giáp tỉnh </a:t>
            </a:r>
            <a:r>
              <a:rPr lang="vi-VN" sz="2800" dirty="0">
                <a:solidFill>
                  <a:srgbClr val="C00000"/>
                </a:solidFill>
                <a:hlinkClick r:id="rId14" tooltip="Hưng Yê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Hưng Yên</a:t>
            </a:r>
            <a:r>
              <a:rPr lang="vi-VN" sz="2800" dirty="0">
                <a:solidFill>
                  <a:srgbClr val="0000FF"/>
                </a:solidFill>
              </a:rPr>
              <a:t>.</a:t>
            </a:r>
          </a:p>
          <a:p>
            <a:r>
              <a:rPr lang="vi-VN" sz="2800" dirty="0">
                <a:solidFill>
                  <a:srgbClr val="0000FF"/>
                </a:solidFill>
              </a:rPr>
              <a:t>Bắc Ninh nằm trong vùng khí hậu cận nhiệt đới ẩm, chia làm 4 mùa rõ rệt (xuân, hạ, thu, đông).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24" y="476672"/>
            <a:ext cx="8229600" cy="1143000"/>
          </a:xfrm>
        </p:spPr>
        <p:txBody>
          <a:bodyPr/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</a:rPr>
              <a:t>Bắc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Ninh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một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tỉnh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có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nền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kinh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tế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phát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triển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sz="3600" dirty="0" err="1">
                <a:solidFill>
                  <a:srgbClr val="C00000"/>
                </a:solidFill>
              </a:rPr>
              <a:t>Có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đầy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đủ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ngành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  <a:r>
              <a:rPr lang="en-US" sz="3600" dirty="0" err="1">
                <a:solidFill>
                  <a:srgbClr val="C00000"/>
                </a:solidFill>
              </a:rPr>
              <a:t>nông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dirty="0" err="1">
                <a:solidFill>
                  <a:srgbClr val="C00000"/>
                </a:solidFill>
              </a:rPr>
              <a:t>lâm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dirty="0" err="1">
                <a:solidFill>
                  <a:srgbClr val="C00000"/>
                </a:solidFill>
              </a:rPr>
              <a:t>ngư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nghiệp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  <a:r>
              <a:rPr lang="en-US" sz="3600" dirty="0" err="1">
                <a:solidFill>
                  <a:srgbClr val="C00000"/>
                </a:solidFill>
              </a:rPr>
              <a:t>Ngoài</a:t>
            </a:r>
            <a:r>
              <a:rPr lang="en-US" sz="3600" dirty="0">
                <a:solidFill>
                  <a:srgbClr val="C00000"/>
                </a:solidFill>
              </a:rPr>
              <a:t> ra </a:t>
            </a:r>
            <a:r>
              <a:rPr lang="en-US" sz="3600" dirty="0" err="1">
                <a:solidFill>
                  <a:srgbClr val="C00000"/>
                </a:solidFill>
              </a:rPr>
              <a:t>có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ngành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nghiệp</a:t>
            </a:r>
            <a:r>
              <a:rPr lang="en-US" sz="3600" dirty="0">
                <a:solidFill>
                  <a:srgbClr val="C00000"/>
                </a:solidFill>
              </a:rPr>
              <a:t>, </a:t>
            </a:r>
            <a:r>
              <a:rPr lang="en-US" sz="3600" dirty="0" err="1">
                <a:solidFill>
                  <a:srgbClr val="C00000"/>
                </a:solidFill>
              </a:rPr>
              <a:t>thương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mại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và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dịch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vụ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phát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triển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rất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nhanh</a:t>
            </a:r>
            <a:r>
              <a:rPr lang="en-US" sz="3600" dirty="0">
                <a:solidFill>
                  <a:srgbClr val="FF0066"/>
                </a:solidFill>
              </a:rPr>
              <a:t>.</a:t>
            </a:r>
            <a:endParaRPr lang="vi-VN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05" y="207327"/>
            <a:ext cx="84621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66"/>
                </a:solidFill>
              </a:rPr>
              <a:t>Một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địa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danh</a:t>
            </a:r>
            <a:r>
              <a:rPr lang="en-US" dirty="0">
                <a:solidFill>
                  <a:srgbClr val="FF0066"/>
                </a:solidFill>
              </a:rPr>
              <a:t> du </a:t>
            </a:r>
            <a:r>
              <a:rPr lang="en-US" dirty="0" err="1">
                <a:solidFill>
                  <a:srgbClr val="FF0066"/>
                </a:solidFill>
              </a:rPr>
              <a:t>lịch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văn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hóa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nổi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bật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của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Bắc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Ninh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endParaRPr lang="vi-VN" dirty="0">
              <a:solidFill>
                <a:srgbClr val="FF0066"/>
              </a:solidFill>
            </a:endParaRPr>
          </a:p>
        </p:txBody>
      </p:sp>
      <p:pic>
        <p:nvPicPr>
          <p:cNvPr id="4" name="Picture 3" descr="chua-d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3"/>
            <a:ext cx="4714876" cy="5286388"/>
          </a:xfrm>
          <a:prstGeom prst="rect">
            <a:avLst/>
          </a:prstGeom>
        </p:spPr>
      </p:pic>
      <p:pic>
        <p:nvPicPr>
          <p:cNvPr id="6" name="Picture 5" descr="chua-but-thap-21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429124" cy="5286388"/>
          </a:xfrm>
          <a:prstGeom prst="rect">
            <a:avLst/>
          </a:prstGeom>
        </p:spPr>
      </p:pic>
      <p:pic>
        <p:nvPicPr>
          <p:cNvPr id="7" name="Picture 6" descr="phật tí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4923417"/>
          </a:xfrm>
          <a:prstGeom prst="rect">
            <a:avLst/>
          </a:prstGeom>
        </p:spPr>
      </p:pic>
      <p:pic>
        <p:nvPicPr>
          <p:cNvPr id="8" name="Picture 7" descr="đèn đ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6357958"/>
            <a:ext cx="414340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Đền Đô – Từ Sơn (Bắc Ninh)</a:t>
            </a:r>
            <a:endParaRPr lang="vi-VN" sz="2400"/>
          </a:p>
        </p:txBody>
      </p:sp>
      <p:pic>
        <p:nvPicPr>
          <p:cNvPr id="10" name="Picture 9" descr="quan họ b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1571612"/>
            <a:ext cx="4929190" cy="5286388"/>
          </a:xfrm>
          <a:prstGeom prst="rect">
            <a:avLst/>
          </a:prstGeom>
        </p:spPr>
      </p:pic>
      <p:pic>
        <p:nvPicPr>
          <p:cNvPr id="11" name="Picture 10" descr="quan họ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71612"/>
            <a:ext cx="421481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73&quot;/&gt;&lt;/object&gt;&lt;object type=&quot;3&quot; unique_id=&quot;10013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82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81&quot;/&gt;&lt;/object&gt;&lt;object type=&quot;3&quot; unique_id=&quot;10018&quot;&gt;&lt;property id=&quot;20148&quot; value=&quot;5&quot;/&gt;&lt;property id=&quot;20300&quot; value=&quot;Slide 21&quot;/&gt;&lt;property id=&quot;20307&quot; value=&quot;277&quot;/&gt;&lt;/object&gt;&lt;object type=&quot;3&quot; unique_id=&quot;10020&quot;&gt;&lt;property id=&quot;20148&quot; value=&quot;5&quot;/&gt;&lt;property id=&quot;20300&quot; value=&quot;Slide 22&quot;/&gt;&lt;property id=&quot;20307&quot; value=&quot;280&quot;/&gt;&lt;/object&gt;&lt;object type=&quot;3&quot; unique_id=&quot;10081&quot;&gt;&lt;property id=&quot;20148&quot; value=&quot;5&quot;/&gt;&lt;property id=&quot;20300&quot; value=&quot;Slide 10&quot;/&gt;&lt;property id=&quot;20307&quot; value=&quot;284&quot;/&gt;&lt;/object&gt;&lt;object type=&quot;3&quot; unique_id=&quot;91488&quot;&gt;&lt;property id=&quot;20148&quot; value=&quot;5&quot;/&gt;&lt;property id=&quot;20300&quot; value=&quot;Slide 7&quot;/&gt;&lt;property id=&quot;20307&quot; value=&quot;286&quot;/&gt;&lt;/object&gt;&lt;object type=&quot;3&quot; unique_id=&quot;91773&quot;&gt;&lt;property id=&quot;20148&quot; value=&quot;5&quot;/&gt;&lt;property id=&quot;20300&quot; value=&quot;Slide 12 - &amp;quot;Đặc điểm địa lý, khí hậu&amp;quot;&quot;/&gt;&lt;property id=&quot;20307&quot; value=&quot;290&quot;/&gt;&lt;/object&gt;&lt;object type=&quot;3&quot; unique_id=&quot;91774&quot;&gt;&lt;property id=&quot;20148&quot; value=&quot;5&quot;/&gt;&lt;property id=&quot;20300&quot; value=&quot;Slide 13 - &amp;quot;Đặc điểm kinh tế, xã hội&amp;quot;&quot;/&gt;&lt;property id=&quot;20307&quot; value=&quot;291&quot;/&gt;&lt;/object&gt;&lt;object type=&quot;3&quot; unique_id=&quot;91775&quot;&gt;&lt;property id=&quot;20148&quot; value=&quot;5&quot;/&gt;&lt;property id=&quot;20300&quot; value=&quot;Slide 14 - &amp;quot;Một số địa danh du lịch và văn hóa  nổi bật của Bắc Ninh &amp;quot;&quot;/&gt;&lt;property id=&quot;20307&quot; value=&quot;292&quot;/&gt;&lt;/object&gt;&lt;object type=&quot;3&quot; unique_id=&quot;91776&quot;&gt;&lt;property id=&quot;20148&quot; value=&quot;5&quot;/&gt;&lt;property id=&quot;20300&quot; value=&quot;Slide 15 - &amp;quot;Minh Ngọc hát quan họ trong chương trình : Tuyệt đỉnh song ca nhí &amp;quot;&quot;/&gt;&lt;property id=&quot;20307&quot; value=&quot;294&quot;/&gt;&lt;/object&gt;&lt;object type=&quot;3&quot; unique_id=&quot;91777&quot;&gt;&lt;property id=&quot;20148&quot; value=&quot;5&quot;/&gt;&lt;property id=&quot;20300&quot; value=&quot;Slide 16&quot;/&gt;&lt;property id=&quot;20307&quot; value=&quot;293&quot;/&gt;&lt;/object&gt;&lt;/object&gt;&lt;object type=&quot;8&quot; unique_id=&quot;1004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2179</TotalTime>
  <Words>455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địa lý, khí hậu</vt:lpstr>
      <vt:lpstr>Đặc điểm kinh tế, xã hội</vt:lpstr>
      <vt:lpstr>Một số địa danh du lịch và văn hóa  nổi bật của Bắc Ninh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Administrator</cp:lastModifiedBy>
  <cp:revision>202</cp:revision>
  <dcterms:created xsi:type="dcterms:W3CDTF">2017-11-30T07:39:28Z</dcterms:created>
  <dcterms:modified xsi:type="dcterms:W3CDTF">2024-02-15T14:56:13Z</dcterms:modified>
</cp:coreProperties>
</file>