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</p:sldMasterIdLst>
  <p:notesMasterIdLst>
    <p:notesMasterId r:id="rId29"/>
  </p:notesMasterIdLst>
  <p:sldIdLst>
    <p:sldId id="495" r:id="rId4"/>
    <p:sldId id="522" r:id="rId5"/>
    <p:sldId id="257" r:id="rId6"/>
    <p:sldId id="269" r:id="rId7"/>
    <p:sldId id="272" r:id="rId8"/>
    <p:sldId id="271" r:id="rId9"/>
    <p:sldId id="277" r:id="rId10"/>
    <p:sldId id="521" r:id="rId11"/>
    <p:sldId id="7665" r:id="rId12"/>
    <p:sldId id="523" r:id="rId13"/>
    <p:sldId id="7656" r:id="rId14"/>
    <p:sldId id="7666" r:id="rId15"/>
    <p:sldId id="7657" r:id="rId16"/>
    <p:sldId id="7658" r:id="rId17"/>
    <p:sldId id="7667" r:id="rId18"/>
    <p:sldId id="7668" r:id="rId19"/>
    <p:sldId id="7669" r:id="rId20"/>
    <p:sldId id="7670" r:id="rId21"/>
    <p:sldId id="7671" r:id="rId22"/>
    <p:sldId id="7662" r:id="rId23"/>
    <p:sldId id="256" r:id="rId24"/>
    <p:sldId id="260" r:id="rId25"/>
    <p:sldId id="258" r:id="rId26"/>
    <p:sldId id="298" r:id="rId27"/>
    <p:sldId id="5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09048" flipH="1">
            <a:off x="1297621" y="895385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240801" y="-5856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36857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151451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0" y="1448587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193131" y="4299230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0962" y="4884005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82A909-40A4-4012-B7CD-13997887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626" y="2362404"/>
            <a:ext cx="2078374" cy="2309304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44486" y="194556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chai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chai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209040" y="5080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1251129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1137920" y="4124960"/>
            <a:ext cx="10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ºC,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1209040" y="5021170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ºC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º </a:t>
            </a: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235DD-3799-464E-893B-0A6FE77A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283" y="1899807"/>
            <a:ext cx="58831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770411" y="391007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99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vi-VN" sz="3199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86687-22F0-4B46-847A-633922E4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231" y="0"/>
            <a:ext cx="1189889" cy="451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C73E7-5BD2-4046-8F08-C1E223506029}"/>
              </a:ext>
            </a:extLst>
          </p:cNvPr>
          <p:cNvSpPr txBox="1"/>
          <p:nvPr/>
        </p:nvSpPr>
        <p:spPr>
          <a:xfrm>
            <a:off x="325120" y="999665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ºC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9737D-4029-4829-9EB5-E7C94162E4E5}"/>
              </a:ext>
            </a:extLst>
          </p:cNvPr>
          <p:cNvSpPr txBox="1"/>
          <p:nvPr/>
        </p:nvSpPr>
        <p:spPr>
          <a:xfrm>
            <a:off x="325120" y="2001808"/>
            <a:ext cx="939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A1D596B-A0D6-4498-92C3-C7E1F143E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85216"/>
              </p:ext>
            </p:extLst>
          </p:nvPr>
        </p:nvGraphicFramePr>
        <p:xfrm>
          <a:off x="325120" y="3097105"/>
          <a:ext cx="93980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760">
                  <a:extLst>
                    <a:ext uri="{9D8B030D-6E8A-4147-A177-3AD203B41FA5}">
                      <a16:colId xmlns:a16="http://schemas.microsoft.com/office/drawing/2014/main" val="955320768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928954468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478613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9323176"/>
                    </a:ext>
                  </a:extLst>
                </a:gridCol>
              </a:tblGrid>
              <a:tr h="3892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026856"/>
                  </a:ext>
                </a:extLst>
              </a:tr>
              <a:tr h="7097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ºC</a:t>
                      </a:r>
                    </a:p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220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8E0275-C58B-49CC-A58D-5B2F9055075B}"/>
              </a:ext>
            </a:extLst>
          </p:cNvPr>
          <p:cNvSpPr txBox="1"/>
          <p:nvPr/>
        </p:nvSpPr>
        <p:spPr>
          <a:xfrm>
            <a:off x="91440" y="4540113"/>
            <a:ext cx="10434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Sa 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>
            <a:off x="10784255" y="1182078"/>
            <a:ext cx="751840" cy="294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C08CE9-39D2-4E0E-A912-420D70D3072A}"/>
              </a:ext>
            </a:extLst>
          </p:cNvPr>
          <p:cNvCxnSpPr/>
          <p:nvPr/>
        </p:nvCxnSpPr>
        <p:spPr>
          <a:xfrm>
            <a:off x="690880" y="5394960"/>
            <a:ext cx="83355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484814E-52DE-40FA-8B35-2DA80E700CC7}"/>
              </a:ext>
            </a:extLst>
          </p:cNvPr>
          <p:cNvSpPr/>
          <p:nvPr/>
        </p:nvSpPr>
        <p:spPr>
          <a:xfrm>
            <a:off x="464820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2209DB-0163-4F14-A442-271109DA2E65}"/>
              </a:ext>
            </a:extLst>
          </p:cNvPr>
          <p:cNvSpPr/>
          <p:nvPr/>
        </p:nvSpPr>
        <p:spPr>
          <a:xfrm>
            <a:off x="6461760" y="3705298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10099040" y="4897124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C88EC-C869-4D5D-AF70-CCDD9A329B87}"/>
              </a:ext>
            </a:extLst>
          </p:cNvPr>
          <p:cNvCxnSpPr>
            <a:cxnSpLocks/>
          </p:cNvCxnSpPr>
          <p:nvPr/>
        </p:nvCxnSpPr>
        <p:spPr>
          <a:xfrm flipV="1">
            <a:off x="599440" y="5826034"/>
            <a:ext cx="8531497" cy="159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631452-8471-456D-8139-32EAF359EC03}"/>
              </a:ext>
            </a:extLst>
          </p:cNvPr>
          <p:cNvSpPr/>
          <p:nvPr/>
        </p:nvSpPr>
        <p:spPr>
          <a:xfrm>
            <a:off x="646176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0B09E7-2036-4ACA-BDFC-85D43A757EF8}"/>
              </a:ext>
            </a:extLst>
          </p:cNvPr>
          <p:cNvSpPr/>
          <p:nvPr/>
        </p:nvSpPr>
        <p:spPr>
          <a:xfrm>
            <a:off x="8275320" y="3695564"/>
            <a:ext cx="1447800" cy="41966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10155505" y="5466076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4" grpId="0" animBg="1"/>
      <p:bldP spid="21" grpId="0" animBg="1"/>
      <p:bldP spid="21" grpId="1" animBg="1"/>
      <p:bldP spid="22" grpId="0" animBg="1"/>
      <p:bldP spid="22" grpId="1" animBg="1"/>
      <p:bldP spid="1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226817" y="122042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trên thang đo của nhiệt kế, mức thủy ngân ở vạch 37 chỉ nhiệt độ cơ thể là 37°C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+mj-lt"/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  <a:latin typeface="+mj-lt"/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+mj-lt"/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1830252"/>
            <a:ext cx="4261394" cy="46037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177280" y="2700605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+mj-lt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385560" y="2700605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+mj-lt"/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5994400" y="2395998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202680" y="3329150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8E13D-9608-4ADD-A138-4CFF41C1F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442" y="1907615"/>
            <a:ext cx="5505165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Dự báo nhiệt độ không khí vào các buổi trong ngày ở một địa phương được ghi theo bảng sau: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0358E-B3A1-4F9D-89B9-EE3444A2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799" y="1057275"/>
            <a:ext cx="4257675" cy="249587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AA51AC-036A-4B52-A1F9-913EEAA80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57880"/>
              </p:ext>
            </p:extLst>
          </p:nvPr>
        </p:nvGraphicFramePr>
        <p:xfrm>
          <a:off x="193675" y="1319741"/>
          <a:ext cx="7073900" cy="1838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475">
                  <a:extLst>
                    <a:ext uri="{9D8B030D-6E8A-4147-A177-3AD203B41FA5}">
                      <a16:colId xmlns:a16="http://schemas.microsoft.com/office/drawing/2014/main" val="143265546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4086900634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3670376172"/>
                    </a:ext>
                  </a:extLst>
                </a:gridCol>
                <a:gridCol w="1768475">
                  <a:extLst>
                    <a:ext uri="{9D8B030D-6E8A-4147-A177-3AD203B41FA5}">
                      <a16:colId xmlns:a16="http://schemas.microsoft.com/office/drawing/2014/main" val="1955225492"/>
                    </a:ext>
                  </a:extLst>
                </a:gridCol>
              </a:tblGrid>
              <a:tr h="77212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Buổi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10804"/>
                  </a:ext>
                </a:extLst>
              </a:tr>
              <a:tr h="956139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36º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15º C</a:t>
                      </a:r>
                    </a:p>
                    <a:p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7133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FE121B-5F44-47FD-8122-6DD498CF844B}"/>
              </a:ext>
            </a:extLst>
          </p:cNvPr>
          <p:cNvSpPr txBox="1"/>
          <p:nvPr/>
        </p:nvSpPr>
        <p:spPr>
          <a:xfrm>
            <a:off x="85724" y="3276600"/>
            <a:ext cx="8810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50F507-553B-4426-B57A-82D3CB667F31}"/>
              </a:ext>
            </a:extLst>
          </p:cNvPr>
          <p:cNvCxnSpPr/>
          <p:nvPr/>
        </p:nvCxnSpPr>
        <p:spPr>
          <a:xfrm>
            <a:off x="638175" y="4143375"/>
            <a:ext cx="5524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3E6C0A-27AE-4286-AC92-CEEB0904CB14}"/>
              </a:ext>
            </a:extLst>
          </p:cNvPr>
          <p:cNvSpPr txBox="1"/>
          <p:nvPr/>
        </p:nvSpPr>
        <p:spPr>
          <a:xfrm>
            <a:off x="0" y="4686300"/>
            <a:ext cx="8210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nhiệt độ là 27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trưa nhiệt độ là 36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algn="just"/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đêm nhiệt độ là 15 </a:t>
            </a:r>
            <a:r>
              <a:rPr lang="vi-VN" sz="3000" b="1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F43264-1A55-441F-9723-CE821736C72E}"/>
              </a:ext>
            </a:extLst>
          </p:cNvPr>
          <p:cNvCxnSpPr>
            <a:cxnSpLocks/>
          </p:cNvCxnSpPr>
          <p:nvPr/>
        </p:nvCxnSpPr>
        <p:spPr>
          <a:xfrm>
            <a:off x="628650" y="4591050"/>
            <a:ext cx="7705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9CABCF3-FFDA-43D1-B003-714E6773A4BE}"/>
              </a:ext>
            </a:extLst>
          </p:cNvPr>
          <p:cNvSpPr txBox="1"/>
          <p:nvPr/>
        </p:nvSpPr>
        <p:spPr>
          <a:xfrm>
            <a:off x="5447211" y="4688478"/>
            <a:ext cx="6744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27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36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15 </a:t>
            </a:r>
            <a:r>
              <a:rPr lang="vi-V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3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71576" y="76682"/>
            <a:ext cx="100965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Có ba người đo nhiệt độ cơ thể được kết quả lần lượt là: 38 °C; 37 °C; 39 °C. Hỏi trong ba nhiệt độ trên, nhiệt độ nào cao hơn nhiệt độ cơ thể của người bình thường? Biết nhiệt độ cơ thể của người bình thường là 37 °C.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33321" y="10981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7B453-B0CF-4E97-8DA6-7A67917DE357}"/>
              </a:ext>
            </a:extLst>
          </p:cNvPr>
          <p:cNvSpPr txBox="1"/>
          <p:nvPr/>
        </p:nvSpPr>
        <p:spPr>
          <a:xfrm>
            <a:off x="4810125" y="2209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10C02-0504-4114-A763-92AD9AB4F036}"/>
              </a:ext>
            </a:extLst>
          </p:cNvPr>
          <p:cNvSpPr txBox="1"/>
          <p:nvPr/>
        </p:nvSpPr>
        <p:spPr>
          <a:xfrm>
            <a:off x="2390775" y="3095625"/>
            <a:ext cx="8553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38 °C </a:t>
            </a:r>
            <a:r>
              <a:rPr lang="pl-P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37 °C;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°C</a:t>
            </a:r>
            <a:r>
              <a:rPr lang="pl-P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37 °C.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B96AB-E56A-4937-BEB2-CBC77AFEF3A5}"/>
              </a:ext>
            </a:extLst>
          </p:cNvPr>
          <p:cNvSpPr txBox="1"/>
          <p:nvPr/>
        </p:nvSpPr>
        <p:spPr>
          <a:xfrm>
            <a:off x="647700" y="4076700"/>
            <a:ext cx="1154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Do đó nhiệt độ </a:t>
            </a:r>
            <a:r>
              <a:rPr lang="vi-VN" sz="4000" b="1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38 °C 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 </a:t>
            </a:r>
            <a:r>
              <a:rPr lang="vi-VN" sz="4000" b="1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3</a:t>
            </a:r>
            <a:r>
              <a:rPr lang="en-US" sz="4000" b="1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9</a:t>
            </a:r>
            <a:r>
              <a:rPr lang="vi-VN" sz="4000" b="1" kern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°C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độ có nhiệt độ cao hơn nhiệt độ cơ thể của người bình thường.</a:t>
            </a:r>
            <a:endParaRPr lang="en-US" sz="40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152525" y="1019657"/>
            <a:ext cx="10820399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b) Khi thấy người sốt nóng, khó chịu, em hãy nhờ người lớn dùng nhiệt kế đo nhiệt độ cơ thể để được thăm khám kịp thời.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14271" y="10527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8031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522E1D-094A-41AF-8FDA-767DD9C81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94" y="3009298"/>
            <a:ext cx="7590178" cy="157290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774</Words>
  <Application>Microsoft Office PowerPoint</Application>
  <PresentationFormat>Widescreen</PresentationFormat>
  <Paragraphs>132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宋体</vt:lpstr>
      <vt:lpstr>Arial</vt:lpstr>
      <vt:lpstr>Arial Black</vt:lpstr>
      <vt:lpstr>Calibri</vt:lpstr>
      <vt:lpstr>Calibri Light</vt:lpstr>
      <vt:lpstr>等线</vt:lpstr>
      <vt:lpstr>ITC Avant Garde Std Bk</vt:lpstr>
      <vt:lpstr>Times New Roman</vt:lpstr>
      <vt:lpstr>方正黑体简体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42</cp:revision>
  <dcterms:created xsi:type="dcterms:W3CDTF">2022-08-04T06:24:21Z</dcterms:created>
  <dcterms:modified xsi:type="dcterms:W3CDTF">2024-12-06T03:12:05Z</dcterms:modified>
</cp:coreProperties>
</file>