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Lst>
  <p:notesMasterIdLst>
    <p:notesMasterId r:id="rId41"/>
  </p:notesMasterIdLst>
  <p:sldIdLst>
    <p:sldId id="2641" r:id="rId5"/>
    <p:sldId id="2642" r:id="rId6"/>
    <p:sldId id="262" r:id="rId7"/>
    <p:sldId id="263" r:id="rId8"/>
    <p:sldId id="2643" r:id="rId9"/>
    <p:sldId id="2644" r:id="rId10"/>
    <p:sldId id="2645" r:id="rId11"/>
    <p:sldId id="2646" r:id="rId12"/>
    <p:sldId id="2640" r:id="rId13"/>
    <p:sldId id="292" r:id="rId14"/>
    <p:sldId id="260" r:id="rId15"/>
    <p:sldId id="261" r:id="rId16"/>
    <p:sldId id="2648" r:id="rId17"/>
    <p:sldId id="2639" r:id="rId18"/>
    <p:sldId id="2647" r:id="rId19"/>
    <p:sldId id="264" r:id="rId20"/>
    <p:sldId id="2649" r:id="rId21"/>
    <p:sldId id="265" r:id="rId22"/>
    <p:sldId id="2650" r:id="rId23"/>
    <p:sldId id="266" r:id="rId24"/>
    <p:sldId id="283" r:id="rId25"/>
    <p:sldId id="282" r:id="rId26"/>
    <p:sldId id="2633" r:id="rId27"/>
    <p:sldId id="267" r:id="rId28"/>
    <p:sldId id="257" r:id="rId29"/>
    <p:sldId id="258" r:id="rId30"/>
    <p:sldId id="268" r:id="rId31"/>
    <p:sldId id="269" r:id="rId32"/>
    <p:sldId id="270" r:id="rId33"/>
    <p:sldId id="271" r:id="rId34"/>
    <p:sldId id="2652" r:id="rId35"/>
    <p:sldId id="303" r:id="rId36"/>
    <p:sldId id="272" r:id="rId37"/>
    <p:sldId id="273" r:id="rId38"/>
    <p:sldId id="2651" r:id="rId39"/>
    <p:sldId id="263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10"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24</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36</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11/11/2024</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11/11/2024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11/11/2024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3.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microsoft.com/office/2007/relationships/hdphoto" Target="../media/hdphoto12.wdp"/><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1.png"/><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microsoft.com/office/2007/relationships/hdphoto" Target="../media/hdphoto12.wdp"/><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45.png"/><Relationship Id="rId4" Type="http://schemas.microsoft.com/office/2007/relationships/hdphoto" Target="../media/hdphoto12.wdp"/><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7.wdp"/><Relationship Id="rId3" Type="http://schemas.openxmlformats.org/officeDocument/2006/relationships/image" Target="../media/image47.png"/><Relationship Id="rId7" Type="http://schemas.microsoft.com/office/2007/relationships/hdphoto" Target="../media/hdphoto14.wdp"/><Relationship Id="rId12"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16.wdp"/><Relationship Id="rId5" Type="http://schemas.openxmlformats.org/officeDocument/2006/relationships/image" Target="../media/image48.png"/><Relationship Id="rId15" Type="http://schemas.microsoft.com/office/2007/relationships/hdphoto" Target="../media/hdphoto18.wdp"/><Relationship Id="rId10" Type="http://schemas.openxmlformats.org/officeDocument/2006/relationships/image" Target="../media/image51.png"/><Relationship Id="rId4" Type="http://schemas.openxmlformats.org/officeDocument/2006/relationships/image" Target="../media/image29.png"/><Relationship Id="rId9" Type="http://schemas.microsoft.com/office/2007/relationships/hdphoto" Target="../media/hdphoto15.wdp"/><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13.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7.jpg"/><Relationship Id="rId5" Type="http://schemas.microsoft.com/office/2007/relationships/hdphoto" Target="../media/hdphoto13.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30.xml"/><Relationship Id="rId6" Type="http://schemas.openxmlformats.org/officeDocument/2006/relationships/image" Target="../media/image58.jpeg"/><Relationship Id="rId5" Type="http://schemas.microsoft.com/office/2007/relationships/hdphoto" Target="../media/hdphoto13.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6.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4.jpg"/><Relationship Id="rId1" Type="http://schemas.openxmlformats.org/officeDocument/2006/relationships/slideLayout" Target="../slideLayouts/slideLayout63.xml"/><Relationship Id="rId6" Type="http://schemas.openxmlformats.org/officeDocument/2006/relationships/image" Target="../media/image66.png"/><Relationship Id="rId5" Type="http://schemas.microsoft.com/office/2007/relationships/hdphoto" Target="../media/hdphoto19.wdp"/><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9.xm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70.png"/><Relationship Id="rId11" Type="http://schemas.openxmlformats.org/officeDocument/2006/relationships/slide" Target="slide27.xml"/><Relationship Id="rId5" Type="http://schemas.openxmlformats.org/officeDocument/2006/relationships/image" Target="../media/image69.png"/><Relationship Id="rId15" Type="http://schemas.openxmlformats.org/officeDocument/2006/relationships/slide" Target="slide32.xml"/><Relationship Id="rId10" Type="http://schemas.microsoft.com/office/2007/relationships/hdphoto" Target="../media/hdphoto19.wdp"/><Relationship Id="rId4" Type="http://schemas.openxmlformats.org/officeDocument/2006/relationships/image" Target="../media/image68.png"/><Relationship Id="rId9" Type="http://schemas.openxmlformats.org/officeDocument/2006/relationships/image" Target="../media/image65.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image" Target="../media/image10.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5.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17.png"/><Relationship Id="rId1" Type="http://schemas.openxmlformats.org/officeDocument/2006/relationships/slideLayout" Target="../slideLayouts/slideLayout36.xml"/><Relationship Id="rId6" Type="http://schemas.openxmlformats.org/officeDocument/2006/relationships/slide" Target="slide4.xml"/><Relationship Id="rId11" Type="http://schemas.openxmlformats.org/officeDocument/2006/relationships/image" Target="../media/image12.png"/><Relationship Id="rId5" Type="http://schemas.microsoft.com/office/2007/relationships/hdphoto" Target="../media/hdphoto7.wdp"/><Relationship Id="rId15" Type="http://schemas.openxmlformats.org/officeDocument/2006/relationships/image" Target="../media/image14.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1.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6.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2.xml"/><Relationship Id="rId7" Type="http://schemas.microsoft.com/office/2007/relationships/hdphoto" Target="../media/hdphoto2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5" Type="http://schemas.openxmlformats.org/officeDocument/2006/relationships/image" Target="../media/image83.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9.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8010" y="247650"/>
            <a:ext cx="609600" cy="609600"/>
          </a:xfrm>
          <a:prstGeom prst="rect">
            <a:avLst/>
          </a:prstGeom>
        </p:spPr>
      </p:pic>
      <p:sp>
        <p:nvSpPr>
          <p:cNvPr id="11" name="Title 1"/>
          <p:cNvSpPr>
            <a:spLocks noGrp="1"/>
          </p:cNvSpPr>
          <p:nvPr>
            <p:ph type="title"/>
          </p:nvPr>
        </p:nvSpPr>
        <p:spPr>
          <a:xfrm>
            <a:off x="3048000" y="0"/>
            <a:ext cx="5326568" cy="857250"/>
          </a:xfrm>
          <a:solidFill>
            <a:schemeClr val="accent4">
              <a:lumMod val="40000"/>
              <a:lumOff val="60000"/>
            </a:schemeClr>
          </a:solidFill>
        </p:spPr>
        <p:txBody>
          <a:bodyPr>
            <a:normAutofit fontScale="90000"/>
          </a:bodyPr>
          <a:lstStyle/>
          <a:p>
            <a:r>
              <a:rPr lang="en-US" b="1" dirty="0">
                <a:latin typeface="Times New Roman" panose="02020603050405020304" pitchFamily="18" charset="0"/>
                <a:ea typeface="Arial-Rounded" pitchFamily="34" charset="0"/>
                <a:cs typeface="Times New Roman" panose="02020603050405020304" pitchFamily="18" charset="0"/>
              </a:rPr>
              <a:t>1. </a:t>
            </a:r>
            <a:r>
              <a:rPr lang="en-US" b="1" dirty="0" err="1">
                <a:latin typeface="Times New Roman" panose="02020603050405020304" pitchFamily="18" charset="0"/>
                <a:ea typeface="Arial-Rounded" pitchFamily="34" charset="0"/>
                <a:cs typeface="Times New Roman" panose="02020603050405020304" pitchFamily="18" charset="0"/>
              </a:rPr>
              <a:t>Ôn</a:t>
            </a:r>
            <a:r>
              <a:rPr lang="en-US" b="1" dirty="0">
                <a:latin typeface="Times New Roman" panose="02020603050405020304" pitchFamily="18" charset="0"/>
                <a:ea typeface="Arial-Rounded" pitchFamily="34" charset="0"/>
                <a:cs typeface="Times New Roman" panose="02020603050405020304" pitchFamily="18" charset="0"/>
              </a:rPr>
              <a:t> </a:t>
            </a:r>
            <a:r>
              <a:rPr lang="en-US" b="1" dirty="0" err="1">
                <a:latin typeface="Times New Roman" panose="02020603050405020304" pitchFamily="18" charset="0"/>
                <a:ea typeface="Arial-Rounded" pitchFamily="34" charset="0"/>
                <a:cs typeface="Times New Roman" panose="02020603050405020304" pitchFamily="18" charset="0"/>
              </a:rPr>
              <a:t>tập</a:t>
            </a:r>
            <a:r>
              <a:rPr lang="en-US" b="1" dirty="0">
                <a:latin typeface="Times New Roman" panose="02020603050405020304" pitchFamily="18" charset="0"/>
                <a:ea typeface="Arial-Rounded" pitchFamily="34" charset="0"/>
                <a:cs typeface="Times New Roman" panose="02020603050405020304" pitchFamily="18"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Ngưỡng cửa</a:t>
            </a:r>
            <a:endParaRPr kumimoji="0" lang="en-US" sz="4000" b="1" i="0" u="none" strike="noStrike" kern="1200" cap="none" spc="0" normalizeH="0" baseline="0" noProof="0" dirty="0">
              <a:ln w="0"/>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Ngưỡng cửa</a:t>
            </a:r>
            <a:endParaRPr kumimoji="0" lang="en-US" sz="4000" b="1" i="0" u="none" strike="noStrike" kern="1200" cap="none" spc="0" normalizeH="0" baseline="0" noProof="0" dirty="0">
              <a:ln w="0"/>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(Vũ Quần Phương)</a:t>
            </a:r>
          </a:p>
        </p:txBody>
      </p:sp>
      <p:sp>
        <p:nvSpPr>
          <p:cNvPr id="11" name="Rectangle: Rounded Corners 10">
            <a:extLst>
              <a:ext uri="{FF2B5EF4-FFF2-40B4-BE49-F238E27FC236}">
                <a16:creationId xmlns:a16="http://schemas.microsoft.com/office/drawing/2014/main"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chia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Times New Roman" panose="02020603050405020304" pitchFamily="18" charset="0"/>
                <a:cs typeface="Times New Roman" panose="02020603050405020304" pitchFamily="18" charset="0"/>
              </a:rPr>
              <a:t>Luyện đọc từ khó</a:t>
            </a:r>
            <a:endParaRPr kumimoji="0" lang="en-US" sz="4000" b="1" i="0" u="none" strike="noStrike" kern="1200" cap="none" spc="0" normalizeH="0" baseline="0" noProof="0" dirty="0">
              <a:ln w="0"/>
              <a:solidFill>
                <a:srgbClr val="0070C0"/>
              </a:solidFill>
              <a:effectLst/>
              <a:uLnTx/>
              <a:uFillTx/>
              <a:latin typeface="Times New Roman" panose="02020603050405020304" pitchFamily="18" charset="0"/>
              <a:cs typeface="Times New Roman" panose="02020603050405020304" pitchFamily="18" charset="0"/>
            </a:endParaRPr>
          </a:p>
        </p:txBody>
      </p:sp>
      <p:pic>
        <p:nvPicPr>
          <p:cNvPr id="26" name="Picture 25" descr="A picture containing background pattern&#10;&#10;Description automatically generated">
            <a:extLst>
              <a:ext uri="{FF2B5EF4-FFF2-40B4-BE49-F238E27FC236}">
                <a16:creationId xmlns:a16="http://schemas.microsoft.com/office/drawing/2014/main"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nhịp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Times New Roman" panose="02020603050405020304" pitchFamily="18" charset="0"/>
                <a:ea typeface="Arial-Rounded" panose="020B0500000000000000" pitchFamily="34" charset="0"/>
                <a:cs typeface="Times New Roman" panose="02020603050405020304" pitchFamily="18" charset="0"/>
              </a:rPr>
              <a:t>Nơi ấy đã đưa tôi</a:t>
            </a:r>
          </a:p>
          <a:p>
            <a:r>
              <a:rPr lang="vi-VN" sz="4400" dirty="0">
                <a:latin typeface="Times New Roman" panose="02020603050405020304" pitchFamily="18" charset="0"/>
                <a:ea typeface="Arial-Rounded" panose="020B0500000000000000" pitchFamily="34" charset="0"/>
                <a:cs typeface="Times New Roman" panose="02020603050405020304" pitchFamily="18" charset="0"/>
              </a:rPr>
              <a:t>Buổi đầu tiên đến lớp</a:t>
            </a:r>
          </a:p>
          <a:p>
            <a:r>
              <a:rPr lang="vi-VN" sz="4400" dirty="0">
                <a:latin typeface="Times New Roman" panose="02020603050405020304" pitchFamily="18" charset="0"/>
                <a:ea typeface="Arial-Rounded" panose="020B0500000000000000" pitchFamily="34" charset="0"/>
                <a:cs typeface="Times New Roman" panose="02020603050405020304" pitchFamily="18" charset="0"/>
              </a:rPr>
              <a:t>Nay</a:t>
            </a:r>
            <a:r>
              <a:rPr lang="en-US" sz="4400" dirty="0">
                <a:latin typeface="Times New Roman" panose="02020603050405020304" pitchFamily="18" charset="0"/>
                <a:ea typeface="Arial-Rounded" panose="020B0500000000000000" pitchFamily="34" charset="0"/>
                <a:cs typeface="Times New Roman" panose="02020603050405020304" pitchFamily="18" charset="0"/>
              </a:rPr>
              <a:t> </a:t>
            </a:r>
            <a:r>
              <a:rPr lang="vi-VN" sz="4400" dirty="0">
                <a:latin typeface="Times New Roman" panose="02020603050405020304" pitchFamily="18" charset="0"/>
                <a:ea typeface="Arial-Rounded" panose="020B0500000000000000" pitchFamily="34" charset="0"/>
                <a:cs typeface="Times New Roman" panose="02020603050405020304" pitchFamily="18" charset="0"/>
              </a:rPr>
              <a:t>con đường xa tắp </a:t>
            </a:r>
          </a:p>
        </p:txBody>
      </p:sp>
      <p:cxnSp>
        <p:nvCxnSpPr>
          <p:cNvPr id="11" name="Straight Connector 10">
            <a:extLst>
              <a:ext uri="{FF2B5EF4-FFF2-40B4-BE49-F238E27FC236}">
                <a16:creationId xmlns:a16="http://schemas.microsoft.com/office/drawing/2014/main" id="{8F6E162C-E1DE-4536-91C2-3F0005C29C94}"/>
              </a:ext>
            </a:extLst>
          </p:cNvPr>
          <p:cNvCxnSpPr/>
          <p:nvPr/>
        </p:nvCxnSpPr>
        <p:spPr>
          <a:xfrm flipH="1">
            <a:off x="5069711"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C345F-6537-40E9-81A1-A7E5AF4F6A9A}"/>
              </a:ext>
            </a:extLst>
          </p:cNvPr>
          <p:cNvCxnSpPr/>
          <p:nvPr/>
        </p:nvCxnSpPr>
        <p:spPr>
          <a:xfrm flipH="1">
            <a:off x="6643868"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6FCBD57E-0CA3-44E4-BA00-B18D25C43C5F}"/>
              </a:ext>
            </a:extLst>
          </p:cNvPr>
          <p:cNvPicPr>
            <a:picLocks noChangeAspect="1"/>
          </p:cNvPicPr>
          <p:nvPr/>
        </p:nvPicPr>
        <p:blipFill>
          <a:blip r:embed="rId5"/>
          <a:stretch>
            <a:fillRect/>
          </a:stretch>
        </p:blipFill>
        <p:spPr>
          <a:xfrm>
            <a:off x="2232230" y="1625461"/>
            <a:ext cx="7345825" cy="2957128"/>
          </a:xfrm>
          <a:prstGeom prst="rect">
            <a:avLst/>
          </a:prstGeom>
        </p:spPr>
      </p:pic>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Ngưỡng cửa</a:t>
            </a:r>
            <a:endParaRPr kumimoji="0" lang="en-US" sz="4000" b="1" i="0" u="none" strike="noStrike" kern="1200" cap="none" spc="0" normalizeH="0" baseline="0" noProof="0" dirty="0">
              <a:ln w="0"/>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(Vũ Quần Phương)</a:t>
            </a:r>
          </a:p>
        </p:txBody>
      </p:sp>
      <p:pic>
        <p:nvPicPr>
          <p:cNvPr id="17" name="Picture 16" descr="Icon&#10;&#10;Description automatically generated">
            <a:extLst>
              <a:ext uri="{FF2B5EF4-FFF2-40B4-BE49-F238E27FC236}">
                <a16:creationId xmlns:a16="http://schemas.microsoft.com/office/drawing/2014/main"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8" name="Picture 17" descr="Icon&#10;&#10;Description automatically generated">
            <a:extLst>
              <a:ext uri="{FF2B5EF4-FFF2-40B4-BE49-F238E27FC236}">
                <a16:creationId xmlns:a16="http://schemas.microsoft.com/office/drawing/2014/main"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9" name="Picture 18">
            <a:extLst>
              <a:ext uri="{FF2B5EF4-FFF2-40B4-BE49-F238E27FC236}">
                <a16:creationId xmlns:a16="http://schemas.microsoft.com/office/drawing/2014/main"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20" name="Picture 19">
            <a:extLst>
              <a:ext uri="{FF2B5EF4-FFF2-40B4-BE49-F238E27FC236}">
                <a16:creationId xmlns:a16="http://schemas.microsoft.com/office/drawing/2014/main"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1917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1789F51-92D1-48B5-8215-DD8F981D19FB}"/>
              </a:ext>
            </a:extLst>
          </p:cNvPr>
          <p:cNvSpPr txBox="1"/>
          <p:nvPr/>
        </p:nvSpPr>
        <p:spPr>
          <a:xfrm>
            <a:off x="4134451" y="347131"/>
            <a:ext cx="48575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TOÀN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a16="http://schemas.microsoft.com/office/drawing/2014/main"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a16="http://schemas.microsoft.com/office/drawing/2014/main"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AECBD047-71D9-4239-99EF-ED1CBE1B813E}"/>
              </a:ext>
            </a:extLst>
          </p:cNvPr>
          <p:cNvPicPr>
            <a:picLocks noChangeAspect="1"/>
          </p:cNvPicPr>
          <p:nvPr/>
        </p:nvPicPr>
        <p:blipFill>
          <a:blip r:embed="rId5"/>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id="{F8F79F01-7BF3-46E9-88BC-5D64663FCB1D}"/>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DBE3BD58-3EE9-48A8-83AD-BA5510C45911}"/>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a16="http://schemas.microsoft.com/office/drawing/2014/main" id="{C83202A9-0B8C-43ED-913C-D01654F1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a16="http://schemas.microsoft.com/office/drawing/2014/main" id="{9A784CB9-085A-4A6B-B116-AF72588964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A49904E-9414-453D-AC2E-C085FB708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21B44873-C1A7-486A-9053-B99ACFF68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id="{43F18B4A-A00D-4AC3-A00D-2DCE16C3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a16="http://schemas.microsoft.com/office/drawing/2014/main" id="{CBE9EB2F-1F6C-4371-AFFD-1FC0811B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Arial-Rounded" panose="020B0500000000000000" pitchFamily="34"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a:latin typeface="Times New Roman" panose="02020603050405020304" pitchFamily="18" charset="0"/>
                <a:ea typeface="Arial-Rounded" panose="020B0500000000000000" pitchFamily="34" charset="0"/>
                <a:cs typeface="Times New Roman" panose="02020603050405020304" pitchFamily="18" charset="0"/>
              </a:rPr>
              <a:t>Trong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Ngưỡng</a:t>
            </a:r>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có từ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chưa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atin typeface="Times New Roman" panose="02020603050405020304" pitchFamily="18" charset="0"/>
                <a:ea typeface="Arial-Rounded" panose="020B0500000000000000" pitchFamily="34" charset="0"/>
                <a:cs typeface="Times New Roman" panose="02020603050405020304" pitchFamily="18" charset="0"/>
              </a:rPr>
              <a:t>nghĩa</a:t>
            </a:r>
            <a:r>
              <a:rPr lang="en-US" sz="4800" b="1"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Ngưỡng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cửa</a:t>
            </a:r>
            <a:endParaRPr lang="en-US" sz="72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khung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cửa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thường</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gỗ</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hoặc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men</a:t>
            </a:r>
            <a:endParaRPr lang="en-US" sz="88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vững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a:t>
            </a:r>
          </a:p>
        </p:txBody>
      </p:sp>
      <p:pic>
        <p:nvPicPr>
          <p:cNvPr id="1026" name="Picture 2" descr="ĐỨNG VỊN VÀ ĐI MEN - STAR - CƠ SỞ 2">
            <a:extLst>
              <a:ext uri="{FF2B5EF4-FFF2-40B4-BE49-F238E27FC236}">
                <a16:creationId xmlns:a16="http://schemas.microsoft.com/office/drawing/2014/main" id="{49BACF72-5C63-47AE-8F2C-96207FD85C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267361" y="1812124"/>
              <a:ext cx="388882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75552" y="1694824"/>
              <a:ext cx="4310682" cy="15613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Ngưỡng cửa đã nhắc bạn nhỏ nhớ tới những ai, giúp bạn nhỏ cảm nhận điều gì về những người đó?</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422839" y="2304863"/>
            <a:ext cx="6883880" cy="1938992"/>
          </a:xfrm>
          <a:prstGeom prst="rect">
            <a:avLst/>
          </a:prstGeom>
          <a:noFill/>
        </p:spPr>
        <p:txBody>
          <a:bodyPr wrap="square" rtlCol="0">
            <a:spAutoFit/>
          </a:bodyPr>
          <a:lstStyle/>
          <a:p>
            <a:pPr algn="ctr"/>
            <a:r>
              <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ấy” trong bài thơ chỉ ngưỡng cửa</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kỉ</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niệm</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endParaRPr lang="vi-VN"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tới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chơi</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tiên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562508" cy="3046988"/>
          </a:xfrm>
          <a:prstGeom prst="rect">
            <a:avLst/>
          </a:prstGeom>
          <a:noFill/>
        </p:spPr>
        <p:txBody>
          <a:bodyPr wrap="square" rtlCol="0">
            <a:spAutoFit/>
          </a:bodyPr>
          <a:lstStyle/>
          <a:p>
            <a:pPr lvl="0"/>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em, hình ảnh “con đường xa tắp” muốn nói đến điều gì?</a:t>
            </a:r>
            <a:endPar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a. Hành trình học tập còn dài lâu</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b. Nhiều điều mới mẻ chờ đón em ở phía trước</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 Đường đến tương lai còn xa</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8306619" cy="1686030"/>
          </a:xfrm>
        </p:spPr>
        <p:txBody>
          <a:bodyPr>
            <a:noAutofit/>
          </a:bodyPr>
          <a:lstStyle/>
          <a:p>
            <a:pPr marL="0" indent="0" algn="just">
              <a:buNone/>
            </a:pPr>
            <a:r>
              <a:rPr lang="en-US" sz="4000" dirty="0">
                <a:solidFill>
                  <a:srgbClr val="FB334B"/>
                </a:solidFill>
                <a:latin typeface="Times New Roman" panose="02020603050405020304" pitchFamily="18" charset="0"/>
                <a:ea typeface="Arial-Rounded" panose="020B0500000000000000" pitchFamily="34" charset="0"/>
                <a:cs typeface="Times New Roman" panose="02020603050405020304" pitchFamily="18" charset="0"/>
              </a:rPr>
              <a:t>H</a:t>
            </a:r>
            <a:r>
              <a:rPr lang="vi-VN" sz="4000" dirty="0">
                <a:solidFill>
                  <a:srgbClr val="FB334B"/>
                </a:solidFill>
                <a:latin typeface="Times New Roman" panose="02020603050405020304" pitchFamily="18" charset="0"/>
                <a:ea typeface="Arial-Rounded" panose="020B0500000000000000" pitchFamily="34" charset="0"/>
                <a:cs typeface="Times New Roman" panose="02020603050405020304" pitchFamily="18" charset="0"/>
              </a:rPr>
              <a:t>ình ảnh “con đường xa tắp” muốn nói: </a:t>
            </a:r>
            <a:r>
              <a:rPr lang="vi-VN"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Nhiều điều mới mẻ chờ đón em ở phía trước</a:t>
            </a:r>
            <a:r>
              <a:rPr lang="vi-VN" sz="4000" dirty="0">
                <a:solidFill>
                  <a:srgbClr val="FB334B"/>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Hằng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sinh</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vùng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bộ</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vượt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bao</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miền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xuôi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giúp</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sông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dễ</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bằng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cách</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xây</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cầu</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mới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938992"/>
          </a:xfrm>
          <a:prstGeom prst="rect">
            <a:avLst/>
          </a:prstGeom>
          <a:noFill/>
        </p:spPr>
        <p:txBody>
          <a:bodyPr wrap="square" rtlCol="0">
            <a:spAutoFit/>
          </a:bodyPr>
          <a:lstStyle/>
          <a:p>
            <a:pPr lvl="0"/>
            <a:r>
              <a:rPr lang="vi-VN" sz="4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600" dirty="0">
                <a:ln w="0"/>
                <a:latin typeface="Times New Roman" panose="02020603050405020304" pitchFamily="18" charset="0"/>
                <a:ea typeface="Arial-Rounded" panose="020B0500000000000000" pitchFamily="34" charset="0"/>
                <a:cs typeface="Times New Roman" panose="02020603050405020304" pitchFamily="18" charset="0"/>
              </a:rPr>
              <a:t>Ngưỡng cửa đã nhắc bạn nhỏ nhớ tới:</a:t>
            </a:r>
          </a:p>
          <a:p>
            <a:pPr marL="0" indent="0" algn="just">
              <a:buNone/>
            </a:pPr>
            <a:r>
              <a:rPr lang="vi-VN" sz="3600" dirty="0">
                <a:ln w="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Bà, bố và mẹ: Giúp bạn ấy cảm nhận được tình yêu thương, sự chăm sóc mà gia đình dành cho mình</a:t>
            </a:r>
          </a:p>
          <a:p>
            <a:pPr marL="0" indent="0" algn="just">
              <a:buNone/>
            </a:pPr>
            <a:r>
              <a:rPr lang="vi-VN" sz="3600" dirty="0">
                <a:ln w="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1238491"/>
            <a:ext cx="10231459" cy="5243332"/>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4800"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thuộc</a:t>
            </a:r>
            <a:r>
              <a:rPr lang="en-US" sz="4800"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3 </a:t>
            </a:r>
            <a:r>
              <a:rPr lang="en-US" sz="48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khổ</a:t>
            </a:r>
            <a:r>
              <a:rPr lang="en-US" sz="4800"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4800" noProof="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noProof="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1983FDB-884A-4647-85C9-54B74873D10F}"/>
              </a:ext>
            </a:extLst>
          </p:cNvPr>
          <p:cNvSpPr txBox="1"/>
          <p:nvPr/>
        </p:nvSpPr>
        <p:spPr>
          <a:xfrm>
            <a:off x="1836550" y="1771238"/>
            <a:ext cx="4483228" cy="4524315"/>
          </a:xfrm>
          <a:prstGeom prst="rect">
            <a:avLst/>
          </a:prstGeom>
          <a:noFill/>
        </p:spPr>
        <p:txBody>
          <a:bodyPr wrap="square" rtlCol="0">
            <a:spAutoFit/>
          </a:bodyPr>
          <a:lstStyle/>
          <a:p>
            <a:pPr lvl="0" algn="just"/>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ấy ai cũng quen</a:t>
            </a:r>
          </a:p>
          <a:p>
            <a:pPr lvl="0" algn="just"/>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Ngay từ thời tấm bé</a:t>
            </a:r>
          </a:p>
          <a:p>
            <a:pPr lvl="0" algn="just"/>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 tay bà, tay mẹ</a:t>
            </a:r>
          </a:p>
          <a:p>
            <a:pPr lvl="0" algn="just"/>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Còn dắt vòng đi men.</a:t>
            </a:r>
          </a:p>
          <a:p>
            <a:pPr lvl="0" algn="just"/>
            <a:endPar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bố mẹ ngày đêm</a:t>
            </a:r>
          </a:p>
          <a:p>
            <a:pPr lvl="0" algn="just"/>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Lúc nào qua cũng vội</a:t>
            </a:r>
          </a:p>
          <a:p>
            <a:pPr lvl="0" algn="just"/>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bạn bè chạy tới</a:t>
            </a:r>
          </a:p>
          <a:p>
            <a:pPr lvl="0" algn="just"/>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Thường lúc nào cũng vui.</a:t>
            </a:r>
          </a:p>
        </p:txBody>
      </p:sp>
      <p:sp>
        <p:nvSpPr>
          <p:cNvPr id="13" name="TextBox 12">
            <a:extLst>
              <a:ext uri="{FF2B5EF4-FFF2-40B4-BE49-F238E27FC236}">
                <a16:creationId xmlns:a16="http://schemas.microsoft.com/office/drawing/2014/main" id="{17897F23-9659-44C5-A68A-70A67BD99A95}"/>
              </a:ext>
            </a:extLst>
          </p:cNvPr>
          <p:cNvSpPr txBox="1"/>
          <p:nvPr/>
        </p:nvSpPr>
        <p:spPr>
          <a:xfrm>
            <a:off x="6610042" y="1731562"/>
            <a:ext cx="4483228" cy="2062103"/>
          </a:xfrm>
          <a:prstGeom prst="rect">
            <a:avLst/>
          </a:prstGeom>
          <a:noFill/>
        </p:spPr>
        <p:txBody>
          <a:bodyPr wrap="square" rtlCol="0">
            <a:spAutoFit/>
          </a:bodyPr>
          <a:lstStyle/>
          <a:p>
            <a:pPr lvl="0" algn="just"/>
            <a:r>
              <a:rPr lang="vi-VN" sz="3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ấy đã đưa tôi</a:t>
            </a:r>
          </a:p>
          <a:p>
            <a:pPr lvl="0" algn="just"/>
            <a:r>
              <a:rPr lang="vi-VN" sz="3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Buổi đầu tiên đến lớp</a:t>
            </a:r>
          </a:p>
          <a:p>
            <a:pPr lvl="0" algn="just"/>
            <a:r>
              <a:rPr lang="vi-VN" sz="3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Nay con đường xa tắp</a:t>
            </a:r>
          </a:p>
          <a:p>
            <a:pPr lvl="0" algn="just"/>
            <a:r>
              <a:rPr lang="vi-VN" sz="320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Vẫn đang chờ tôi đi.</a:t>
            </a:r>
            <a:endPar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CC400C7-F20A-4EAF-9840-1097A9A0E4F6}"/>
              </a:ext>
            </a:extLst>
          </p:cNvPr>
          <p:cNvSpPr/>
          <p:nvPr/>
        </p:nvSpPr>
        <p:spPr>
          <a:xfrm>
            <a:off x="3274260" y="2321559"/>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6" name="Rectangle: Rounded Corners 45">
            <a:extLst>
              <a:ext uri="{FF2B5EF4-FFF2-40B4-BE49-F238E27FC236}">
                <a16:creationId xmlns:a16="http://schemas.microsoft.com/office/drawing/2014/main"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là </a:t>
            </a:r>
            <a:r>
              <a:rPr kumimoji="0" lang="en-US" sz="5000" b="0" i="0" u="none" strike="noStrike" kern="1200" cap="none" spc="0" normalizeH="0" baseline="0" noProof="0" dirty="0" err="1">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5000" b="0"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descr="Shape&#10;&#10;Description automatically generated">
            <a:extLst>
              <a:ext uri="{FF2B5EF4-FFF2-40B4-BE49-F238E27FC236}">
                <a16:creationId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id="{D96CC754-864D-46B2-AF05-E6B03E74957E}"/>
              </a:ext>
            </a:extLst>
          </p:cNvPr>
          <p:cNvSpPr>
            <a:spLocks noGrp="1"/>
          </p:cNvSpPr>
          <p:nvPr>
            <p:ph idx="1"/>
          </p:nvPr>
        </p:nvSpPr>
        <p:spPr>
          <a:xfrm>
            <a:off x="668743" y="2440351"/>
            <a:ext cx="8203408" cy="3276494"/>
          </a:xfrm>
        </p:spPr>
        <p:txBody>
          <a:bodyPr>
            <a:noAutofit/>
          </a:bodyPr>
          <a:lstStyle/>
          <a:p>
            <a:pPr marL="0" indent="0" algn="just">
              <a:buNone/>
            </a:pP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 thơ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gưỡng cửa ngôi nhà</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vi-V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là nơi chứng kiến tất thảy mọi hoạt động của gia đình. Từ khi con lớn lên, con học tập, vui chơi cho tới cả khi vào giấc ngủ, ngưỡng cửa vẫn ở cạnh, song hành cùng gia đình mình.</a:t>
            </a:r>
            <a:endPar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descr="A picture containing text&#10;&#10;Description automatically generated">
            <a:extLst>
              <a:ext uri="{FF2B5EF4-FFF2-40B4-BE49-F238E27FC236}">
                <a16:creationId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Times New Roman" panose="02020603050405020304" pitchFamily="18" charset="0"/>
                <a:ea typeface="Arial-Rounded" panose="020B0500000000000000" pitchFamily="34" charset="0"/>
                <a:cs typeface="Times New Roman" panose="02020603050405020304" pitchFamily="18" charset="0"/>
              </a:rPr>
              <a:t>Nêu cảm nghĩ của em khi đọc bài thơ?</a:t>
            </a:r>
            <a:endParaRPr lang="en-US" sz="4800" dirty="0">
              <a:solidFill>
                <a:srgbClr val="FB334B"/>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Ngưỡng cửa</a:t>
            </a:r>
            <a:endParaRPr kumimoji="0" lang="en-US" sz="4000" b="1" i="0" u="none" strike="noStrike" kern="1200" cap="none" spc="0" normalizeH="0" baseline="0" noProof="0" dirty="0">
              <a:ln w="0"/>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8" y="-21628"/>
            <a:ext cx="10298813"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white"/>
                </a:solidFill>
                <a:latin typeface="+mj-lt"/>
                <a:ea typeface="Arial-Rounded" panose="020B0500000000000000" pitchFamily="34" charset="0"/>
                <a:cs typeface="Arial-Rounded" panose="020B0500000000000000" pitchFamily="34" charset="0"/>
              </a:rPr>
              <a:t>Cái gì để tránh nắng mưa, </a:t>
            </a:r>
            <a:endParaRPr lang="en-US" sz="3600" dirty="0" smtClean="0">
              <a:solidFill>
                <a:prstClr val="white"/>
              </a:solidFill>
              <a:latin typeface="+mj-lt"/>
              <a:ea typeface="Arial-Rounded" panose="020B0500000000000000" pitchFamily="34" charset="0"/>
              <a:cs typeface="Arial-Rounded" panose="020B0500000000000000" pitchFamily="34" charset="0"/>
            </a:endParaRPr>
          </a:p>
          <a:p>
            <a:pPr lvl="0" algn="ctr">
              <a:defRPr/>
            </a:pPr>
            <a:r>
              <a:rPr lang="vi-VN" sz="3600" dirty="0" smtClean="0">
                <a:solidFill>
                  <a:prstClr val="white"/>
                </a:solidFill>
                <a:latin typeface="+mj-lt"/>
                <a:ea typeface="Arial-Rounded" panose="020B0500000000000000" pitchFamily="34" charset="0"/>
                <a:cs typeface="Arial-Rounded" panose="020B0500000000000000" pitchFamily="34" charset="0"/>
              </a:rPr>
              <a:t>Đêm </a:t>
            </a:r>
            <a:r>
              <a:rPr lang="vi-VN" sz="3600" dirty="0">
                <a:solidFill>
                  <a:prstClr val="white"/>
                </a:solidFill>
                <a:latin typeface="+mj-lt"/>
                <a:ea typeface="Arial-Rounded" panose="020B0500000000000000" pitchFamily="34" charset="0"/>
                <a:cs typeface="Arial-Rounded" panose="020B0500000000000000" pitchFamily="34" charset="0"/>
              </a:rPr>
              <a:t>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mj-lt"/>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mj-lt"/>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mj-lt"/>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mj-lt"/>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mj-lt"/>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j-lt"/>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j-lt"/>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j-lt"/>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j-lt"/>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j-lt"/>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mj-lt"/>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87020" y="3545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269823"/>
            <a:ext cx="8684332" cy="3279241"/>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chào</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đời</a:t>
            </a:r>
            <a:endPar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Dạy</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hôm</a:t>
            </a:r>
            <a:endPar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Nâng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bé</a:t>
            </a:r>
            <a:endPar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Lúc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lớn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lo</a:t>
            </a:r>
          </a:p>
          <a:p>
            <a:pPr lvl="0" algn="ctr">
              <a:defRPr/>
            </a:pP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Lo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già</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lvl="0" algn="ctr">
              <a:defRPr/>
            </a:pPr>
            <a:r>
              <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ai?</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Đáp</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a:t>
            </a: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sz="40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ngủ</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Suốt</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đứng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trực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đêm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góp</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sức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giữ</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gìn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p>
          <a:p>
            <a:pPr lvl="0" algn="ctr">
              <a:defRPr/>
            </a:pP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Dẫu</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rằng</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khép</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đấy</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b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b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năm</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nay</a:t>
            </a:r>
          </a:p>
          <a:p>
            <a:pPr lvl="0" algn="ctr">
              <a:defRPr/>
            </a:pPr>
            <a:r>
              <a:rPr lang="en-US" sz="280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cửa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Em cảm thấy thế nào nếu phải xa ngôi nhà của mình nhiều ngày?</a:t>
            </a:r>
            <a:endPar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Bức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điều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7"/>
          <a:stretch>
            <a:fillRect/>
          </a:stretch>
        </p:blipFill>
        <p:spPr>
          <a:xfrm>
            <a:off x="4137182" y="1177981"/>
            <a:ext cx="3938357" cy="1012024"/>
          </a:xfrm>
          <a:prstGeom prst="rect">
            <a:avLst/>
          </a:prstGeom>
        </p:spPr>
      </p:pic>
      <p:pic>
        <p:nvPicPr>
          <p:cNvPr id="5" name="Picture 4">
            <a:extLst>
              <a:ext uri="{FF2B5EF4-FFF2-40B4-BE49-F238E27FC236}">
                <a16:creationId xmlns:a16="http://schemas.microsoft.com/office/drawing/2014/main"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1287</Words>
  <Application>Microsoft Office PowerPoint</Application>
  <PresentationFormat>Widescreen</PresentationFormat>
  <Paragraphs>232</Paragraphs>
  <Slides>36</Slides>
  <Notes>4</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36</vt:i4>
      </vt:variant>
    </vt:vector>
  </HeadingPairs>
  <TitlesOfParts>
    <vt:vector size="45" baseType="lpstr">
      <vt:lpstr>Arial</vt:lpstr>
      <vt:lpstr>Arial-Rounded</vt:lpstr>
      <vt:lpstr>Calibri</vt:lpstr>
      <vt:lpstr>Calibri Light</vt:lpstr>
      <vt:lpstr>Times New Roman</vt:lpstr>
      <vt:lpstr>1_Office Theme</vt:lpstr>
      <vt:lpstr>2_Office Theme</vt:lpstr>
      <vt:lpstr>3_Office Theme</vt:lpstr>
      <vt:lpstr>Office Theme</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52</cp:revision>
  <dcterms:created xsi:type="dcterms:W3CDTF">2022-07-26T22:49:08Z</dcterms:created>
  <dcterms:modified xsi:type="dcterms:W3CDTF">2024-11-11T03:06:26Z</dcterms:modified>
</cp:coreProperties>
</file>