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08" r:id="rId2"/>
    <p:sldId id="304" r:id="rId3"/>
    <p:sldId id="284" r:id="rId4"/>
    <p:sldId id="286" r:id="rId5"/>
    <p:sldId id="261" r:id="rId6"/>
    <p:sldId id="270" r:id="rId7"/>
    <p:sldId id="260" r:id="rId8"/>
    <p:sldId id="287" r:id="rId9"/>
    <p:sldId id="288" r:id="rId10"/>
    <p:sldId id="289" r:id="rId11"/>
    <p:sldId id="290" r:id="rId12"/>
    <p:sldId id="291" r:id="rId13"/>
    <p:sldId id="292" r:id="rId14"/>
    <p:sldId id="294" r:id="rId15"/>
    <p:sldId id="297" r:id="rId16"/>
    <p:sldId id="301" r:id="rId17"/>
    <p:sldId id="303" r:id="rId18"/>
    <p:sldId id="295" r:id="rId19"/>
    <p:sldId id="305" r:id="rId20"/>
    <p:sldId id="306" r:id="rId21"/>
    <p:sldId id="307" r:id="rId22"/>
    <p:sldId id="29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32" autoAdjust="0"/>
    <p:restoredTop sz="94660"/>
  </p:normalViewPr>
  <p:slideViewPr>
    <p:cSldViewPr snapToGrid="0">
      <p:cViewPr varScale="1">
        <p:scale>
          <a:sx n="66" d="100"/>
          <a:sy n="66" d="100"/>
        </p:scale>
        <p:origin x="65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9/1/2022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5180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9/1/2022</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9/1/2022</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9/1/2022</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9/1/2022</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9/1/2022</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9/1/2022</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9/1/2022</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9/1/2022</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9/1/2022</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9/1/2022</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9/1/2022</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9/1/2022</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2.emf"/></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5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6.wav"/><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56.png"/><Relationship Id="rId4" Type="http://schemas.openxmlformats.org/officeDocument/2006/relationships/notesSlide" Target="../notesSlides/notesSlide17.xml"/><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26.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90863" cy="1090863"/>
          </a:xfrm>
          <a:prstGeom prst="rect">
            <a:avLst/>
          </a:prstGeom>
        </p:spPr>
      </p:pic>
      <p:sp>
        <p:nvSpPr>
          <p:cNvPr id="6" name="TextBox 5"/>
          <p:cNvSpPr txBox="1"/>
          <p:nvPr/>
        </p:nvSpPr>
        <p:spPr>
          <a:xfrm>
            <a:off x="1" y="-1"/>
            <a:ext cx="12192000" cy="523220"/>
          </a:xfrm>
          <a:prstGeom prst="rect">
            <a:avLst/>
          </a:prstGeom>
          <a:noFill/>
        </p:spPr>
        <p:txBody>
          <a:bodyPr wrap="square" rtlCol="0">
            <a:spAutoFit/>
          </a:bodyPr>
          <a:lstStyle/>
          <a:p>
            <a:pPr algn="ctr"/>
            <a:r>
              <a:rPr lang="en-US" sz="2800" b="1" dirty="0">
                <a:solidFill>
                  <a:schemeClr val="accent6">
                    <a:lumMod val="75000"/>
                  </a:schemeClr>
                </a:solidFill>
                <a:latin typeface="UVN Van Chuong Nang" panose="00000400000000000000" pitchFamily="2" charset="0"/>
              </a:rPr>
              <a:t>TRƯỜNG TIỂU HỌC PHÚC LỢI</a:t>
            </a:r>
            <a:endParaRPr lang="vi-VN" sz="2800" b="1" dirty="0">
              <a:solidFill>
                <a:schemeClr val="accent6">
                  <a:lumMod val="75000"/>
                </a:schemeClr>
              </a:solidFill>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2823394" y="762254"/>
            <a:ext cx="6012598" cy="715581"/>
          </a:xfrm>
          <a:prstGeom prst="rect">
            <a:avLst/>
          </a:prstGeom>
          <a:noFill/>
        </p:spPr>
        <p:txBody>
          <a:bodyPr wrap="square" rtlCol="0">
            <a:spAutoFit/>
          </a:bodyPr>
          <a:lstStyle/>
          <a:p>
            <a:pPr algn="ctr">
              <a:defRPr/>
            </a:pPr>
            <a:r>
              <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1</a:t>
            </a:r>
          </a:p>
        </p:txBody>
      </p:sp>
      <p:sp>
        <p:nvSpPr>
          <p:cNvPr id="8" name="TextBox 7"/>
          <p:cNvSpPr txBox="1"/>
          <p:nvPr/>
        </p:nvSpPr>
        <p:spPr>
          <a:xfrm>
            <a:off x="795921" y="2076979"/>
            <a:ext cx="10067544" cy="3520194"/>
          </a:xfrm>
          <a:prstGeom prst="rect">
            <a:avLst/>
          </a:prstGeom>
          <a:noFill/>
        </p:spPr>
        <p:txBody>
          <a:bodyPr wrap="square" rtlCol="0">
            <a:spAutoFit/>
          </a:bodyPr>
          <a:lstStyle/>
          <a:p>
            <a:pPr algn="ctr">
              <a:lnSpc>
                <a:spcPct val="150000"/>
              </a:lnSpc>
            </a:pPr>
            <a:r>
              <a:rPr lang="en-US" sz="4050" b="1" dirty="0" err="1">
                <a:solidFill>
                  <a:srgbClr val="FF0000"/>
                </a:solidFill>
                <a:latin typeface=".VnMemorandum" panose="020B7200000000000000" pitchFamily="34" charset="0"/>
                <a:ea typeface="Zilla Slab" pitchFamily="2" charset="0"/>
              </a:rPr>
              <a:t>Tiếng</a:t>
            </a:r>
            <a:r>
              <a:rPr lang="en-US" sz="4050" b="1" dirty="0">
                <a:solidFill>
                  <a:srgbClr val="FF0000"/>
                </a:solidFill>
                <a:latin typeface=".VnMemorandum" panose="020B7200000000000000" pitchFamily="34" charset="0"/>
                <a:ea typeface="Zilla Slab" pitchFamily="2" charset="0"/>
              </a:rPr>
              <a:t> </a:t>
            </a:r>
            <a:r>
              <a:rPr lang="en-US" sz="4050" b="1" dirty="0" err="1">
                <a:solidFill>
                  <a:srgbClr val="FF0000"/>
                </a:solidFill>
                <a:latin typeface=".VnMemorandum" panose="020B7200000000000000" pitchFamily="34" charset="0"/>
                <a:ea typeface="Zilla Slab" pitchFamily="2" charset="0"/>
              </a:rPr>
              <a:t>Việt</a:t>
            </a:r>
            <a:endParaRPr lang="en-US" sz="4050" b="1" dirty="0">
              <a:solidFill>
                <a:srgbClr val="FF0000"/>
              </a:solidFill>
              <a:latin typeface=".VnMemorandum" panose="020B7200000000000000" pitchFamily="34" charset="0"/>
              <a:ea typeface="Zilla Slab" pitchFamily="2" charset="0"/>
            </a:endParaRPr>
          </a:p>
          <a:p>
            <a:pPr algn="ctr">
              <a:lnSpc>
                <a:spcPct val="150000"/>
              </a:lnSpc>
            </a:pPr>
            <a:r>
              <a:rPr lang="en-US" sz="4050" b="1" dirty="0" err="1">
                <a:solidFill>
                  <a:srgbClr val="FF0000"/>
                </a:solidFill>
                <a:latin typeface=".VnMemorandum" panose="020B7200000000000000" pitchFamily="34" charset="0"/>
                <a:ea typeface="Zilla Slab" pitchFamily="2" charset="0"/>
              </a:rPr>
              <a:t>Bài</a:t>
            </a:r>
            <a:r>
              <a:rPr lang="en-US" sz="4050" b="1" dirty="0">
                <a:solidFill>
                  <a:srgbClr val="FF0000"/>
                </a:solidFill>
                <a:latin typeface=".VnMemorandum" panose="020B7200000000000000" pitchFamily="34" charset="0"/>
                <a:ea typeface="Zilla Slab" pitchFamily="2" charset="0"/>
              </a:rPr>
              <a:t> </a:t>
            </a:r>
            <a:r>
              <a:rPr lang="en-US" sz="4050" b="1" dirty="0" smtClean="0">
                <a:solidFill>
                  <a:srgbClr val="FF0000"/>
                </a:solidFill>
                <a:latin typeface=".VnMemorandum" panose="020B7200000000000000" pitchFamily="34" charset="0"/>
                <a:ea typeface="Zilla Slab" pitchFamily="2" charset="0"/>
              </a:rPr>
              <a:t>2: </a:t>
            </a:r>
            <a:r>
              <a:rPr lang="en-US" sz="4050" b="1" dirty="0" err="1" smtClean="0">
                <a:solidFill>
                  <a:srgbClr val="FF0000"/>
                </a:solidFill>
                <a:latin typeface=".VnMemorandum" panose="020B7200000000000000" pitchFamily="34" charset="0"/>
                <a:ea typeface="Zilla Slab" pitchFamily="2" charset="0"/>
              </a:rPr>
              <a:t>Luyện</a:t>
            </a:r>
            <a:r>
              <a:rPr lang="en-US" sz="4050" b="1" dirty="0" smtClean="0">
                <a:solidFill>
                  <a:srgbClr val="FF0000"/>
                </a:solidFill>
                <a:latin typeface=".VnMemorandum" panose="020B7200000000000000" pitchFamily="34" charset="0"/>
                <a:ea typeface="Zilla Slab" pitchFamily="2" charset="0"/>
              </a:rPr>
              <a:t> </a:t>
            </a:r>
            <a:r>
              <a:rPr lang="en-US" sz="4050" b="1" dirty="0" err="1" smtClean="0">
                <a:solidFill>
                  <a:srgbClr val="FF0000"/>
                </a:solidFill>
                <a:latin typeface=".VnMemorandum" panose="020B7200000000000000" pitchFamily="34" charset="0"/>
                <a:ea typeface="Zilla Slab" pitchFamily="2" charset="0"/>
              </a:rPr>
              <a:t>tập</a:t>
            </a:r>
            <a:r>
              <a:rPr lang="en-US" sz="4050" b="1" dirty="0" smtClean="0">
                <a:solidFill>
                  <a:srgbClr val="FF0000"/>
                </a:solidFill>
                <a:latin typeface=".VnMemorandum" panose="020B7200000000000000" pitchFamily="34" charset="0"/>
                <a:ea typeface="Zilla Slab" pitchFamily="2" charset="0"/>
              </a:rPr>
              <a:t> 2</a:t>
            </a:r>
          </a:p>
          <a:p>
            <a:pPr algn="ctr">
              <a:lnSpc>
                <a:spcPct val="150000"/>
              </a:lnSpc>
            </a:pPr>
            <a:r>
              <a:rPr lang="en-US" sz="4050" b="1" dirty="0" err="1" smtClean="0">
                <a:solidFill>
                  <a:srgbClr val="FF0000"/>
                </a:solidFill>
                <a:latin typeface=".VnMemorandum" panose="020B7200000000000000" pitchFamily="34" charset="0"/>
                <a:ea typeface="Zilla Slab" pitchFamily="2" charset="0"/>
              </a:rPr>
              <a:t>Viết</a:t>
            </a:r>
            <a:r>
              <a:rPr lang="en-US" sz="4050" b="1" dirty="0" smtClean="0">
                <a:solidFill>
                  <a:srgbClr val="FF0000"/>
                </a:solidFill>
                <a:latin typeface=".VnMemorandum" panose="020B7200000000000000" pitchFamily="34" charset="0"/>
                <a:ea typeface="Zilla Slab" pitchFamily="2" charset="0"/>
              </a:rPr>
              <a:t> tin </a:t>
            </a:r>
            <a:r>
              <a:rPr lang="en-US" sz="4050" b="1" dirty="0" err="1" smtClean="0">
                <a:solidFill>
                  <a:srgbClr val="FF0000"/>
                </a:solidFill>
                <a:latin typeface=".VnMemorandum" panose="020B7200000000000000" pitchFamily="34" charset="0"/>
                <a:ea typeface="Zilla Slab" pitchFamily="2" charset="0"/>
              </a:rPr>
              <a:t>nhắn</a:t>
            </a:r>
            <a:endParaRPr lang="en-US" sz="4050" b="1" dirty="0">
              <a:solidFill>
                <a:srgbClr val="FF0000"/>
              </a:solidFill>
              <a:latin typeface=".VnMemorandum" panose="020B7200000000000000" pitchFamily="34" charset="0"/>
              <a:ea typeface="Zilla Slab" pitchFamily="2" charset="0"/>
            </a:endParaRPr>
          </a:p>
          <a:p>
            <a:r>
              <a:rPr lang="en-US" sz="4050" b="1" dirty="0">
                <a:latin typeface="Zilla Slab" pitchFamily="2" charset="0"/>
                <a:ea typeface="Zilla Slab" pitchFamily="2" charset="0"/>
              </a:rPr>
              <a:t>           </a:t>
            </a:r>
            <a:endParaRPr lang="vi-VN" sz="4050" b="1" dirty="0">
              <a:solidFill>
                <a:schemeClr val="accent5">
                  <a:lumMod val="50000"/>
                </a:schemeClr>
              </a:solidFill>
              <a:ea typeface="Zilla Slab" pitchFamily="2" charset="0"/>
            </a:endParaRPr>
          </a:p>
        </p:txBody>
      </p:sp>
    </p:spTree>
    <p:extLst>
      <p:ext uri="{BB962C8B-B14F-4D97-AF65-F5344CB8AC3E}">
        <p14:creationId xmlns:p14="http://schemas.microsoft.com/office/powerpoint/2010/main" val="2017359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CB44FFA-7A72-4D03-91D6-AE8867687A2B}"/>
              </a:ext>
            </a:extLst>
          </p:cNvPr>
          <p:cNvPicPr>
            <a:picLocks noChangeAspect="1"/>
          </p:cNvPicPr>
          <p:nvPr/>
        </p:nvPicPr>
        <p:blipFill>
          <a:blip r:embed="rId5"/>
          <a:stretch>
            <a:fillRect/>
          </a:stretch>
        </p:blipFill>
        <p:spPr>
          <a:xfrm>
            <a:off x="6087711" y="4245404"/>
            <a:ext cx="1612955" cy="1371600"/>
          </a:xfrm>
          <a:prstGeom prst="rect">
            <a:avLst/>
          </a:prstGeom>
        </p:spPr>
      </p:pic>
      <p:pic>
        <p:nvPicPr>
          <p:cNvPr id="18" name="Picture 17" descr="A glass with a drink in it&#10;&#10;Description automatically generated with low confidence">
            <a:extLst>
              <a:ext uri="{FF2B5EF4-FFF2-40B4-BE49-F238E27FC236}">
                <a16:creationId xmlns:a16="http://schemas.microsoft.com/office/drawing/2014/main" id="{FB5FCE40-8BE4-478F-A322-7FFD38DAF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319" y="3321518"/>
            <a:ext cx="2377440" cy="2560320"/>
          </a:xfrm>
          <a:prstGeom prst="rect">
            <a:avLst/>
          </a:prstGeom>
        </p:spPr>
      </p:pic>
      <p:pic>
        <p:nvPicPr>
          <p:cNvPr id="21" name="!!1">
            <a:extLst>
              <a:ext uri="{FF2B5EF4-FFF2-40B4-BE49-F238E27FC236}">
                <a16:creationId xmlns:a16="http://schemas.microsoft.com/office/drawing/2014/main" id="{596AF755-0201-43E8-84E2-5225C374667A}"/>
              </a:ext>
            </a:extLst>
          </p:cNvPr>
          <p:cNvPicPr>
            <a:picLocks noChangeAspect="1"/>
          </p:cNvPicPr>
          <p:nvPr/>
        </p:nvPicPr>
        <p:blipFill>
          <a:blip r:embed="rId7"/>
          <a:stretch>
            <a:fillRect/>
          </a:stretch>
        </p:blipFill>
        <p:spPr>
          <a:xfrm>
            <a:off x="6321814" y="298447"/>
            <a:ext cx="3529890" cy="4572396"/>
          </a:xfrm>
          <a:prstGeom prst="rect">
            <a:avLst/>
          </a:prstGeom>
        </p:spPr>
      </p:pic>
    </p:spTree>
    <p:extLst>
      <p:ext uri="{BB962C8B-B14F-4D97-AF65-F5344CB8AC3E}">
        <p14:creationId xmlns:p14="http://schemas.microsoft.com/office/powerpoint/2010/main" val="3557336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ếng-mưa-2.wav"/>
                                        </p:tgtEl>
                                      </p:cMediaNode>
                                    </p:audio>
                                  </p:sub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6" name="Picture 4" descr="Unique Katana sword online shop | Behance">
            <a:extLst>
              <a:ext uri="{FF2B5EF4-FFF2-40B4-BE49-F238E27FC236}">
                <a16:creationId xmlns:a16="http://schemas.microsoft.com/office/drawing/2014/main" id="{FDB8B9E9-E839-4601-9C0A-C43B9B3B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520" y="548640"/>
            <a:ext cx="841248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25" name="!!1">
            <a:extLst>
              <a:ext uri="{FF2B5EF4-FFF2-40B4-BE49-F238E27FC236}">
                <a16:creationId xmlns:a16="http://schemas.microsoft.com/office/drawing/2014/main" id="{EE6AC231-7103-45F0-86FE-FCF8A1BDAE72}"/>
              </a:ext>
            </a:extLst>
          </p:cNvPr>
          <p:cNvPicPr>
            <a:picLocks noChangeAspect="1"/>
          </p:cNvPicPr>
          <p:nvPr/>
        </p:nvPicPr>
        <p:blipFill>
          <a:blip r:embed="rId5"/>
          <a:stretch>
            <a:fillRect/>
          </a:stretch>
        </p:blipFill>
        <p:spPr>
          <a:xfrm>
            <a:off x="5111355" y="841408"/>
            <a:ext cx="3568192" cy="457200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EADFFC34-2FE2-417A-A198-1D995273527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828931" y="1941897"/>
            <a:ext cx="1828800" cy="1828800"/>
          </a:xfrm>
          <a:prstGeom prst="rect">
            <a:avLst/>
          </a:prstGeom>
        </p:spPr>
      </p:pic>
    </p:spTree>
    <p:extLst>
      <p:ext uri="{BB962C8B-B14F-4D97-AF65-F5344CB8AC3E}">
        <p14:creationId xmlns:p14="http://schemas.microsoft.com/office/powerpoint/2010/main" val="1795574305"/>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Tiếp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đến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cầm</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này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đến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tặng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mẹ</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31994579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mj-lt"/>
                  <a:ea typeface="Arial-Rounded" panose="020B0500000000000000" pitchFamily="34" charset="0"/>
                  <a:cs typeface="Arial-Rounded" panose="020B0500000000000000" pitchFamily="34" charset="0"/>
                </a:rPr>
                <a:t>a. Em nhắn người thân mua cho mình một đồ dùng học tập.</a:t>
              </a:r>
            </a:p>
            <a:p>
              <a:pPr algn="just"/>
              <a:r>
                <a:rPr lang="vi-VN" sz="3200" b="1" dirty="0">
                  <a:solidFill>
                    <a:srgbClr val="FF0000"/>
                  </a:solidFill>
                  <a:latin typeface="+mj-lt"/>
                  <a:ea typeface="Arial-Rounded" panose="020B0500000000000000" pitchFamily="34"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148171" y="406228"/>
            <a:ext cx="8972550" cy="1200329"/>
          </a:xfrm>
          <a:prstGeom prst="rect">
            <a:avLst/>
          </a:prstGeom>
          <a:noFill/>
        </p:spPr>
        <p:txBody>
          <a:bodyPr wrap="square" rtlCol="0">
            <a:spAutoFit/>
          </a:bodyPr>
          <a:lstStyle/>
          <a:p>
            <a:pPr algn="ctr"/>
            <a:r>
              <a:rPr lang="en-US" sz="36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hãy</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soạn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tin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nhắn</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huống</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3046988"/>
          </a:xfrm>
          <a:prstGeom prst="rect">
            <a:avLst/>
          </a:prstGeom>
          <a:noFill/>
        </p:spPr>
        <p:txBody>
          <a:bodyPr wrap="square">
            <a:spAutoFit/>
          </a:bodyPr>
          <a:lstStyle/>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Mẹ ơi, lọ mực của con sắp hết rồi. Mai mẹ đi qua hiệu sách mua giúp con một lọ mực mới nhé ạ!</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Con cảm ơn mẹ.</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Con của mẹ</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Ánh</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88212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4524315"/>
          </a:xfrm>
          <a:prstGeom prst="rect">
            <a:avLst/>
          </a:prstGeom>
          <a:noFill/>
        </p:spPr>
        <p:txBody>
          <a:bodyPr wrap="square">
            <a:spAutoFit/>
          </a:bodyPr>
          <a:lstStyle/>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Hoa ơi!</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3200" b="1" dirty="0">
                <a:solidFill>
                  <a:srgbClr val="002060"/>
                </a:solidFill>
                <a:latin typeface="+mj-lt"/>
                <a:ea typeface="Arial-Rounded" panose="020B0500000000000000" pitchFamily="34" charset="0"/>
                <a:cs typeface="Arial-Rounded" panose="020B0500000000000000" pitchFamily="34" charset="0"/>
              </a:rPr>
              <a:t>Cảm ơn cậu.</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Bạn của cậu</a:t>
            </a:r>
          </a:p>
          <a:p>
            <a:pPr lvl="0" algn="r">
              <a:defRPr/>
            </a:pPr>
            <a:r>
              <a:rPr lang="vi-VN" sz="3200" b="1" dirty="0">
                <a:solidFill>
                  <a:srgbClr val="002060"/>
                </a:solidFill>
                <a:latin typeface="+mj-lt"/>
                <a:ea typeface="Arial-Rounded" panose="020B0500000000000000" pitchFamily="34" charset="0"/>
                <a:cs typeface="Arial-Rounded" panose="020B0500000000000000" pitchFamily="34" charset="0"/>
              </a:rPr>
              <a:t>Nguyệt</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74933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Vận</a:t>
              </a:r>
              <a:r>
                <a:rPr kumimoji="0" lang="en-US" sz="8000" b="1" i="0" u="none" strike="noStrike" kern="1200" cap="none" spc="0" normalizeH="0" baseline="0" noProof="0" dirty="0">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 </a:t>
              </a: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dụng</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a typeface="+mn-ea"/>
                <a:cs typeface="+mn-cs"/>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Viết</a:t>
              </a:r>
              <a:r>
                <a:rPr lang="en-US" sz="8000" b="1" dirty="0">
                  <a:solidFill>
                    <a:srgbClr val="FF0C56"/>
                  </a:solidFill>
                  <a:latin typeface="Coiny" panose="02000903060500060000" pitchFamily="2" charset="0"/>
                  <a:ea typeface="印品黑体" panose="00000500000000000000" pitchFamily="2" charset="-122"/>
                  <a:cs typeface="Calibri" panose="020F0502020204030204" pitchFamily="34" charset="0"/>
                </a:rPr>
                <a:t> tin </a:t>
              </a: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nhắn</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200329"/>
          </a:xfrm>
          <a:prstGeom prst="rect">
            <a:avLst/>
          </a:prstGeom>
          <a:noFill/>
        </p:spPr>
        <p:txBody>
          <a:bodyPr wrap="square" rtlCol="0">
            <a:spAutoFit/>
          </a:bodyPr>
          <a:lstStyle/>
          <a:p>
            <a:pPr lvl="0" algn="ctr"/>
            <a:r>
              <a:rPr lang="vi-VN" sz="3600" b="1" dirty="0">
                <a:solidFill>
                  <a:prstClr val="black"/>
                </a:solidFill>
                <a:latin typeface="+mj-lt"/>
                <a:ea typeface="Arial-Rounded" panose="020B0500000000000000" pitchFamily="34"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646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3</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54" name="文本框 5">
            <a:extLst>
              <a:ext uri="{FF2B5EF4-FFF2-40B4-BE49-F238E27FC236}">
                <a16:creationId xmlns:a16="http://schemas.microsoft.com/office/drawing/2014/main" id="{FFF5C46D-57BB-46C1-9BAA-1A45A4264882}"/>
              </a:ext>
            </a:extLst>
          </p:cNvPr>
          <p:cNvSpPr txBox="1"/>
          <p:nvPr/>
        </p:nvSpPr>
        <p:spPr>
          <a:xfrm>
            <a:off x="1347297" y="2041009"/>
            <a:ext cx="12778013" cy="92333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smtClean="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Lời</a:t>
            </a:r>
            <a:r>
              <a:rPr kumimoji="0" lang="en-US" altLang="zh-CN" sz="5400" b="1" i="0" u="none" strike="noStrike" kern="1200" cap="none" spc="0" normalizeH="0" baseline="0" noProof="0" dirty="0" smtClean="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5400" b="1" i="0" u="none" strike="noStrike" kern="1200" cap="none" spc="0" normalizeH="0" baseline="0" noProof="0" dirty="0" err="1" smtClean="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nhắn</a:t>
            </a:r>
            <a:r>
              <a:rPr kumimoji="0" lang="en-US" altLang="zh-CN" sz="5400" b="1" i="0" u="none" strike="noStrike" kern="1200" cap="none" spc="0" normalizeH="0" noProof="0" dirty="0" smtClean="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5400" b="1" i="0" u="none" strike="noStrike" kern="1200" cap="none" spc="0" normalizeH="0" noProof="0" dirty="0" err="1" smtClean="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yêu</a:t>
            </a:r>
            <a:r>
              <a:rPr kumimoji="0" lang="en-US" altLang="zh-CN" sz="5400" b="1" i="0" u="none" strike="noStrike" kern="1200" cap="none" spc="0" normalizeH="0" noProof="0" dirty="0" smtClean="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5400" b="1" i="0" u="none" strike="noStrike" kern="1200" cap="none" spc="0" normalizeH="0" noProof="0" dirty="0" err="1" smtClean="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thương</a:t>
            </a:r>
            <a:endParaRPr kumimoji="0" lang="zh-CN" altLang="en-US" sz="54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endParaRPr>
          </a:p>
        </p:txBody>
      </p:sp>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sp>
        <p:nvSpPr>
          <p:cNvPr id="15" name="文本框 5">
            <a:extLst>
              <a:ext uri="{FF2B5EF4-FFF2-40B4-BE49-F238E27FC236}">
                <a16:creationId xmlns:a16="http://schemas.microsoft.com/office/drawing/2014/main" id="{56A161F7-E26B-4695-871A-F66B7E6C4483}"/>
              </a:ext>
            </a:extLst>
          </p:cNvPr>
          <p:cNvSpPr txBox="1"/>
          <p:nvPr/>
        </p:nvSpPr>
        <p:spPr>
          <a:xfrm>
            <a:off x="4743800" y="696952"/>
            <a:ext cx="4759179" cy="1107996"/>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Trò</a:t>
            </a:r>
            <a:r>
              <a:rPr kumimoji="0" lang="en-US" altLang="zh-CN" sz="66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66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chơi</a:t>
            </a:r>
            <a:endParaRPr kumimoji="0" lang="zh-CN" altLang="en-US" sz="66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endParaRPr>
          </a:p>
        </p:txBody>
      </p:sp>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217519" y="0"/>
            <a:ext cx="609600" cy="609600"/>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5"/>
                                        </p:tgtEl>
                                        <p:attrNameLst>
                                          <p:attrName>ppt_y</p:attrName>
                                        </p:attrNameLst>
                                      </p:cBhvr>
                                      <p:tavLst>
                                        <p:tav tm="0">
                                          <p:val>
                                            <p:strVal val="#ppt_y"/>
                                          </p:val>
                                        </p:tav>
                                        <p:tav tm="100000">
                                          <p:val>
                                            <p:strVal val="#ppt_y"/>
                                          </p:val>
                                        </p:tav>
                                      </p:tavLst>
                                    </p:anim>
                                    <p:anim calcmode="lin" valueType="num">
                                      <p:cBhvr>
                                        <p:cTn id="3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5"/>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circle(out)">
                                      <p:cBhvr>
                                        <p:cTn id="43" dur="750"/>
                                        <p:tgtEl>
                                          <p:spTgt spid="54"/>
                                        </p:tgtEl>
                                      </p:cBhvr>
                                    </p:animEffect>
                                  </p:childTnLst>
                                  <p:subTnLst>
                                    <p:audio>
                                      <p:cMediaNode>
                                        <p:cTn display="0" masterRel="sameClick">
                                          <p:stCondLst>
                                            <p:cond evt="begin" delay="0">
                                              <p:tn val="41"/>
                                            </p:cond>
                                          </p:stCondLst>
                                          <p:endCondLst>
                                            <p:cond evt="onStopAudio" delay="0">
                                              <p:tgtEl>
                                                <p:sldTgt/>
                                              </p:tgtEl>
                                            </p:cond>
                                          </p:endCondLst>
                                        </p:cTn>
                                        <p:tgtEl>
                                          <p:sndTgt r:embed="rId5" name="Trò-chơi-ting.wav"/>
                                        </p:tgtEl>
                                      </p:cMediaNode>
                                    </p:audio>
                                  </p:subTnLst>
                                </p:cTn>
                              </p:par>
                              <p:par>
                                <p:cTn id="44" presetID="3" presetClass="emph" presetSubtype="10" repeatCount="indefinite" fill="hold" grpId="1" nodeType="withEffect">
                                  <p:stCondLst>
                                    <p:cond delay="0"/>
                                  </p:stCondLst>
                                  <p:childTnLst>
                                    <p:animClr clrSpc="hsl" dir="ccw">
                                      <p:cBhvr override="childStyle">
                                        <p:cTn id="45" dur="500" fill="hold"/>
                                        <p:tgtEl>
                                          <p:spTgt spid="5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54" grpId="0"/>
      <p:bldP spid="54" grpId="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hai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tập</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ta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chuẩn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bị</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xinh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xắn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dành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mẹ</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1"/>
          <a:stretch>
            <a:fillRect/>
          </a:stretch>
        </p:blipFill>
        <p:spPr>
          <a:xfrm>
            <a:off x="8338944" y="960120"/>
            <a:ext cx="3621024" cy="493776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Trước</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tiên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hái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một</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đã</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nở</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trong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vườn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6"/>
          <a:stretch>
            <a:fillRect/>
          </a:stretch>
        </p:blipFill>
        <p:spPr>
          <a:xfrm>
            <a:off x="591637" y="1005840"/>
            <a:ext cx="3595850" cy="484632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50000">
                                          <p:cBhvr additive="base">
                                            <p:cTn id="1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1. </a:t>
            </a:r>
            <a:r>
              <a:rPr lang="vi-VN"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b. Nội dung tin nhắn</a:t>
            </a:r>
          </a:p>
          <a:p>
            <a:pPr algn="just"/>
            <a:r>
              <a:rPr lang="vi-VN" sz="3200" b="0" i="0" dirty="0">
                <a:solidFill>
                  <a:srgbClr val="000000"/>
                </a:solidFill>
                <a:effectLst/>
                <a:latin typeface="+mj-lt"/>
                <a:ea typeface="Arial-Rounded" panose="020B0500000000000000" pitchFamily="34" charset="0"/>
                <a:cs typeface="Arial-Rounded" panose="020B0500000000000000" pitchFamily="34" charset="0"/>
              </a:rPr>
              <a:t>c. Phương tiện thực hiệ</a:t>
            </a:r>
            <a:r>
              <a:rPr lang="en-US" sz="3200" b="0" i="0" dirty="0">
                <a:solidFill>
                  <a:srgbClr val="000000"/>
                </a:solidFill>
                <a:effectLst/>
                <a:latin typeface="+mj-lt"/>
                <a:ea typeface="Arial-Rounded" panose="020B0500000000000000" pitchFamily="34" charset="0"/>
                <a:cs typeface="Arial-Rounded" panose="020B0500000000000000" pitchFamily="34" charset="0"/>
              </a:rPr>
              <a:t>n</a:t>
            </a:r>
            <a:endParaRPr lang="vi-VN" sz="32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mj-lt"/>
                <a:ea typeface="Arial-Rounded" panose="020B0500000000000000" pitchFamily="34"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Hình 1:</a:t>
            </a:r>
          </a:p>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Người viết: Tuấn</a:t>
            </a:r>
          </a:p>
          <a:p>
            <a:pPr algn="just"/>
            <a:r>
              <a:rPr lang="vi-VN" sz="2400" b="0" i="0" dirty="0">
                <a:solidFill>
                  <a:srgbClr val="FF0000"/>
                </a:solidFill>
                <a:effectLst/>
                <a:latin typeface="+mj-lt"/>
                <a:ea typeface="Arial-Rounded" panose="020B0500000000000000" pitchFamily="34"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2:</a:t>
            </a:r>
          </a:p>
          <a:p>
            <a:pPr algn="just"/>
            <a:r>
              <a:rPr lang="vi-VN" sz="2400" dirty="0">
                <a:solidFill>
                  <a:srgbClr val="FF0000"/>
                </a:solidFill>
                <a:latin typeface="+mj-lt"/>
                <a:ea typeface="Arial-Rounded" panose="020B0500000000000000" pitchFamily="34" charset="0"/>
                <a:cs typeface="Arial-Rounded" panose="020B0500000000000000" pitchFamily="34" charset="0"/>
              </a:rPr>
              <a:t>Người viết: Cháu Phương</a:t>
            </a:r>
          </a:p>
          <a:p>
            <a:pPr algn="just"/>
            <a:r>
              <a:rPr lang="vi-VN" sz="2400" dirty="0">
                <a:solidFill>
                  <a:srgbClr val="FF0000"/>
                </a:solidFill>
                <a:latin typeface="+mj-lt"/>
                <a:ea typeface="Arial-Rounded" panose="020B0500000000000000" pitchFamily="34"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b.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dung tin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nhắn</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1: Hẹn bạn ra sân bóng</a:t>
            </a:r>
            <a:endParaRPr lang="vi-VN" sz="2400" b="0" i="0" dirty="0">
              <a:solidFill>
                <a:srgbClr val="FF0000"/>
              </a:solidFill>
              <a:effectLst/>
              <a:latin typeface="+mj-lt"/>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830997"/>
          </a:xfrm>
          <a:prstGeom prst="rect">
            <a:avLst/>
          </a:prstGeom>
          <a:noFill/>
        </p:spPr>
        <p:txBody>
          <a:bodyPr wrap="square" rtlCol="0">
            <a:spAutoFit/>
          </a:bodyPr>
          <a:lstStyle/>
          <a:p>
            <a:pPr algn="just"/>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09409"/>
            <a:ext cx="4879977" cy="461665"/>
          </a:xfrm>
          <a:prstGeom prst="rect">
            <a:avLst/>
          </a:prstGeom>
          <a:noFill/>
        </p:spPr>
        <p:txBody>
          <a:bodyPr wrap="square" rtlCol="0">
            <a:spAutoFit/>
          </a:bodyPr>
          <a:lstStyle/>
          <a:p>
            <a:pPr algn="just"/>
            <a:r>
              <a:rPr lang="en-US" sz="2400" dirty="0">
                <a:latin typeface="Times New Roman" panose="02020603050405020304" pitchFamily="18" charset="0"/>
                <a:ea typeface="Arial-Rounded" panose="020B0500000000000000" pitchFamily="34" charset="0"/>
                <a:cs typeface="Times New Roman" panose="02020603050405020304" pitchFamily="18" charset="0"/>
              </a:rPr>
              <a:t>c.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Phương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thức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thực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hiện</a:t>
            </a:r>
            <a:endParaRPr lang="vi-VN"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1: </a:t>
            </a:r>
            <a:r>
              <a:rPr lang="en-US" sz="2400" dirty="0" err="1">
                <a:solidFill>
                  <a:srgbClr val="FF0000"/>
                </a:solidFill>
                <a:latin typeface="+mj-lt"/>
                <a:ea typeface="Arial-Rounded" panose="020B0500000000000000" pitchFamily="34" charset="0"/>
                <a:cs typeface="Arial-Rounded" panose="020B0500000000000000" pitchFamily="34" charset="0"/>
              </a:rPr>
              <a:t>viết</a:t>
            </a:r>
            <a:r>
              <a:rPr lang="en-US" sz="2400" dirty="0">
                <a:solidFill>
                  <a:srgbClr val="FF0000"/>
                </a:solidFill>
                <a:latin typeface="+mj-lt"/>
                <a:ea typeface="Arial-Rounded" panose="020B0500000000000000" pitchFamily="34" charset="0"/>
                <a:cs typeface="Arial-Rounded" panose="020B0500000000000000" pitchFamily="34" charset="0"/>
              </a:rPr>
              <a:t> </a:t>
            </a:r>
            <a:r>
              <a:rPr lang="en-US" sz="2400" dirty="0" err="1">
                <a:solidFill>
                  <a:srgbClr val="FF0000"/>
                </a:solidFill>
                <a:latin typeface="+mj-lt"/>
                <a:ea typeface="Arial-Rounded" panose="020B0500000000000000" pitchFamily="34" charset="0"/>
                <a:cs typeface="Arial-Rounded" panose="020B0500000000000000" pitchFamily="34" charset="0"/>
              </a:rPr>
              <a:t>thư</a:t>
            </a:r>
            <a:r>
              <a:rPr lang="en-US" sz="2400" dirty="0">
                <a:solidFill>
                  <a:srgbClr val="FF0000"/>
                </a:solidFill>
                <a:latin typeface="+mj-lt"/>
                <a:ea typeface="Arial-Rounded" panose="020B0500000000000000" pitchFamily="34" charset="0"/>
                <a:cs typeface="Arial-Rounded" panose="020B0500000000000000" pitchFamily="34" charset="0"/>
              </a:rPr>
              <a:t> </a:t>
            </a:r>
            <a:r>
              <a:rPr lang="en-US" sz="2400" dirty="0" err="1">
                <a:solidFill>
                  <a:srgbClr val="FF0000"/>
                </a:solidFill>
                <a:latin typeface="+mj-lt"/>
                <a:ea typeface="Arial-Rounded" panose="020B0500000000000000" pitchFamily="34" charset="0"/>
                <a:cs typeface="Arial-Rounded" panose="020B0500000000000000" pitchFamily="34" charset="0"/>
              </a:rPr>
              <a:t>tay</a:t>
            </a:r>
            <a:endParaRPr lang="vi-VN" sz="2400" b="0" i="0" dirty="0">
              <a:solidFill>
                <a:srgbClr val="FF0000"/>
              </a:solidFill>
              <a:effectLst/>
              <a:latin typeface="+mj-lt"/>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461665"/>
          </a:xfrm>
          <a:prstGeom prst="rect">
            <a:avLst/>
          </a:prstGeom>
          <a:noFill/>
        </p:spPr>
        <p:txBody>
          <a:bodyPr wrap="square" rtlCol="0">
            <a:spAutoFit/>
          </a:bodyPr>
          <a:lstStyle/>
          <a:p>
            <a:pPr algn="just"/>
            <a:r>
              <a:rPr lang="vi-VN" sz="2400" dirty="0">
                <a:solidFill>
                  <a:srgbClr val="FF0000"/>
                </a:solidFill>
                <a:latin typeface="+mj-lt"/>
                <a:ea typeface="Arial-Rounded" panose="020B0500000000000000" pitchFamily="34"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483</Words>
  <Application>Microsoft Office PowerPoint</Application>
  <PresentationFormat>Widescreen</PresentationFormat>
  <Paragraphs>75</Paragraphs>
  <Slides>22</Slides>
  <Notes>17</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.VnMemorandum</vt:lpstr>
      <vt:lpstr>Arial</vt:lpstr>
      <vt:lpstr>Arial-Rounded</vt:lpstr>
      <vt:lpstr>Calibri</vt:lpstr>
      <vt:lpstr>Calibri Light</vt:lpstr>
      <vt:lpstr>Coiny</vt:lpstr>
      <vt:lpstr>等线</vt:lpstr>
      <vt:lpstr>LNTH-Kids  Chinese Font 1</vt:lpstr>
      <vt:lpstr>SVN-Redressed</vt:lpstr>
      <vt:lpstr>Times New Roman</vt:lpstr>
      <vt:lpstr>UVN Van Chuong Nang</vt:lpstr>
      <vt:lpstr>Zilla Slab</vt:lpstr>
      <vt:lpstr>印品黑体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29</cp:revision>
  <dcterms:created xsi:type="dcterms:W3CDTF">2022-05-22T07:45:41Z</dcterms:created>
  <dcterms:modified xsi:type="dcterms:W3CDTF">2022-09-01T06:01:43Z</dcterms:modified>
</cp:coreProperties>
</file>