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349" r:id="rId2"/>
    <p:sldId id="315" r:id="rId3"/>
    <p:sldId id="338" r:id="rId4"/>
    <p:sldId id="320" r:id="rId5"/>
    <p:sldId id="2007577492" r:id="rId6"/>
    <p:sldId id="326" r:id="rId7"/>
    <p:sldId id="2007577485" r:id="rId8"/>
    <p:sldId id="2007577486" r:id="rId9"/>
    <p:sldId id="2007577487" r:id="rId10"/>
    <p:sldId id="2007577488" r:id="rId11"/>
    <p:sldId id="2007577489" r:id="rId12"/>
    <p:sldId id="2007577490" r:id="rId13"/>
    <p:sldId id="2007577491" r:id="rId14"/>
    <p:sldId id="283" r:id="rId15"/>
    <p:sldId id="31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5" Type="http://schemas.openxmlformats.org/officeDocument/2006/relationships/image" Target="../media/image22.wmf"/><Relationship Id="rId4"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61D16-FF56-4982-B917-662B4CD0CF4D}" type="datetimeFigureOut">
              <a:rPr lang="en-US" smtClean="0"/>
              <a:t>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6DB1C-B220-48DE-9BA1-BB8AEA9FD125}" type="slidenum">
              <a:rPr lang="en-US" smtClean="0"/>
              <a:t>‹#›</a:t>
            </a:fld>
            <a:endParaRPr lang="en-US"/>
          </a:p>
        </p:txBody>
      </p:sp>
    </p:spTree>
    <p:extLst>
      <p:ext uri="{BB962C8B-B14F-4D97-AF65-F5344CB8AC3E}">
        <p14:creationId xmlns:p14="http://schemas.microsoft.com/office/powerpoint/2010/main" val="1771687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64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86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171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951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36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473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721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6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470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832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22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38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19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783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pPr/>
              <a:t>4/8/2024</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048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734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049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79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579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96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68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3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5"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sp>
        <p:nvSpPr>
          <p:cNvPr id="3" name="圆角矩形 2"/>
          <p:cNvSpPr/>
          <p:nvPr userDrawn="1"/>
        </p:nvSpPr>
        <p:spPr>
          <a:xfrm>
            <a:off x="395286" y="342900"/>
            <a:ext cx="11401425" cy="6172200"/>
          </a:xfrm>
          <a:prstGeom prst="roundRect">
            <a:avLst>
              <a:gd name="adj" fmla="val 4630"/>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5" name="Picture 4" descr="A picture containing shape&#10;&#10;Description automatically generated">
            <a:extLst>
              <a:ext uri="{FF2B5EF4-FFF2-40B4-BE49-F238E27FC236}">
                <a16:creationId xmlns="" xmlns:a16="http://schemas.microsoft.com/office/drawing/2014/main" id="{5289CA8E-33F3-7B4C-15E7-0928641596A9}"/>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514475" y="333375"/>
            <a:ext cx="1333500" cy="1333500"/>
          </a:xfrm>
          <a:prstGeom prst="rect">
            <a:avLst/>
          </a:prstGeom>
        </p:spPr>
      </p:pic>
    </p:spTree>
    <p:extLst>
      <p:ext uri="{BB962C8B-B14F-4D97-AF65-F5344CB8AC3E}">
        <p14:creationId xmlns:p14="http://schemas.microsoft.com/office/powerpoint/2010/main" val="552579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5.xml"/><Relationship Id="rId13" Type="http://schemas.openxmlformats.org/officeDocument/2006/relationships/image" Target="../media/image22.wmf"/><Relationship Id="rId3" Type="http://schemas.openxmlformats.org/officeDocument/2006/relationships/control" Target="../activeX/activeX2.xml"/><Relationship Id="rId7" Type="http://schemas.openxmlformats.org/officeDocument/2006/relationships/control" Target="../activeX/activeX6.xml"/><Relationship Id="rId12" Type="http://schemas.openxmlformats.org/officeDocument/2006/relationships/image" Target="../media/image2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control" Target="../activeX/activeX5.xml"/><Relationship Id="rId11" Type="http://schemas.openxmlformats.org/officeDocument/2006/relationships/image" Target="../media/image20.wmf"/><Relationship Id="rId5" Type="http://schemas.openxmlformats.org/officeDocument/2006/relationships/control" Target="../activeX/activeX4.xml"/><Relationship Id="rId10" Type="http://schemas.openxmlformats.org/officeDocument/2006/relationships/image" Target="../media/image19.wmf"/><Relationship Id="rId4" Type="http://schemas.openxmlformats.org/officeDocument/2006/relationships/control" Target="../activeX/activeX3.xml"/><Relationship Id="rId9" Type="http://schemas.openxmlformats.org/officeDocument/2006/relationships/image" Target="../media/image18.wmf"/></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41551" cy="114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 xmlns:a16="http://schemas.microsoft.com/office/drawing/2014/main" id="{6B420826-F15B-987F-30D0-49A867416834}"/>
              </a:ext>
            </a:extLst>
          </p:cNvPr>
          <p:cNvSpPr txBox="1"/>
          <p:nvPr/>
        </p:nvSpPr>
        <p:spPr>
          <a:xfrm>
            <a:off x="3930005" y="726501"/>
            <a:ext cx="6054504" cy="523220"/>
          </a:xfrm>
          <a:prstGeom prst="rect">
            <a:avLst/>
          </a:prstGeom>
          <a:noFill/>
        </p:spPr>
        <p:txBody>
          <a:bodyPr wrap="square">
            <a:spAutoFit/>
          </a:bodyPr>
          <a:lstStyle/>
          <a:p>
            <a:pPr defTabSz="513697">
              <a:defRPr/>
            </a:pPr>
            <a:r>
              <a:rPr lang="en-US" sz="2800" b="1" dirty="0">
                <a:solidFill>
                  <a:srgbClr val="70AD47">
                    <a:lumMod val="75000"/>
                  </a:srgbClr>
                </a:solidFill>
                <a:latin typeface="UVN Van Chuong Nang" panose="00000400000000000000" pitchFamily="2" charset="0"/>
                <a:ea typeface="等线" panose="02010600030101010101" pitchFamily="2" charset="-122"/>
              </a:rPr>
              <a:t>TRƯỜNG TIỂU HỌC PHÚC LỢI</a:t>
            </a:r>
            <a:endParaRPr lang="vi-VN" sz="2800" b="1" dirty="0">
              <a:solidFill>
                <a:srgbClr val="70AD47">
                  <a:lumMod val="75000"/>
                </a:srgbClr>
              </a:solidFill>
              <a:latin typeface="Arial" panose="020B0604020202020204" pitchFamily="34" charset="0"/>
              <a:ea typeface="等线" panose="02010600030101010101" pitchFamily="2" charset="-122"/>
            </a:endParaRPr>
          </a:p>
        </p:txBody>
      </p:sp>
      <p:sp>
        <p:nvSpPr>
          <p:cNvPr id="7" name="TextBox 6">
            <a:extLst>
              <a:ext uri="{FF2B5EF4-FFF2-40B4-BE49-F238E27FC236}">
                <a16:creationId xmlns="" xmlns:a16="http://schemas.microsoft.com/office/drawing/2014/main" id="{B618510B-F213-4B03-AB01-7D7FBDF140DA}"/>
              </a:ext>
            </a:extLst>
          </p:cNvPr>
          <p:cNvSpPr txBox="1"/>
          <p:nvPr/>
        </p:nvSpPr>
        <p:spPr>
          <a:xfrm>
            <a:off x="5039895" y="1620460"/>
            <a:ext cx="2620216" cy="559256"/>
          </a:xfrm>
          <a:prstGeom prst="rect">
            <a:avLst/>
          </a:prstGeom>
          <a:noFill/>
        </p:spPr>
        <p:txBody>
          <a:bodyPr>
            <a:spAutoFit/>
          </a:bodyPr>
          <a:lstStyle/>
          <a:p>
            <a:pPr algn="ctr" defTabSz="513697">
              <a:defRPr/>
            </a:pPr>
            <a:r>
              <a:rPr lang="en-US" sz="3034" spc="-85"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TUẦN </a:t>
            </a:r>
            <a:r>
              <a:rPr lang="vi-VN" sz="3034" spc="-85"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30 </a:t>
            </a:r>
            <a:endParaRPr lang="en-US" sz="3034" spc="-85" dirty="0">
              <a:solidFill>
                <a:srgbClr val="135E98"/>
              </a:solidFill>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41990" name="TextBox 7">
            <a:extLst>
              <a:ext uri="{FF2B5EF4-FFF2-40B4-BE49-F238E27FC236}">
                <a16:creationId xmlns="" xmlns:a16="http://schemas.microsoft.com/office/drawing/2014/main" id="{2478F3B8-589F-0718-9DB0-032D57A29532}"/>
              </a:ext>
            </a:extLst>
          </p:cNvPr>
          <p:cNvSpPr txBox="1">
            <a:spLocks noChangeArrowheads="1"/>
          </p:cNvSpPr>
          <p:nvPr/>
        </p:nvSpPr>
        <p:spPr bwMode="auto">
          <a:xfrm>
            <a:off x="2310167" y="2550455"/>
            <a:ext cx="777714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algn="ctr" defTabSz="513697" fontAlgn="base">
              <a:lnSpc>
                <a:spcPct val="100000"/>
              </a:lnSpc>
              <a:spcBef>
                <a:spcPct val="0"/>
              </a:spcBef>
              <a:spcAft>
                <a:spcPct val="0"/>
              </a:spcAft>
              <a:buNone/>
              <a:defRPr/>
            </a:pPr>
            <a:r>
              <a:rPr lang="en-US" altLang="aa-ET" sz="3200" b="1" dirty="0" err="1">
                <a:solidFill>
                  <a:srgbClr val="FF0000"/>
                </a:solidFill>
                <a:latin typeface="Times New Roman" panose="02020603050405020304" pitchFamily="18" charset="0"/>
                <a:ea typeface="Zilla Slab"/>
                <a:cs typeface="Times New Roman" panose="02020603050405020304" pitchFamily="18" charset="0"/>
              </a:rPr>
              <a:t>Toán</a:t>
            </a:r>
            <a:endParaRPr lang="vi-VN" altLang="aa-ET" sz="3200" b="1" dirty="0">
              <a:solidFill>
                <a:srgbClr val="FF0000"/>
              </a:solidFill>
              <a:latin typeface="Times New Roman" panose="02020603050405020304" pitchFamily="18" charset="0"/>
              <a:ea typeface="Zilla Slab"/>
              <a:cs typeface="Times New Roman" panose="02020603050405020304" pitchFamily="18" charset="0"/>
            </a:endParaRPr>
          </a:p>
          <a:p>
            <a:pPr algn="ctr" defTabSz="513697" fontAlgn="base">
              <a:lnSpc>
                <a:spcPct val="100000"/>
              </a:lnSpc>
              <a:spcBef>
                <a:spcPct val="0"/>
              </a:spcBef>
              <a:spcAft>
                <a:spcPct val="0"/>
              </a:spcAft>
              <a:buNone/>
              <a:defRPr/>
            </a:pPr>
            <a:r>
              <a:rPr lang="en-US" altLang="aa-ET" sz="3200" b="1" dirty="0" err="1">
                <a:solidFill>
                  <a:srgbClr val="FF0000"/>
                </a:solidFill>
                <a:latin typeface="Times New Roman" panose="02020603050405020304" pitchFamily="18" charset="0"/>
                <a:ea typeface="Zilla Slab"/>
                <a:cs typeface="Times New Roman" panose="02020603050405020304" pitchFamily="18" charset="0"/>
              </a:rPr>
              <a:t>Luyện</a:t>
            </a:r>
            <a:r>
              <a:rPr lang="en-US" altLang="aa-ET" sz="3200" b="1" dirty="0">
                <a:solidFill>
                  <a:srgbClr val="FF0000"/>
                </a:solidFill>
                <a:latin typeface="Times New Roman" panose="02020603050405020304" pitchFamily="18" charset="0"/>
                <a:ea typeface="Zilla Slab"/>
                <a:cs typeface="Times New Roman" panose="02020603050405020304" pitchFamily="18" charset="0"/>
              </a:rPr>
              <a:t> </a:t>
            </a:r>
            <a:r>
              <a:rPr lang="en-US" altLang="aa-ET" sz="3200" b="1" dirty="0" err="1">
                <a:solidFill>
                  <a:srgbClr val="FF0000"/>
                </a:solidFill>
                <a:latin typeface="Times New Roman" panose="02020603050405020304" pitchFamily="18" charset="0"/>
                <a:ea typeface="Zilla Slab"/>
                <a:cs typeface="Times New Roman" panose="02020603050405020304" pitchFamily="18" charset="0"/>
              </a:rPr>
              <a:t>tập</a:t>
            </a:r>
            <a:r>
              <a:rPr lang="en-US" altLang="aa-ET" sz="3200" b="1" dirty="0">
                <a:solidFill>
                  <a:srgbClr val="FF0000"/>
                </a:solidFill>
                <a:latin typeface="Times New Roman" panose="02020603050405020304" pitchFamily="18" charset="0"/>
                <a:ea typeface="Zilla Slab"/>
                <a:cs typeface="Times New Roman" panose="02020603050405020304" pitchFamily="18" charset="0"/>
              </a:rPr>
              <a:t> </a:t>
            </a:r>
            <a:r>
              <a:rPr lang="en-US" altLang="aa-ET" sz="3200" b="1" dirty="0" err="1">
                <a:solidFill>
                  <a:srgbClr val="FF0000"/>
                </a:solidFill>
                <a:latin typeface="Times New Roman" panose="02020603050405020304" pitchFamily="18" charset="0"/>
                <a:ea typeface="Zilla Slab"/>
                <a:cs typeface="Times New Roman" panose="02020603050405020304" pitchFamily="18" charset="0"/>
              </a:rPr>
              <a:t>chung</a:t>
            </a:r>
            <a:r>
              <a:rPr lang="en-US" altLang="aa-ET" sz="3200" b="1" dirty="0">
                <a:solidFill>
                  <a:srgbClr val="FF0000"/>
                </a:solidFill>
                <a:latin typeface="Times New Roman" panose="02020603050405020304" pitchFamily="18" charset="0"/>
                <a:ea typeface="Zilla Slab"/>
                <a:cs typeface="Times New Roman" panose="02020603050405020304" pitchFamily="18" charset="0"/>
              </a:rPr>
              <a:t> </a:t>
            </a:r>
            <a:r>
              <a:rPr lang="vi-VN" altLang="aa-ET" sz="3200" b="1" dirty="0">
                <a:solidFill>
                  <a:srgbClr val="FF0000"/>
                </a:solidFill>
                <a:latin typeface="Times New Roman" panose="02020603050405020304" pitchFamily="18" charset="0"/>
                <a:ea typeface="Zilla Slab"/>
                <a:cs typeface="Times New Roman" panose="02020603050405020304" pitchFamily="18" charset="0"/>
              </a:rPr>
              <a:t>(tiết </a:t>
            </a:r>
            <a:r>
              <a:rPr lang="en-US" altLang="aa-ET" sz="3200" b="1" dirty="0">
                <a:solidFill>
                  <a:srgbClr val="FF0000"/>
                </a:solidFill>
                <a:latin typeface="Times New Roman" panose="02020603050405020304" pitchFamily="18" charset="0"/>
                <a:ea typeface="Zilla Slab"/>
                <a:cs typeface="Times New Roman" panose="02020603050405020304" pitchFamily="18" charset="0"/>
              </a:rPr>
              <a:t>2</a:t>
            </a:r>
            <a:r>
              <a:rPr lang="vi-VN" altLang="aa-ET" sz="3200" b="1" dirty="0">
                <a:solidFill>
                  <a:srgbClr val="FF0000"/>
                </a:solidFill>
                <a:latin typeface="Times New Roman" panose="02020603050405020304" pitchFamily="18" charset="0"/>
                <a:ea typeface="Zilla Slab"/>
                <a:cs typeface="Times New Roman" panose="02020603050405020304" pitchFamily="18" charset="0"/>
              </a:rPr>
              <a:t>)</a:t>
            </a:r>
          </a:p>
          <a:p>
            <a:pPr algn="ctr" defTabSz="513697" fontAlgn="base">
              <a:lnSpc>
                <a:spcPct val="100000"/>
              </a:lnSpc>
              <a:spcBef>
                <a:spcPct val="0"/>
              </a:spcBef>
              <a:spcAft>
                <a:spcPct val="0"/>
              </a:spcAft>
              <a:buNone/>
              <a:defRPr/>
            </a:pPr>
            <a:endParaRPr lang="en-US" altLang="aa-ET" sz="3200" b="1" dirty="0">
              <a:solidFill>
                <a:srgbClr val="FF0000"/>
              </a:solidFill>
              <a:latin typeface="Times New Roman" panose="02020603050405020304" pitchFamily="18" charset="0"/>
              <a:ea typeface="Zilla Slab"/>
              <a:cs typeface="Times New Roman" panose="02020603050405020304" pitchFamily="18" charset="0"/>
            </a:endParaRPr>
          </a:p>
        </p:txBody>
      </p:sp>
    </p:spTree>
    <p:extLst>
      <p:ext uri="{BB962C8B-B14F-4D97-AF65-F5344CB8AC3E}">
        <p14:creationId xmlns:p14="http://schemas.microsoft.com/office/powerpoint/2010/main" val="1906989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 xmlns:a16="http://schemas.microsoft.com/office/drawing/2014/main" id="{D05E51AE-DBC6-4DB2-9236-748307F65595}"/>
              </a:ext>
            </a:extLst>
          </p:cNvPr>
          <p:cNvSpPr txBox="1"/>
          <p:nvPr/>
        </p:nvSpPr>
        <p:spPr>
          <a:xfrm>
            <a:off x="1038225" y="410116"/>
            <a:ext cx="10877550" cy="1477328"/>
          </a:xfrm>
          <a:prstGeom prst="rect">
            <a:avLst/>
          </a:prstGeom>
          <a:noFill/>
        </p:spPr>
        <p:txBody>
          <a:bodyPr wrap="square" rtlCol="0">
            <a:spAutoFit/>
          </a:bodyPr>
          <a:lstStyle/>
          <a:p>
            <a:pPr lvl="0"/>
            <a:r>
              <a:rPr lang="vi-VN" sz="3000" dirty="0">
                <a:solidFill>
                  <a:prstClr val="black"/>
                </a:solidFill>
                <a:latin typeface="Calibri" panose="020F0502020204030204" pitchFamily="34" charset="0"/>
                <a:cs typeface="Calibri" panose="020F0502020204030204" pitchFamily="34" charset="0"/>
              </a:rPr>
              <a:t>Nam có một số tiền như hình dưới đây. Nam đã dùng toàn bộ số tiền đó để mua ba cái bút chì giống nhau. Nếu Việt cũng mua một cái bút chì giống như Nam, thì Việt phải trả bao nhiêu tiền?</a:t>
            </a:r>
          </a:p>
        </p:txBody>
      </p:sp>
      <p:pic>
        <p:nvPicPr>
          <p:cNvPr id="5" name="Picture 4">
            <a:extLst>
              <a:ext uri="{FF2B5EF4-FFF2-40B4-BE49-F238E27FC236}">
                <a16:creationId xmlns="" xmlns:a16="http://schemas.microsoft.com/office/drawing/2014/main" id="{7BBFC60C-DEBE-C118-70BD-106858444E99}"/>
              </a:ext>
            </a:extLst>
          </p:cNvPr>
          <p:cNvPicPr>
            <a:picLocks noChangeAspect="1"/>
          </p:cNvPicPr>
          <p:nvPr/>
        </p:nvPicPr>
        <p:blipFill>
          <a:blip r:embed="rId2"/>
          <a:stretch>
            <a:fillRect/>
          </a:stretch>
        </p:blipFill>
        <p:spPr>
          <a:xfrm>
            <a:off x="1809750" y="2028824"/>
            <a:ext cx="8508590" cy="1533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 xmlns:a16="http://schemas.microsoft.com/office/drawing/2014/main" id="{0FE62E88-C80C-FE14-1248-9ACB00227FF3}"/>
              </a:ext>
            </a:extLst>
          </p:cNvPr>
          <p:cNvCxnSpPr>
            <a:cxnSpLocks/>
          </p:cNvCxnSpPr>
          <p:nvPr/>
        </p:nvCxnSpPr>
        <p:spPr>
          <a:xfrm>
            <a:off x="7286625" y="876300"/>
            <a:ext cx="4391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0DF6EE99-7308-895C-63C3-88CBFE88238E}"/>
              </a:ext>
            </a:extLst>
          </p:cNvPr>
          <p:cNvCxnSpPr>
            <a:cxnSpLocks/>
          </p:cNvCxnSpPr>
          <p:nvPr/>
        </p:nvCxnSpPr>
        <p:spPr>
          <a:xfrm>
            <a:off x="2276475" y="1362075"/>
            <a:ext cx="4543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1226F5B1-CC21-401D-0A8E-992F9B1A613B}"/>
              </a:ext>
            </a:extLst>
          </p:cNvPr>
          <p:cNvCxnSpPr>
            <a:cxnSpLocks/>
          </p:cNvCxnSpPr>
          <p:nvPr/>
        </p:nvCxnSpPr>
        <p:spPr>
          <a:xfrm>
            <a:off x="7038975" y="1323975"/>
            <a:ext cx="46577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D426748E-4AE4-858B-673C-E7FA2689B347}"/>
              </a:ext>
            </a:extLst>
          </p:cNvPr>
          <p:cNvCxnSpPr>
            <a:cxnSpLocks/>
          </p:cNvCxnSpPr>
          <p:nvPr/>
        </p:nvCxnSpPr>
        <p:spPr>
          <a:xfrm>
            <a:off x="4886325" y="1790700"/>
            <a:ext cx="4019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 xmlns:a16="http://schemas.microsoft.com/office/drawing/2014/main" id="{6062CD33-C3E7-4DBB-A7E8-15125E414FDF}"/>
              </a:ext>
            </a:extLst>
          </p:cNvPr>
          <p:cNvSpPr txBox="1"/>
          <p:nvPr/>
        </p:nvSpPr>
        <p:spPr>
          <a:xfrm>
            <a:off x="1076325" y="3876675"/>
            <a:ext cx="9753600" cy="1905000"/>
          </a:xfrm>
          <a:prstGeom prst="rect">
            <a:avLst/>
          </a:prstGeom>
          <a:noFill/>
        </p:spPr>
        <p:txBody>
          <a:bodyPr wrap="square" rtlCol="0">
            <a:spAutoFit/>
          </a:bodyPr>
          <a:lstStyle/>
          <a:p>
            <a:endParaRPr lang="en-US" dirty="0"/>
          </a:p>
        </p:txBody>
      </p:sp>
      <p:sp>
        <p:nvSpPr>
          <p:cNvPr id="31" name="TextBox 30">
            <a:extLst>
              <a:ext uri="{FF2B5EF4-FFF2-40B4-BE49-F238E27FC236}">
                <a16:creationId xmlns="" xmlns:a16="http://schemas.microsoft.com/office/drawing/2014/main" id="{FFF77B3B-829C-EC39-CEF4-2FA1694EA84E}"/>
              </a:ext>
            </a:extLst>
          </p:cNvPr>
          <p:cNvSpPr txBox="1"/>
          <p:nvPr/>
        </p:nvSpPr>
        <p:spPr>
          <a:xfrm>
            <a:off x="1076325" y="3609975"/>
            <a:ext cx="9229725" cy="3046988"/>
          </a:xfrm>
          <a:prstGeom prst="rect">
            <a:avLst/>
          </a:prstGeom>
          <a:noFill/>
        </p:spPr>
        <p:txBody>
          <a:bodyPr wrap="square" rtlCol="0">
            <a:spAutoFit/>
          </a:bodyPr>
          <a:lstStyle/>
          <a:p>
            <a:pPr algn="ctr"/>
            <a:r>
              <a:rPr lang="en-US" sz="3200" b="1" u="sng" dirty="0" err="1">
                <a:solidFill>
                  <a:srgbClr val="FF0000"/>
                </a:solidFill>
                <a:latin typeface="Calibri" panose="020F0502020204030204" pitchFamily="34" charset="0"/>
                <a:cs typeface="Calibri" panose="020F0502020204030204" pitchFamily="34" charset="0"/>
              </a:rPr>
              <a:t>Bài</a:t>
            </a:r>
            <a:r>
              <a:rPr lang="en-US" sz="3200" b="1" u="sng" dirty="0">
                <a:solidFill>
                  <a:srgbClr val="FF0000"/>
                </a:solidFill>
                <a:latin typeface="Calibri" panose="020F0502020204030204" pitchFamily="34" charset="0"/>
                <a:cs typeface="Calibri" panose="020F0502020204030204" pitchFamily="34" charset="0"/>
              </a:rPr>
              <a:t> </a:t>
            </a:r>
            <a:r>
              <a:rPr lang="en-US" sz="3200" b="1" u="sng" dirty="0" err="1">
                <a:solidFill>
                  <a:srgbClr val="FF0000"/>
                </a:solidFill>
                <a:latin typeface="Calibri" panose="020F0502020204030204" pitchFamily="34" charset="0"/>
                <a:cs typeface="Calibri" panose="020F0502020204030204" pitchFamily="34" charset="0"/>
              </a:rPr>
              <a:t>giải</a:t>
            </a:r>
            <a:r>
              <a:rPr lang="en-US" sz="3200" b="1" u="sng"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Nam </a:t>
            </a:r>
            <a:r>
              <a:rPr lang="en-US" sz="3200" b="1" dirty="0" err="1">
                <a:solidFill>
                  <a:srgbClr val="FF0000"/>
                </a:solidFill>
                <a:latin typeface="Calibri" panose="020F0502020204030204" pitchFamily="34" charset="0"/>
                <a:cs typeface="Calibri" panose="020F0502020204030204" pitchFamily="34" charset="0"/>
              </a:rPr>
              <a:t>mua</a:t>
            </a:r>
            <a:r>
              <a:rPr lang="en-US" sz="3200" b="1" dirty="0">
                <a:solidFill>
                  <a:srgbClr val="FF0000"/>
                </a:solidFill>
                <a:latin typeface="Calibri" panose="020F0502020204030204" pitchFamily="34" charset="0"/>
                <a:cs typeface="Calibri" panose="020F0502020204030204" pitchFamily="34" charset="0"/>
              </a:rPr>
              <a:t> 3 </a:t>
            </a:r>
            <a:r>
              <a:rPr lang="en-US" sz="3200" b="1" dirty="0" err="1">
                <a:solidFill>
                  <a:srgbClr val="FF0000"/>
                </a:solidFill>
                <a:latin typeface="Calibri" panose="020F0502020204030204" pitchFamily="34" charset="0"/>
                <a:cs typeface="Calibri" panose="020F0502020204030204" pitchFamily="34" charset="0"/>
              </a:rPr>
              <a:t>chiếc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bút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2 000 + 2 000 + 5 000 = 9 000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Việt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phải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trả</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mua</a:t>
            </a:r>
            <a:r>
              <a:rPr lang="en-US" sz="3200" b="1" dirty="0">
                <a:solidFill>
                  <a:srgbClr val="FF0000"/>
                </a:solidFill>
                <a:latin typeface="Calibri" panose="020F0502020204030204" pitchFamily="34" charset="0"/>
                <a:cs typeface="Calibri" panose="020F0502020204030204" pitchFamily="34" charset="0"/>
              </a:rPr>
              <a:t> 1 </a:t>
            </a:r>
            <a:r>
              <a:rPr lang="en-US" sz="3200" b="1" dirty="0" err="1">
                <a:solidFill>
                  <a:srgbClr val="FF0000"/>
                </a:solidFill>
                <a:latin typeface="Calibri" panose="020F0502020204030204" pitchFamily="34" charset="0"/>
                <a:cs typeface="Calibri" panose="020F0502020204030204" pitchFamily="34" charset="0"/>
              </a:rPr>
              <a:t>cái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bút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9 000 : 3 = 3 000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3 000 </a:t>
            </a:r>
            <a:r>
              <a:rPr lang="en-US" sz="3200" b="1" dirty="0" err="1">
                <a:solidFill>
                  <a:srgbClr val="FF0000"/>
                </a:solidFill>
                <a:latin typeface="Calibri" panose="020F0502020204030204" pitchFamily="34" charset="0"/>
                <a:cs typeface="Calibri" panose="020F0502020204030204" pitchFamily="34" charset="0"/>
              </a:rPr>
              <a:t>đồng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536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wipe(down)">
                                      <p:cBhvr>
                                        <p:cTn id="32" dur="500"/>
                                        <p:tgtEl>
                                          <p:spTgt spid="3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1">
                                            <p:txEl>
                                              <p:pRg st="1" end="1"/>
                                            </p:txEl>
                                          </p:spTgt>
                                        </p:tgtEl>
                                        <p:attrNameLst>
                                          <p:attrName>style.visibility</p:attrName>
                                        </p:attrNameLst>
                                      </p:cBhvr>
                                      <p:to>
                                        <p:strVal val="visible"/>
                                      </p:to>
                                    </p:set>
                                    <p:animEffect transition="in" filter="wipe(down)">
                                      <p:cBhvr>
                                        <p:cTn id="37" dur="500"/>
                                        <p:tgtEl>
                                          <p:spTgt spid="3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1">
                                            <p:txEl>
                                              <p:pRg st="2" end="2"/>
                                            </p:txEl>
                                          </p:spTgt>
                                        </p:tgtEl>
                                        <p:attrNameLst>
                                          <p:attrName>style.visibility</p:attrName>
                                        </p:attrNameLst>
                                      </p:cBhvr>
                                      <p:to>
                                        <p:strVal val="visible"/>
                                      </p:to>
                                    </p:set>
                                    <p:animEffect transition="in" filter="wipe(down)">
                                      <p:cBhvr>
                                        <p:cTn id="42" dur="500"/>
                                        <p:tgtEl>
                                          <p:spTgt spid="3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
                                            <p:txEl>
                                              <p:pRg st="3" end="3"/>
                                            </p:txEl>
                                          </p:spTgt>
                                        </p:tgtEl>
                                        <p:attrNameLst>
                                          <p:attrName>style.visibility</p:attrName>
                                        </p:attrNameLst>
                                      </p:cBhvr>
                                      <p:to>
                                        <p:strVal val="visible"/>
                                      </p:to>
                                    </p:set>
                                    <p:animEffect transition="in" filter="wipe(down)">
                                      <p:cBhvr>
                                        <p:cTn id="47" dur="500"/>
                                        <p:tgtEl>
                                          <p:spTgt spid="31">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1">
                                            <p:txEl>
                                              <p:pRg st="4" end="4"/>
                                            </p:txEl>
                                          </p:spTgt>
                                        </p:tgtEl>
                                        <p:attrNameLst>
                                          <p:attrName>style.visibility</p:attrName>
                                        </p:attrNameLst>
                                      </p:cBhvr>
                                      <p:to>
                                        <p:strVal val="visible"/>
                                      </p:to>
                                    </p:set>
                                    <p:animEffect transition="in" filter="wipe(down)">
                                      <p:cBhvr>
                                        <p:cTn id="52" dur="500"/>
                                        <p:tgtEl>
                                          <p:spTgt spid="31">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1">
                                            <p:txEl>
                                              <p:pRg st="5" end="5"/>
                                            </p:txEl>
                                          </p:spTgt>
                                        </p:tgtEl>
                                        <p:attrNameLst>
                                          <p:attrName>style.visibility</p:attrName>
                                        </p:attrNameLst>
                                      </p:cBhvr>
                                      <p:to>
                                        <p:strVal val="visible"/>
                                      </p:to>
                                    </p:set>
                                    <p:animEffect transition="in" filter="wipe(down)">
                                      <p:cBhvr>
                                        <p:cTn id="57" dur="500"/>
                                        <p:tgtEl>
                                          <p:spTgt spid="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4</a:t>
            </a:r>
          </a:p>
        </p:txBody>
      </p:sp>
      <p:sp>
        <p:nvSpPr>
          <p:cNvPr id="18" name="TextBox 17">
            <a:extLst>
              <a:ext uri="{FF2B5EF4-FFF2-40B4-BE49-F238E27FC236}">
                <a16:creationId xmlns="" xmlns:a16="http://schemas.microsoft.com/office/drawing/2014/main" id="{D05E51AE-DBC6-4DB2-9236-748307F65595}"/>
              </a:ext>
            </a:extLst>
          </p:cNvPr>
          <p:cNvSpPr txBox="1"/>
          <p:nvPr/>
        </p:nvSpPr>
        <p:spPr>
          <a:xfrm>
            <a:off x="1047750" y="372016"/>
            <a:ext cx="10496550" cy="646331"/>
          </a:xfrm>
          <a:prstGeom prst="rect">
            <a:avLst/>
          </a:prstGeom>
          <a:noFill/>
        </p:spPr>
        <p:txBody>
          <a:bodyPr wrap="square" rtlCol="0">
            <a:spAutoFit/>
          </a:bodyPr>
          <a:lstStyle/>
          <a:p>
            <a:pPr lvl="0"/>
            <a:r>
              <a:rPr lang="vi-VN" sz="3600" b="1" dirty="0">
                <a:solidFill>
                  <a:prstClr val="black"/>
                </a:solidFill>
                <a:latin typeface="Calibri" panose="020F0502020204030204" pitchFamily="34" charset="0"/>
                <a:cs typeface="Calibri" panose="020F0502020204030204" pitchFamily="34" charset="0"/>
              </a:rPr>
              <a:t>Chọn đồng hồ thích hợp thay vào ô có dấu “?”</a:t>
            </a:r>
          </a:p>
        </p:txBody>
      </p:sp>
      <p:pic>
        <p:nvPicPr>
          <p:cNvPr id="6" name="Picture 5">
            <a:extLst>
              <a:ext uri="{FF2B5EF4-FFF2-40B4-BE49-F238E27FC236}">
                <a16:creationId xmlns="" xmlns:a16="http://schemas.microsoft.com/office/drawing/2014/main" id="{6B428DC7-4574-1E44-A4CF-532D3844A113}"/>
              </a:ext>
            </a:extLst>
          </p:cNvPr>
          <p:cNvPicPr>
            <a:picLocks noChangeAspect="1"/>
          </p:cNvPicPr>
          <p:nvPr/>
        </p:nvPicPr>
        <p:blipFill>
          <a:blip r:embed="rId2"/>
          <a:stretch>
            <a:fillRect/>
          </a:stretch>
        </p:blipFill>
        <p:spPr>
          <a:xfrm>
            <a:off x="1257300" y="1566862"/>
            <a:ext cx="9410700" cy="3343275"/>
          </a:xfrm>
          <a:prstGeom prst="rect">
            <a:avLst/>
          </a:prstGeom>
        </p:spPr>
      </p:pic>
      <p:grpSp>
        <p:nvGrpSpPr>
          <p:cNvPr id="12" name="Group 11">
            <a:extLst>
              <a:ext uri="{FF2B5EF4-FFF2-40B4-BE49-F238E27FC236}">
                <a16:creationId xmlns="" xmlns:a16="http://schemas.microsoft.com/office/drawing/2014/main" id="{9C305A60-5EC2-68B1-DD7C-1B225DA94C1C}"/>
              </a:ext>
            </a:extLst>
          </p:cNvPr>
          <p:cNvGrpSpPr/>
          <p:nvPr/>
        </p:nvGrpSpPr>
        <p:grpSpPr>
          <a:xfrm>
            <a:off x="3038475" y="2914649"/>
            <a:ext cx="1171575" cy="751821"/>
            <a:chOff x="819150" y="3343274"/>
            <a:chExt cx="1171575" cy="751821"/>
          </a:xfrm>
        </p:grpSpPr>
        <p:sp>
          <p:nvSpPr>
            <p:cNvPr id="10" name="Left Brace 9">
              <a:extLst>
                <a:ext uri="{FF2B5EF4-FFF2-40B4-BE49-F238E27FC236}">
                  <a16:creationId xmlns="" xmlns:a16="http://schemas.microsoft.com/office/drawing/2014/main" id="{D2F08459-DFB2-EFB8-0B3D-9DBAFF7F7C36}"/>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 xmlns:a16="http://schemas.microsoft.com/office/drawing/2014/main" id="{2FA3FE43-4EDB-C060-F235-415C75C91FFC}"/>
                </a:ext>
              </a:extLst>
            </p:cNvPr>
            <p:cNvSpPr txBox="1"/>
            <p:nvPr/>
          </p:nvSpPr>
          <p:spPr>
            <a:xfrm>
              <a:off x="819150" y="3571875"/>
              <a:ext cx="11715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5 </a:t>
              </a:r>
              <a:r>
                <a:rPr lang="en-US" sz="2800" dirty="0" err="1">
                  <a:latin typeface="Calibri" panose="020F0502020204030204" pitchFamily="34" charset="0"/>
                  <a:cs typeface="Calibri" panose="020F0502020204030204" pitchFamily="34" charset="0"/>
                </a:rPr>
                <a:t>phút</a:t>
              </a:r>
              <a:endParaRPr lang="en-US" sz="2800" dirty="0">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 xmlns:a16="http://schemas.microsoft.com/office/drawing/2014/main" id="{1DD0E249-DC28-282B-3C6E-5D71D6A39980}"/>
              </a:ext>
            </a:extLst>
          </p:cNvPr>
          <p:cNvGrpSpPr/>
          <p:nvPr/>
        </p:nvGrpSpPr>
        <p:grpSpPr>
          <a:xfrm>
            <a:off x="4819650" y="2990849"/>
            <a:ext cx="1171575" cy="751821"/>
            <a:chOff x="819150" y="3343274"/>
            <a:chExt cx="1171575" cy="751821"/>
          </a:xfrm>
        </p:grpSpPr>
        <p:sp>
          <p:nvSpPr>
            <p:cNvPr id="14" name="Left Brace 13">
              <a:extLst>
                <a:ext uri="{FF2B5EF4-FFF2-40B4-BE49-F238E27FC236}">
                  <a16:creationId xmlns="" xmlns:a16="http://schemas.microsoft.com/office/drawing/2014/main" id="{4863C7C0-691D-65BF-8B81-7E7F4E650703}"/>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 xmlns:a16="http://schemas.microsoft.com/office/drawing/2014/main" id="{1A06D7FA-A1A3-DFC4-F3CE-E5262D6BA25B}"/>
                </a:ext>
              </a:extLst>
            </p:cNvPr>
            <p:cNvSpPr txBox="1"/>
            <p:nvPr/>
          </p:nvSpPr>
          <p:spPr>
            <a:xfrm>
              <a:off x="819150" y="3571875"/>
              <a:ext cx="11715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5 </a:t>
              </a:r>
              <a:r>
                <a:rPr lang="en-US" sz="2800" dirty="0" err="1">
                  <a:latin typeface="Calibri" panose="020F0502020204030204" pitchFamily="34" charset="0"/>
                  <a:cs typeface="Calibri" panose="020F0502020204030204" pitchFamily="34" charset="0"/>
                </a:rPr>
                <a:t>phút</a:t>
              </a:r>
              <a:endParaRPr lang="en-US" sz="2800" dirty="0">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 xmlns:a16="http://schemas.microsoft.com/office/drawing/2014/main" id="{505E3D43-E47E-4637-4004-A20D0347C11B}"/>
              </a:ext>
            </a:extLst>
          </p:cNvPr>
          <p:cNvGrpSpPr/>
          <p:nvPr/>
        </p:nvGrpSpPr>
        <p:grpSpPr>
          <a:xfrm>
            <a:off x="6781800" y="2952749"/>
            <a:ext cx="1171575" cy="751821"/>
            <a:chOff x="819150" y="3343274"/>
            <a:chExt cx="1171575" cy="751821"/>
          </a:xfrm>
        </p:grpSpPr>
        <p:sp>
          <p:nvSpPr>
            <p:cNvPr id="19" name="Left Brace 18">
              <a:extLst>
                <a:ext uri="{FF2B5EF4-FFF2-40B4-BE49-F238E27FC236}">
                  <a16:creationId xmlns="" xmlns:a16="http://schemas.microsoft.com/office/drawing/2014/main" id="{B40079A8-1015-B2A9-59FF-2BAFDE531738}"/>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 xmlns:a16="http://schemas.microsoft.com/office/drawing/2014/main" id="{E56676AF-AF0D-9306-D43C-91681E7EBA80}"/>
                </a:ext>
              </a:extLst>
            </p:cNvPr>
            <p:cNvSpPr txBox="1"/>
            <p:nvPr/>
          </p:nvSpPr>
          <p:spPr>
            <a:xfrm>
              <a:off x="819150" y="3571875"/>
              <a:ext cx="11715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5 </a:t>
              </a:r>
              <a:r>
                <a:rPr lang="en-US" sz="2800" dirty="0" err="1">
                  <a:latin typeface="Calibri" panose="020F0502020204030204" pitchFamily="34" charset="0"/>
                  <a:cs typeface="Calibri" panose="020F0502020204030204" pitchFamily="34" charset="0"/>
                </a:rPr>
                <a:t>phút</a:t>
              </a:r>
              <a:endParaRPr lang="en-US" sz="2800" dirty="0">
                <a:latin typeface="Calibri" panose="020F0502020204030204" pitchFamily="34" charset="0"/>
                <a:cs typeface="Calibri" panose="020F0502020204030204" pitchFamily="34" charset="0"/>
              </a:endParaRPr>
            </a:p>
          </p:txBody>
        </p:sp>
      </p:grpSp>
      <p:pic>
        <p:nvPicPr>
          <p:cNvPr id="26" name="Picture 25" descr="A picture containing text, orange&#10;&#10;Description automatically generated">
            <a:extLst>
              <a:ext uri="{FF2B5EF4-FFF2-40B4-BE49-F238E27FC236}">
                <a16:creationId xmlns="" xmlns:a16="http://schemas.microsoft.com/office/drawing/2014/main" id="{A08A588E-5D38-E12A-FAF5-FB9D76714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063" y="3467100"/>
            <a:ext cx="1374637" cy="1364748"/>
          </a:xfrm>
          <a:prstGeom prst="rect">
            <a:avLst/>
          </a:prstGeom>
        </p:spPr>
      </p:pic>
    </p:spTree>
    <p:extLst>
      <p:ext uri="{BB962C8B-B14F-4D97-AF65-F5344CB8AC3E}">
        <p14:creationId xmlns:p14="http://schemas.microsoft.com/office/powerpoint/2010/main" val="2102643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4.79167E-6 -2.59259E-6 L 0.29935 -0.2412 " pathEditMode="relative" rAng="0" ptsTypes="AA">
                                      <p:cBhvr>
                                        <p:cTn id="21" dur="2000" fill="hold"/>
                                        <p:tgtEl>
                                          <p:spTgt spid="26"/>
                                        </p:tgtEl>
                                        <p:attrNameLst>
                                          <p:attrName>ppt_x</p:attrName>
                                          <p:attrName>ppt_y</p:attrName>
                                        </p:attrNameLst>
                                      </p:cBhvr>
                                      <p:rCtr x="14961" y="-1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4</a:t>
            </a:r>
          </a:p>
        </p:txBody>
      </p:sp>
      <p:sp>
        <p:nvSpPr>
          <p:cNvPr id="18" name="TextBox 17">
            <a:extLst>
              <a:ext uri="{FF2B5EF4-FFF2-40B4-BE49-F238E27FC236}">
                <a16:creationId xmlns="" xmlns:a16="http://schemas.microsoft.com/office/drawing/2014/main" id="{D05E51AE-DBC6-4DB2-9236-748307F65595}"/>
              </a:ext>
            </a:extLst>
          </p:cNvPr>
          <p:cNvSpPr txBox="1"/>
          <p:nvPr/>
        </p:nvSpPr>
        <p:spPr>
          <a:xfrm>
            <a:off x="1047750" y="372016"/>
            <a:ext cx="10496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Chọn đồng hồ thích hợp thay vào ô có dấu “?”</a:t>
            </a:r>
          </a:p>
        </p:txBody>
      </p:sp>
      <p:pic>
        <p:nvPicPr>
          <p:cNvPr id="6" name="Picture 5">
            <a:extLst>
              <a:ext uri="{FF2B5EF4-FFF2-40B4-BE49-F238E27FC236}">
                <a16:creationId xmlns="" xmlns:a16="http://schemas.microsoft.com/office/drawing/2014/main" id="{6B428DC7-4574-1E44-A4CF-532D3844A11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57300" y="1859832"/>
            <a:ext cx="9410700" cy="2757335"/>
          </a:xfrm>
          <a:prstGeom prst="rect">
            <a:avLst/>
          </a:prstGeom>
        </p:spPr>
      </p:pic>
      <p:grpSp>
        <p:nvGrpSpPr>
          <p:cNvPr id="13" name="Group 12">
            <a:extLst>
              <a:ext uri="{FF2B5EF4-FFF2-40B4-BE49-F238E27FC236}">
                <a16:creationId xmlns="" xmlns:a16="http://schemas.microsoft.com/office/drawing/2014/main" id="{1DD0E249-DC28-282B-3C6E-5D71D6A39980}"/>
              </a:ext>
            </a:extLst>
          </p:cNvPr>
          <p:cNvGrpSpPr/>
          <p:nvPr/>
        </p:nvGrpSpPr>
        <p:grpSpPr>
          <a:xfrm>
            <a:off x="4886325" y="2981324"/>
            <a:ext cx="1514475" cy="751821"/>
            <a:chOff x="819150" y="3343274"/>
            <a:chExt cx="1514475" cy="751821"/>
          </a:xfrm>
        </p:grpSpPr>
        <p:sp>
          <p:nvSpPr>
            <p:cNvPr id="14" name="Left Brace 13">
              <a:extLst>
                <a:ext uri="{FF2B5EF4-FFF2-40B4-BE49-F238E27FC236}">
                  <a16:creationId xmlns="" xmlns:a16="http://schemas.microsoft.com/office/drawing/2014/main" id="{4863C7C0-691D-65BF-8B81-7E7F4E650703}"/>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TextBox 14">
              <a:extLst>
                <a:ext uri="{FF2B5EF4-FFF2-40B4-BE49-F238E27FC236}">
                  <a16:creationId xmlns="" xmlns:a16="http://schemas.microsoft.com/office/drawing/2014/main" id="{1A06D7FA-A1A3-DFC4-F3CE-E5262D6BA25B}"/>
                </a:ext>
              </a:extLst>
            </p:cNvPr>
            <p:cNvSpPr txBox="1"/>
            <p:nvPr/>
          </p:nvSpPr>
          <p:spPr>
            <a:xfrm>
              <a:off x="819150" y="3571875"/>
              <a:ext cx="15144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 xmlns:a16="http://schemas.microsoft.com/office/drawing/2014/main" id="{505E3D43-E47E-4637-4004-A20D0347C11B}"/>
              </a:ext>
            </a:extLst>
          </p:cNvPr>
          <p:cNvGrpSpPr/>
          <p:nvPr/>
        </p:nvGrpSpPr>
        <p:grpSpPr>
          <a:xfrm>
            <a:off x="6581775" y="2876549"/>
            <a:ext cx="1704975" cy="751821"/>
            <a:chOff x="819150" y="3343274"/>
            <a:chExt cx="1704975" cy="751821"/>
          </a:xfrm>
        </p:grpSpPr>
        <p:sp>
          <p:nvSpPr>
            <p:cNvPr id="19" name="Left Brace 18">
              <a:extLst>
                <a:ext uri="{FF2B5EF4-FFF2-40B4-BE49-F238E27FC236}">
                  <a16:creationId xmlns="" xmlns:a16="http://schemas.microsoft.com/office/drawing/2014/main" id="{B40079A8-1015-B2A9-59FF-2BAFDE531738}"/>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 name="TextBox 19">
              <a:extLst>
                <a:ext uri="{FF2B5EF4-FFF2-40B4-BE49-F238E27FC236}">
                  <a16:creationId xmlns="" xmlns:a16="http://schemas.microsoft.com/office/drawing/2014/main" id="{E56676AF-AF0D-9306-D43C-91681E7EBA80}"/>
                </a:ext>
              </a:extLst>
            </p:cNvPr>
            <p:cNvSpPr txBox="1"/>
            <p:nvPr/>
          </p:nvSpPr>
          <p:spPr>
            <a:xfrm>
              <a:off x="819150" y="3571875"/>
              <a:ext cx="17049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 xmlns:a16="http://schemas.microsoft.com/office/drawing/2014/main" id="{E9D0DA65-4AC3-B647-02C0-7CB95EFB7B8A}"/>
              </a:ext>
            </a:extLst>
          </p:cNvPr>
          <p:cNvGrpSpPr/>
          <p:nvPr/>
        </p:nvGrpSpPr>
        <p:grpSpPr>
          <a:xfrm>
            <a:off x="8286750" y="3019424"/>
            <a:ext cx="1704975" cy="751821"/>
            <a:chOff x="819150" y="3343274"/>
            <a:chExt cx="1704975" cy="751821"/>
          </a:xfrm>
        </p:grpSpPr>
        <p:sp>
          <p:nvSpPr>
            <p:cNvPr id="3" name="Left Brace 2">
              <a:extLst>
                <a:ext uri="{FF2B5EF4-FFF2-40B4-BE49-F238E27FC236}">
                  <a16:creationId xmlns="" xmlns:a16="http://schemas.microsoft.com/office/drawing/2014/main" id="{8838530A-F51E-29E5-5CD6-ED3DC3959306}"/>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TextBox 3">
              <a:extLst>
                <a:ext uri="{FF2B5EF4-FFF2-40B4-BE49-F238E27FC236}">
                  <a16:creationId xmlns="" xmlns:a16="http://schemas.microsoft.com/office/drawing/2014/main" id="{490D643B-5D28-F625-307C-D45C76A66DE9}"/>
                </a:ext>
              </a:extLst>
            </p:cNvPr>
            <p:cNvSpPr txBox="1"/>
            <p:nvPr/>
          </p:nvSpPr>
          <p:spPr>
            <a:xfrm>
              <a:off x="819150" y="3571875"/>
              <a:ext cx="17049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9" name="Picture 8" descr="A picture containing text&#10;&#10;Description automatically generated">
            <a:extLst>
              <a:ext uri="{FF2B5EF4-FFF2-40B4-BE49-F238E27FC236}">
                <a16:creationId xmlns="" xmlns:a16="http://schemas.microsoft.com/office/drawing/2014/main" id="{3E3B2985-9899-9348-4C4F-E23D593B1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1855" y="3390899"/>
            <a:ext cx="1238325" cy="1228725"/>
          </a:xfrm>
          <a:prstGeom prst="rect">
            <a:avLst/>
          </a:prstGeom>
        </p:spPr>
      </p:pic>
    </p:spTree>
    <p:extLst>
      <p:ext uri="{BB962C8B-B14F-4D97-AF65-F5344CB8AC3E}">
        <p14:creationId xmlns:p14="http://schemas.microsoft.com/office/powerpoint/2010/main" val="2360212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11022E-16 2.22222E-6 L -0.42266 -0.20764 " pathEditMode="relative" rAng="0" ptsTypes="AA">
                                      <p:cBhvr>
                                        <p:cTn id="21" dur="2000" fill="hold"/>
                                        <p:tgtEl>
                                          <p:spTgt spid="9"/>
                                        </p:tgtEl>
                                        <p:attrNameLst>
                                          <p:attrName>ppt_x</p:attrName>
                                          <p:attrName>ppt_y</p:attrName>
                                        </p:attrNameLst>
                                      </p:cBhvr>
                                      <p:rCtr x="-21133" y="-10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a:t>
            </a:r>
          </a:p>
        </p:txBody>
      </p:sp>
      <p:sp>
        <p:nvSpPr>
          <p:cNvPr id="18" name="TextBox 17">
            <a:extLst>
              <a:ext uri="{FF2B5EF4-FFF2-40B4-BE49-F238E27FC236}">
                <a16:creationId xmlns="" xmlns:a16="http://schemas.microsoft.com/office/drawing/2014/main" id="{D05E51AE-DBC6-4DB2-9236-748307F65595}"/>
              </a:ext>
            </a:extLst>
          </p:cNvPr>
          <p:cNvSpPr txBox="1"/>
          <p:nvPr/>
        </p:nvSpPr>
        <p:spPr>
          <a:xfrm>
            <a:off x="1047750" y="372016"/>
            <a:ext cx="10496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 xmlns:a16="http://schemas.microsoft.com/office/drawing/2014/main" id="{CAFF4218-7A46-7CCB-956E-EC3ED8262E63}"/>
              </a:ext>
            </a:extLst>
          </p:cNvPr>
          <p:cNvSpPr txBox="1"/>
          <p:nvPr/>
        </p:nvSpPr>
        <p:spPr>
          <a:xfrm>
            <a:off x="891920" y="1495044"/>
            <a:ext cx="5489829" cy="1323439"/>
          </a:xfrm>
          <a:prstGeom prst="rect">
            <a:avLst/>
          </a:prstGeom>
          <a:noFill/>
        </p:spPr>
        <p:txBody>
          <a:bodyPr wrap="square" rtlCol="0">
            <a:spAutoFit/>
          </a:bodyPr>
          <a:lstStyle/>
          <a:p>
            <a:r>
              <a:rPr lang="en-US" sz="4000" dirty="0"/>
              <a:t>a) 3 </a:t>
            </a:r>
            <a:r>
              <a:rPr lang="en-US" sz="4000" dirty="0" err="1"/>
              <a:t>tuần</a:t>
            </a:r>
            <a:r>
              <a:rPr lang="en-US" sz="4000" dirty="0"/>
              <a:t> </a:t>
            </a:r>
            <a:r>
              <a:rPr lang="en-US" sz="4000" dirty="0" smtClean="0"/>
              <a:t>=      </a:t>
            </a:r>
            <a:r>
              <a:rPr lang="en-US" sz="4000" dirty="0" err="1" smtClean="0"/>
              <a:t>ngày</a:t>
            </a:r>
            <a:r>
              <a:rPr lang="en-US" sz="4000" dirty="0" smtClean="0"/>
              <a:t>        ng</a:t>
            </a:r>
            <a:endParaRPr lang="en-US" sz="4000" dirty="0"/>
          </a:p>
        </p:txBody>
      </p:sp>
      <p:sp>
        <p:nvSpPr>
          <p:cNvPr id="10" name="TextBox 9">
            <a:extLst>
              <a:ext uri="{FF2B5EF4-FFF2-40B4-BE49-F238E27FC236}">
                <a16:creationId xmlns="" xmlns:a16="http://schemas.microsoft.com/office/drawing/2014/main" id="{CA4E9D63-1D28-FAD1-3769-C12AAB248EB5}"/>
              </a:ext>
            </a:extLst>
          </p:cNvPr>
          <p:cNvSpPr txBox="1"/>
          <p:nvPr/>
        </p:nvSpPr>
        <p:spPr>
          <a:xfrm>
            <a:off x="421005" y="2368677"/>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dirty="0" err="1">
                <a:solidFill>
                  <a:srgbClr val="0070C0"/>
                </a:solidFill>
              </a:rPr>
              <a:t>tuần</a:t>
            </a:r>
            <a:r>
              <a:rPr lang="en-US" sz="3000" b="1" dirty="0">
                <a:solidFill>
                  <a:srgbClr val="0070C0"/>
                </a:solidFill>
              </a:rPr>
              <a:t> = 7 </a:t>
            </a:r>
            <a:r>
              <a:rPr lang="en-US" sz="3000" b="1" dirty="0" err="1">
                <a:solidFill>
                  <a:srgbClr val="0070C0"/>
                </a:solidFill>
              </a:rPr>
              <a:t>ngày</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tuần</a:t>
            </a:r>
            <a:r>
              <a:rPr lang="en-US" sz="3000" b="1" dirty="0">
                <a:solidFill>
                  <a:srgbClr val="0070C0"/>
                </a:solidFill>
              </a:rPr>
              <a:t> = 7 </a:t>
            </a:r>
            <a:r>
              <a:rPr lang="en-US" sz="3000" b="1" dirty="0" err="1">
                <a:solidFill>
                  <a:srgbClr val="0070C0"/>
                </a:solidFill>
              </a:rPr>
              <a:t>ngày</a:t>
            </a:r>
            <a:r>
              <a:rPr lang="en-US" sz="3000" b="1" dirty="0">
                <a:solidFill>
                  <a:srgbClr val="0070C0"/>
                </a:solidFill>
              </a:rPr>
              <a:t> x 3 = 21 </a:t>
            </a:r>
            <a:r>
              <a:rPr lang="en-US" sz="3000" b="1" dirty="0" err="1">
                <a:solidFill>
                  <a:srgbClr val="0070C0"/>
                </a:solidFill>
              </a:rPr>
              <a:t>ngày</a:t>
            </a:r>
            <a:endParaRPr lang="en-US" sz="3000" b="1" dirty="0">
              <a:solidFill>
                <a:srgbClr val="0070C0"/>
              </a:solidFill>
            </a:endParaRPr>
          </a:p>
        </p:txBody>
      </p:sp>
      <p:sp>
        <p:nvSpPr>
          <p:cNvPr id="21" name="TextBox 20">
            <a:extLst>
              <a:ext uri="{FF2B5EF4-FFF2-40B4-BE49-F238E27FC236}">
                <a16:creationId xmlns="" xmlns:a16="http://schemas.microsoft.com/office/drawing/2014/main" id="{3472CF7D-110E-ADC7-94A8-C75ED2F31B19}"/>
              </a:ext>
            </a:extLst>
          </p:cNvPr>
          <p:cNvSpPr txBox="1"/>
          <p:nvPr/>
        </p:nvSpPr>
        <p:spPr>
          <a:xfrm>
            <a:off x="6111620" y="1514094"/>
            <a:ext cx="5489829" cy="707886"/>
          </a:xfrm>
          <a:prstGeom prst="rect">
            <a:avLst/>
          </a:prstGeom>
          <a:noFill/>
        </p:spPr>
        <p:txBody>
          <a:bodyPr wrap="square" rtlCol="0">
            <a:spAutoFit/>
          </a:bodyPr>
          <a:lstStyle/>
          <a:p>
            <a:r>
              <a:rPr lang="en-US" sz="4000" dirty="0"/>
              <a:t>b) 3 </a:t>
            </a:r>
            <a:r>
              <a:rPr lang="en-US" sz="4000" dirty="0" err="1"/>
              <a:t>giờ</a:t>
            </a:r>
            <a:r>
              <a:rPr lang="en-US" sz="4000" dirty="0"/>
              <a:t> =        </a:t>
            </a:r>
            <a:r>
              <a:rPr lang="en-US" sz="4000" dirty="0" err="1"/>
              <a:t>phút</a:t>
            </a:r>
            <a:endParaRPr lang="en-US" sz="4000" dirty="0"/>
          </a:p>
        </p:txBody>
      </p:sp>
      <p:sp>
        <p:nvSpPr>
          <p:cNvPr id="24" name="TextBox 23">
            <a:extLst>
              <a:ext uri="{FF2B5EF4-FFF2-40B4-BE49-F238E27FC236}">
                <a16:creationId xmlns="" xmlns:a16="http://schemas.microsoft.com/office/drawing/2014/main" id="{1969342A-E3E6-0D27-300A-84E1792516C5}"/>
              </a:ext>
            </a:extLst>
          </p:cNvPr>
          <p:cNvSpPr txBox="1"/>
          <p:nvPr/>
        </p:nvSpPr>
        <p:spPr>
          <a:xfrm>
            <a:off x="825245" y="3666744"/>
            <a:ext cx="5489829" cy="707886"/>
          </a:xfrm>
          <a:prstGeom prst="rect">
            <a:avLst/>
          </a:prstGeom>
          <a:noFill/>
        </p:spPr>
        <p:txBody>
          <a:bodyPr wrap="square" rtlCol="0">
            <a:spAutoFit/>
          </a:bodyPr>
          <a:lstStyle/>
          <a:p>
            <a:r>
              <a:rPr lang="en-US" sz="4000" dirty="0"/>
              <a:t>c) 3 </a:t>
            </a:r>
            <a:r>
              <a:rPr lang="en-US" sz="4000" dirty="0" err="1"/>
              <a:t>năm</a:t>
            </a:r>
            <a:r>
              <a:rPr lang="en-US" sz="4000" dirty="0"/>
              <a:t> =       </a:t>
            </a:r>
            <a:r>
              <a:rPr lang="en-US" sz="4000" dirty="0" err="1"/>
              <a:t>tháng</a:t>
            </a:r>
            <a:endParaRPr lang="en-US" sz="4000" dirty="0"/>
          </a:p>
        </p:txBody>
      </p:sp>
      <p:sp>
        <p:nvSpPr>
          <p:cNvPr id="27" name="TextBox 26">
            <a:extLst>
              <a:ext uri="{FF2B5EF4-FFF2-40B4-BE49-F238E27FC236}">
                <a16:creationId xmlns="" xmlns:a16="http://schemas.microsoft.com/office/drawing/2014/main" id="{2DE3EA60-3066-1EB0-FA9A-BC67AB232397}"/>
              </a:ext>
            </a:extLst>
          </p:cNvPr>
          <p:cNvSpPr txBox="1"/>
          <p:nvPr/>
        </p:nvSpPr>
        <p:spPr>
          <a:xfrm>
            <a:off x="6454520" y="3571494"/>
            <a:ext cx="5489829" cy="707886"/>
          </a:xfrm>
          <a:prstGeom prst="rect">
            <a:avLst/>
          </a:prstGeom>
          <a:noFill/>
        </p:spPr>
        <p:txBody>
          <a:bodyPr wrap="square" rtlCol="0">
            <a:spAutoFit/>
          </a:bodyPr>
          <a:lstStyle/>
          <a:p>
            <a:r>
              <a:rPr lang="en-US" sz="4000" dirty="0"/>
              <a:t>d) 3 </a:t>
            </a:r>
            <a:r>
              <a:rPr lang="en-US" sz="4000" dirty="0" err="1"/>
              <a:t>ngày</a:t>
            </a:r>
            <a:r>
              <a:rPr lang="en-US" sz="4000" dirty="0"/>
              <a:t> =       </a:t>
            </a:r>
            <a:r>
              <a:rPr lang="en-US" sz="4000" dirty="0" err="1"/>
              <a:t>giờ</a:t>
            </a:r>
            <a:endParaRPr lang="en-US" sz="4000" dirty="0"/>
          </a:p>
        </p:txBody>
      </p:sp>
      <p:sp>
        <p:nvSpPr>
          <p:cNvPr id="30" name="TextBox 29">
            <a:extLst>
              <a:ext uri="{FF2B5EF4-FFF2-40B4-BE49-F238E27FC236}">
                <a16:creationId xmlns="" xmlns:a16="http://schemas.microsoft.com/office/drawing/2014/main" id="{579A65E8-328E-2BCB-028A-A07BCA3D8DD0}"/>
              </a:ext>
            </a:extLst>
          </p:cNvPr>
          <p:cNvSpPr txBox="1"/>
          <p:nvPr/>
        </p:nvSpPr>
        <p:spPr>
          <a:xfrm>
            <a:off x="6345555" y="2406777"/>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dirty="0" err="1">
                <a:solidFill>
                  <a:srgbClr val="0070C0"/>
                </a:solidFill>
              </a:rPr>
              <a:t>giờ</a:t>
            </a:r>
            <a:r>
              <a:rPr lang="en-US" sz="3000" b="1" dirty="0">
                <a:solidFill>
                  <a:srgbClr val="0070C0"/>
                </a:solidFill>
              </a:rPr>
              <a:t> = 60 </a:t>
            </a:r>
            <a:r>
              <a:rPr lang="en-US" sz="3000" b="1" dirty="0" err="1">
                <a:solidFill>
                  <a:srgbClr val="0070C0"/>
                </a:solidFill>
              </a:rPr>
              <a:t>phút</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giờ</a:t>
            </a:r>
            <a:r>
              <a:rPr lang="en-US" sz="3000" b="1" dirty="0">
                <a:solidFill>
                  <a:srgbClr val="0070C0"/>
                </a:solidFill>
              </a:rPr>
              <a:t> = 60 </a:t>
            </a:r>
            <a:r>
              <a:rPr lang="en-US" sz="3000" b="1" dirty="0" err="1">
                <a:solidFill>
                  <a:srgbClr val="0070C0"/>
                </a:solidFill>
              </a:rPr>
              <a:t>phút</a:t>
            </a:r>
            <a:r>
              <a:rPr lang="en-US" sz="3000" b="1" dirty="0">
                <a:solidFill>
                  <a:srgbClr val="0070C0"/>
                </a:solidFill>
              </a:rPr>
              <a:t> x 3 = 180 </a:t>
            </a:r>
            <a:r>
              <a:rPr lang="en-US" sz="3000" b="1" dirty="0" err="1">
                <a:solidFill>
                  <a:srgbClr val="0070C0"/>
                </a:solidFill>
              </a:rPr>
              <a:t>phút</a:t>
            </a:r>
            <a:endParaRPr lang="en-US" sz="3000" b="1" dirty="0">
              <a:solidFill>
                <a:srgbClr val="0070C0"/>
              </a:solidFill>
            </a:endParaRPr>
          </a:p>
        </p:txBody>
      </p:sp>
      <p:sp>
        <p:nvSpPr>
          <p:cNvPr id="32" name="TextBox 31">
            <a:extLst>
              <a:ext uri="{FF2B5EF4-FFF2-40B4-BE49-F238E27FC236}">
                <a16:creationId xmlns="" xmlns:a16="http://schemas.microsoft.com/office/drawing/2014/main" id="{752A29AD-AE31-3935-B4BE-F8B2E5815836}"/>
              </a:ext>
            </a:extLst>
          </p:cNvPr>
          <p:cNvSpPr txBox="1"/>
          <p:nvPr/>
        </p:nvSpPr>
        <p:spPr>
          <a:xfrm>
            <a:off x="525780" y="4521327"/>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dirty="0" err="1">
                <a:solidFill>
                  <a:srgbClr val="0070C0"/>
                </a:solidFill>
              </a:rPr>
              <a:t>năm</a:t>
            </a:r>
            <a:r>
              <a:rPr lang="en-US" sz="3000" b="1" dirty="0">
                <a:solidFill>
                  <a:srgbClr val="0070C0"/>
                </a:solidFill>
              </a:rPr>
              <a:t> = 12 </a:t>
            </a:r>
            <a:r>
              <a:rPr lang="en-US" sz="3000" b="1" dirty="0" err="1">
                <a:solidFill>
                  <a:srgbClr val="0070C0"/>
                </a:solidFill>
              </a:rPr>
              <a:t>tháng</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năm</a:t>
            </a:r>
            <a:r>
              <a:rPr lang="en-US" sz="3000" b="1" dirty="0">
                <a:solidFill>
                  <a:srgbClr val="0070C0"/>
                </a:solidFill>
              </a:rPr>
              <a:t> = 12 </a:t>
            </a:r>
            <a:r>
              <a:rPr lang="en-US" sz="3000" b="1" dirty="0" err="1">
                <a:solidFill>
                  <a:srgbClr val="0070C0"/>
                </a:solidFill>
              </a:rPr>
              <a:t>tháng</a:t>
            </a:r>
            <a:r>
              <a:rPr lang="en-US" sz="3000" b="1" dirty="0">
                <a:solidFill>
                  <a:srgbClr val="0070C0"/>
                </a:solidFill>
              </a:rPr>
              <a:t> x 3 = 36 </a:t>
            </a:r>
            <a:r>
              <a:rPr lang="en-US" sz="3000" b="1" dirty="0" err="1">
                <a:solidFill>
                  <a:srgbClr val="0070C0"/>
                </a:solidFill>
              </a:rPr>
              <a:t>tháng</a:t>
            </a:r>
            <a:endParaRPr lang="en-US" sz="3000" b="1" dirty="0">
              <a:solidFill>
                <a:srgbClr val="0070C0"/>
              </a:solidFill>
            </a:endParaRPr>
          </a:p>
        </p:txBody>
      </p:sp>
      <p:sp>
        <p:nvSpPr>
          <p:cNvPr id="34" name="TextBox 33">
            <a:extLst>
              <a:ext uri="{FF2B5EF4-FFF2-40B4-BE49-F238E27FC236}">
                <a16:creationId xmlns="" xmlns:a16="http://schemas.microsoft.com/office/drawing/2014/main" id="{A47FB315-ABB7-5508-1760-86438328B021}"/>
              </a:ext>
            </a:extLst>
          </p:cNvPr>
          <p:cNvSpPr txBox="1"/>
          <p:nvPr/>
        </p:nvSpPr>
        <p:spPr>
          <a:xfrm>
            <a:off x="6669405" y="4454652"/>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i="0" dirty="0" err="1">
                <a:solidFill>
                  <a:srgbClr val="0070C0"/>
                </a:solidFill>
                <a:effectLst/>
              </a:rPr>
              <a:t>ngày</a:t>
            </a:r>
            <a:r>
              <a:rPr lang="en-US" sz="3000" b="1" i="0" dirty="0">
                <a:solidFill>
                  <a:srgbClr val="0070C0"/>
                </a:solidFill>
                <a:effectLst/>
              </a:rPr>
              <a:t> = 24 </a:t>
            </a:r>
            <a:r>
              <a:rPr lang="en-US" sz="3000" b="1" i="0" dirty="0" err="1">
                <a:solidFill>
                  <a:srgbClr val="0070C0"/>
                </a:solidFill>
                <a:effectLst/>
              </a:rPr>
              <a:t>giờ</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ngày</a:t>
            </a:r>
            <a:r>
              <a:rPr lang="en-US" sz="3000" b="1" dirty="0">
                <a:solidFill>
                  <a:srgbClr val="0070C0"/>
                </a:solidFill>
              </a:rPr>
              <a:t> = 24 </a:t>
            </a:r>
            <a:r>
              <a:rPr lang="en-US" sz="3000" b="1" dirty="0" err="1">
                <a:solidFill>
                  <a:srgbClr val="0070C0"/>
                </a:solidFill>
              </a:rPr>
              <a:t>giờ</a:t>
            </a:r>
            <a:r>
              <a:rPr lang="en-US" sz="3000" b="1" dirty="0">
                <a:solidFill>
                  <a:srgbClr val="0070C0"/>
                </a:solidFill>
              </a:rPr>
              <a:t> x 3 = 72 </a:t>
            </a:r>
            <a:r>
              <a:rPr lang="en-US" sz="3000" b="1" dirty="0" err="1">
                <a:solidFill>
                  <a:srgbClr val="0070C0"/>
                </a:solidFill>
              </a:rPr>
              <a:t>giờ</a:t>
            </a:r>
            <a:endParaRPr lang="en-US" sz="3000" b="1" dirty="0">
              <a:solidFill>
                <a:srgbClr val="0070C0"/>
              </a:solidFill>
            </a:endParaRPr>
          </a:p>
        </p:txBody>
      </p:sp>
    </p:spTree>
    <p:controls>
      <mc:AlternateContent xmlns:mc="http://schemas.openxmlformats.org/markup-compatibility/2006">
        <mc:Choice xmlns:v="urn:schemas-microsoft-com:vml" Requires="v">
          <p:control spid="1037" name="TextBox1" r:id="rId2" imgW="44280" imgH="114480"/>
        </mc:Choice>
        <mc:Fallback>
          <p:control name="TextBox1" r:id="rId2" imgW="44280" imgH="114480">
            <p:pic>
              <p:nvPicPr>
                <p:cNvPr id="3" name="TextBox1"/>
                <p:cNvPicPr>
                  <a:picLocks/>
                </p:cNvPicPr>
                <p:nvPr/>
              </p:nvPicPr>
              <p:blipFill>
                <a:blip r:embed="rId9"/>
                <a:stretch>
                  <a:fillRect/>
                </a:stretch>
              </p:blipFill>
              <p:spPr>
                <a:xfrm>
                  <a:off x="5837238" y="2987675"/>
                  <a:ext cx="46037" cy="115888"/>
                </a:xfrm>
                <a:prstGeom prst="rect">
                  <a:avLst/>
                </a:prstGeom>
              </p:spPr>
            </p:pic>
          </p:control>
        </mc:Fallback>
      </mc:AlternateContent>
      <mc:AlternateContent xmlns:mc="http://schemas.openxmlformats.org/markup-compatibility/2006">
        <mc:Choice xmlns:v="urn:schemas-microsoft-com:vml" Requires="v">
          <p:control spid="1038" name="TextBox2" r:id="rId3" imgW="787320" imgH="552600"/>
        </mc:Choice>
        <mc:Fallback>
          <p:control name="TextBox2" r:id="rId3" imgW="787320" imgH="552600">
            <p:pic>
              <p:nvPicPr>
                <p:cNvPr id="4" name="TextBox2"/>
                <p:cNvPicPr>
                  <a:picLocks/>
                </p:cNvPicPr>
                <p:nvPr/>
              </p:nvPicPr>
              <p:blipFill>
                <a:blip r:embed="rId10"/>
                <a:stretch>
                  <a:fillRect/>
                </a:stretch>
              </p:blipFill>
              <p:spPr>
                <a:xfrm>
                  <a:off x="3419475" y="1531938"/>
                  <a:ext cx="785813" cy="554037"/>
                </a:xfrm>
                <a:prstGeom prst="rect">
                  <a:avLst/>
                </a:prstGeom>
              </p:spPr>
            </p:pic>
          </p:control>
        </mc:Fallback>
      </mc:AlternateContent>
      <mc:AlternateContent xmlns:mc="http://schemas.openxmlformats.org/markup-compatibility/2006">
        <mc:Choice xmlns:v="urn:schemas-microsoft-com:vml" Requires="v">
          <p:control spid="1039" name="TextBox3" r:id="rId4" imgW="787320" imgH="552600"/>
        </mc:Choice>
        <mc:Fallback>
          <p:control name="TextBox3" r:id="rId4" imgW="787320" imgH="552600">
            <p:pic>
              <p:nvPicPr>
                <p:cNvPr id="36" name="TextBox3"/>
                <p:cNvPicPr>
                  <a:picLocks/>
                </p:cNvPicPr>
                <p:nvPr/>
              </p:nvPicPr>
              <p:blipFill>
                <a:blip r:embed="rId11"/>
                <a:stretch>
                  <a:fillRect/>
                </a:stretch>
              </p:blipFill>
              <p:spPr>
                <a:xfrm>
                  <a:off x="8516397" y="1556672"/>
                  <a:ext cx="785813" cy="554037"/>
                </a:xfrm>
                <a:prstGeom prst="rect">
                  <a:avLst/>
                </a:prstGeom>
              </p:spPr>
            </p:pic>
          </p:control>
        </mc:Fallback>
      </mc:AlternateContent>
      <mc:AlternateContent xmlns:mc="http://schemas.openxmlformats.org/markup-compatibility/2006">
        <mc:Choice xmlns:v="urn:schemas-microsoft-com:vml" Requires="v">
          <p:control spid="1040" name="TextBox4" r:id="rId5" imgW="787320" imgH="552600"/>
        </mc:Choice>
        <mc:Fallback>
          <p:control name="TextBox4" r:id="rId5" imgW="787320" imgH="552600">
            <p:pic>
              <p:nvPicPr>
                <p:cNvPr id="37" name="TextBox4"/>
                <p:cNvPicPr>
                  <a:picLocks/>
                </p:cNvPicPr>
                <p:nvPr/>
              </p:nvPicPr>
              <p:blipFill>
                <a:blip r:embed="rId12"/>
                <a:stretch>
                  <a:fillRect/>
                </a:stretch>
              </p:blipFill>
              <p:spPr>
                <a:xfrm>
                  <a:off x="3419474" y="3520047"/>
                  <a:ext cx="785813" cy="554037"/>
                </a:xfrm>
                <a:prstGeom prst="rect">
                  <a:avLst/>
                </a:prstGeom>
              </p:spPr>
            </p:pic>
          </p:control>
        </mc:Fallback>
      </mc:AlternateContent>
      <mc:AlternateContent xmlns:mc="http://schemas.openxmlformats.org/markup-compatibility/2006">
        <mc:Choice xmlns:v="urn:schemas-microsoft-com:vml" Requires="v">
          <p:control spid="1041" name="TextBox5" r:id="rId6" imgW="787320" imgH="552600"/>
        </mc:Choice>
        <mc:Fallback>
          <p:control name="TextBox5" r:id="rId6" imgW="787320" imgH="552600">
            <p:pic>
              <p:nvPicPr>
                <p:cNvPr id="38" name="TextBox5"/>
                <p:cNvPicPr>
                  <a:picLocks/>
                </p:cNvPicPr>
                <p:nvPr/>
              </p:nvPicPr>
              <p:blipFill>
                <a:blip r:embed="rId12"/>
                <a:stretch>
                  <a:fillRect/>
                </a:stretch>
              </p:blipFill>
              <p:spPr>
                <a:xfrm>
                  <a:off x="9199434" y="3555128"/>
                  <a:ext cx="785813" cy="554037"/>
                </a:xfrm>
                <a:prstGeom prst="rect">
                  <a:avLst/>
                </a:prstGeom>
              </p:spPr>
            </p:pic>
          </p:control>
        </mc:Fallback>
      </mc:AlternateContent>
      <mc:AlternateContent xmlns:mc="http://schemas.openxmlformats.org/markup-compatibility/2006">
        <mc:Choice xmlns:v="urn:schemas-microsoft-com:vml" Requires="v">
          <p:control spid="1042" name="TextBox6" r:id="rId7" imgW="44280" imgH="76320"/>
        </mc:Choice>
        <mc:Fallback>
          <p:control name="TextBox6" r:id="rId7" imgW="44280" imgH="76320">
            <p:pic>
              <p:nvPicPr>
                <p:cNvPr id="9" name="TextBox6"/>
                <p:cNvPicPr>
                  <a:picLocks/>
                </p:cNvPicPr>
                <p:nvPr/>
              </p:nvPicPr>
              <p:blipFill>
                <a:blip r:embed="rId13"/>
                <a:stretch>
                  <a:fillRect/>
                </a:stretch>
              </p:blipFill>
              <p:spPr>
                <a:xfrm>
                  <a:off x="5060950" y="1382713"/>
                  <a:ext cx="46038" cy="74612"/>
                </a:xfrm>
                <a:prstGeom prst="rect">
                  <a:avLst/>
                </a:prstGeom>
              </p:spPr>
            </p:pic>
          </p:control>
        </mc:Fallback>
      </mc:AlternateContent>
    </p:controls>
    <p:extLst>
      <p:ext uri="{BB962C8B-B14F-4D97-AF65-F5344CB8AC3E}">
        <p14:creationId xmlns:p14="http://schemas.microsoft.com/office/powerpoint/2010/main" val="1693374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0">
                                            <p:txEl>
                                              <p:pRg st="0" end="0"/>
                                            </p:txEl>
                                          </p:spTgt>
                                        </p:tgtEl>
                                        <p:attrNameLst>
                                          <p:attrName>style.visibility</p:attrName>
                                        </p:attrNameLst>
                                      </p:cBhvr>
                                      <p:to>
                                        <p:strVal val="visible"/>
                                      </p:to>
                                    </p:set>
                                    <p:animEffect transition="in" filter="wipe(down)">
                                      <p:cBhvr>
                                        <p:cTn id="17" dur="500"/>
                                        <p:tgtEl>
                                          <p:spTgt spid="3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xEl>
                                              <p:pRg st="1" end="1"/>
                                            </p:txEl>
                                          </p:spTgt>
                                        </p:tgtEl>
                                        <p:attrNameLst>
                                          <p:attrName>style.visibility</p:attrName>
                                        </p:attrNameLst>
                                      </p:cBhvr>
                                      <p:to>
                                        <p:strVal val="visible"/>
                                      </p:to>
                                    </p:set>
                                    <p:animEffect transition="in" filter="wipe(down)">
                                      <p:cBhvr>
                                        <p:cTn id="22" dur="500"/>
                                        <p:tgtEl>
                                          <p:spTgt spid="3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wipe(down)">
                                      <p:cBhvr>
                                        <p:cTn id="27" dur="500"/>
                                        <p:tgtEl>
                                          <p:spTgt spid="3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2">
                                            <p:txEl>
                                              <p:pRg st="1" end="1"/>
                                            </p:txEl>
                                          </p:spTgt>
                                        </p:tgtEl>
                                        <p:attrNameLst>
                                          <p:attrName>style.visibility</p:attrName>
                                        </p:attrNameLst>
                                      </p:cBhvr>
                                      <p:to>
                                        <p:strVal val="visible"/>
                                      </p:to>
                                    </p:set>
                                    <p:animEffect transition="in" filter="wipe(down)">
                                      <p:cBhvr>
                                        <p:cTn id="32" dur="500"/>
                                        <p:tgtEl>
                                          <p:spTgt spid="3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4">
                                            <p:txEl>
                                              <p:pRg st="0" end="0"/>
                                            </p:txEl>
                                          </p:spTgt>
                                        </p:tgtEl>
                                        <p:attrNameLst>
                                          <p:attrName>style.visibility</p:attrName>
                                        </p:attrNameLst>
                                      </p:cBhvr>
                                      <p:to>
                                        <p:strVal val="visible"/>
                                      </p:to>
                                    </p:set>
                                    <p:animEffect transition="in" filter="wipe(down)">
                                      <p:cBhvr>
                                        <p:cTn id="37" dur="500"/>
                                        <p:tgtEl>
                                          <p:spTgt spid="3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4">
                                            <p:txEl>
                                              <p:pRg st="1" end="1"/>
                                            </p:txEl>
                                          </p:spTgt>
                                        </p:tgtEl>
                                        <p:attrNameLst>
                                          <p:attrName>style.visibility</p:attrName>
                                        </p:attrNameLst>
                                      </p:cBhvr>
                                      <p:to>
                                        <p:strVal val="visible"/>
                                      </p:to>
                                    </p:set>
                                    <p:animEffect transition="in" filter="wipe(down)">
                                      <p:cBhvr>
                                        <p:cTn id="42" dur="500"/>
                                        <p:tgtEl>
                                          <p:spTgt spid="3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30" grpId="0" build="p"/>
      <p:bldP spid="32" grpId="0" build="p"/>
      <p:bldP spid="3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E964AE15-4EBB-4B9F-BCA8-DBCF9AA8E7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0692" y="3890075"/>
            <a:ext cx="2731018" cy="4096530"/>
          </a:xfrm>
          <a:prstGeom prst="rect">
            <a:avLst/>
          </a:prstGeom>
        </p:spPr>
      </p:pic>
      <p:grpSp>
        <p:nvGrpSpPr>
          <p:cNvPr id="3" name="Group 2">
            <a:extLst>
              <a:ext uri="{FF2B5EF4-FFF2-40B4-BE49-F238E27FC236}">
                <a16:creationId xmlns="" xmlns:a16="http://schemas.microsoft.com/office/drawing/2014/main" id="{7C9BE7B2-487F-CF0F-4845-946184E10BC3}"/>
              </a:ext>
            </a:extLst>
          </p:cNvPr>
          <p:cNvGrpSpPr/>
          <p:nvPr/>
        </p:nvGrpSpPr>
        <p:grpSpPr>
          <a:xfrm>
            <a:off x="3249286" y="-282911"/>
            <a:ext cx="5110664" cy="3407109"/>
            <a:chOff x="3281943" y="-108739"/>
            <a:chExt cx="5110664" cy="3407109"/>
          </a:xfrm>
        </p:grpSpPr>
        <p:pic>
          <p:nvPicPr>
            <p:cNvPr id="4" name="图片 3">
              <a:extLst>
                <a:ext uri="{FF2B5EF4-FFF2-40B4-BE49-F238E27FC236}">
                  <a16:creationId xmlns="" xmlns:a16="http://schemas.microsoft.com/office/drawing/2014/main" id="{14695B03-BE59-4876-8B51-843B3C0B25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1943" y="-108739"/>
              <a:ext cx="5110664" cy="3407109"/>
            </a:xfrm>
            <a:prstGeom prst="rect">
              <a:avLst/>
            </a:prstGeom>
          </p:spPr>
        </p:pic>
        <p:sp>
          <p:nvSpPr>
            <p:cNvPr id="2" name="TextBox 1">
              <a:extLst>
                <a:ext uri="{FF2B5EF4-FFF2-40B4-BE49-F238E27FC236}">
                  <a16:creationId xmlns="" xmlns:a16="http://schemas.microsoft.com/office/drawing/2014/main" id="{7E0434CE-B924-9298-5978-1D43D6E81B43}"/>
                </a:ext>
              </a:extLst>
            </p:cNvPr>
            <p:cNvSpPr txBox="1"/>
            <p:nvPr/>
          </p:nvSpPr>
          <p:spPr>
            <a:xfrm>
              <a:off x="4358534" y="1133150"/>
              <a:ext cx="29574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0AD47">
                      <a:lumMod val="75000"/>
                    </a:srgbClr>
                  </a:solidFill>
                  <a:effectLst/>
                  <a:uLnTx/>
                  <a:uFillTx/>
                  <a:latin typeface="Cambria" panose="02040503050406030204" pitchFamily="18" charset="0"/>
                  <a:cs typeface="Arial" panose="020B0604020202020204" pitchFamily="34" charset="0"/>
                </a:rPr>
                <a:t>Dặn</a:t>
              </a:r>
              <a:r>
                <a:rPr kumimoji="0" lang="en-US" sz="5400" b="1" i="0" u="none" strike="noStrike" kern="1200" cap="none" spc="0" normalizeH="0" baseline="0" noProof="0" dirty="0">
                  <a:ln>
                    <a:noFill/>
                  </a:ln>
                  <a:solidFill>
                    <a:srgbClr val="70AD47">
                      <a:lumMod val="75000"/>
                    </a:srgbClr>
                  </a:solidFill>
                  <a:effectLst/>
                  <a:uLnTx/>
                  <a:uFillTx/>
                  <a:latin typeface="Cambria" panose="02040503050406030204" pitchFamily="18" charset="0"/>
                  <a:cs typeface="Arial" panose="020B0604020202020204" pitchFamily="34" charset="0"/>
                </a:rPr>
                <a:t> </a:t>
              </a:r>
              <a:r>
                <a:rPr kumimoji="0" lang="en-US" sz="5400" b="1" i="0" u="none" strike="noStrike" kern="1200" cap="none" spc="0" normalizeH="0" baseline="0" noProof="0" dirty="0" err="1">
                  <a:ln>
                    <a:noFill/>
                  </a:ln>
                  <a:solidFill>
                    <a:srgbClr val="70AD47">
                      <a:lumMod val="75000"/>
                    </a:srgbClr>
                  </a:solidFill>
                  <a:effectLst/>
                  <a:uLnTx/>
                  <a:uFillTx/>
                  <a:latin typeface="Cambria" panose="02040503050406030204" pitchFamily="18" charset="0"/>
                  <a:cs typeface="Arial" panose="020B0604020202020204" pitchFamily="34" charset="0"/>
                </a:rPr>
                <a:t>dò</a:t>
              </a:r>
              <a:endParaRPr kumimoji="0" lang="en-US" sz="5400" b="1" i="0" u="none" strike="noStrike" kern="1200" cap="none" spc="0" normalizeH="0" baseline="0" noProof="0" dirty="0">
                <a:ln>
                  <a:noFill/>
                </a:ln>
                <a:solidFill>
                  <a:srgbClr val="70AD47">
                    <a:lumMod val="75000"/>
                  </a:srgbClr>
                </a:solidFill>
                <a:effectLst/>
                <a:uLnTx/>
                <a:uFillTx/>
                <a:latin typeface="Cambria" panose="02040503050406030204" pitchFamily="18" charset="0"/>
                <a:cs typeface="Arial" panose="020B0604020202020204" pitchFamily="34" charset="0"/>
              </a:endParaRPr>
            </a:p>
          </p:txBody>
        </p:sp>
      </p:grpSp>
      <p:sp>
        <p:nvSpPr>
          <p:cNvPr id="5" name="TextBox 4">
            <a:extLst>
              <a:ext uri="{FF2B5EF4-FFF2-40B4-BE49-F238E27FC236}">
                <a16:creationId xmlns="" xmlns:a16="http://schemas.microsoft.com/office/drawing/2014/main" id="{84911CA9-C533-E8CF-DA0D-BB78C8C20FFE}"/>
              </a:ext>
            </a:extLst>
          </p:cNvPr>
          <p:cNvSpPr txBox="1"/>
          <p:nvPr/>
        </p:nvSpPr>
        <p:spPr>
          <a:xfrm>
            <a:off x="3115427" y="2424377"/>
            <a:ext cx="9723559" cy="225792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Ôn</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 </a:t>
            </a:r>
            <a:r>
              <a:rPr kumimoji="0" lang="en-US" sz="5000" b="1" i="0" u="none" strike="noStrike" kern="1200" cap="none" spc="0" normalizeH="0" baseline="0" noProof="0" err="1">
                <a:ln>
                  <a:noFill/>
                </a:ln>
                <a:solidFill>
                  <a:srgbClr val="70AD47">
                    <a:lumMod val="50000"/>
                  </a:srgbClr>
                </a:solidFill>
                <a:effectLst/>
                <a:uLnTx/>
                <a:uFillTx/>
                <a:latin typeface="Cambria" panose="02040503050406030204" pitchFamily="18" charset="0"/>
                <a:cs typeface="+mn-cs"/>
              </a:rPr>
              <a:t>lại</a:t>
            </a:r>
            <a:r>
              <a:rPr kumimoji="0" lang="en-US" sz="5000" b="1" i="0" u="none" strike="noStrike" kern="1200" cap="none" spc="0" normalizeH="0" baseline="0" noProof="0">
                <a:ln>
                  <a:noFill/>
                </a:ln>
                <a:solidFill>
                  <a:srgbClr val="70AD47">
                    <a:lumMod val="50000"/>
                  </a:srgbClr>
                </a:solidFill>
                <a:effectLst/>
                <a:uLnTx/>
                <a:uFillTx/>
                <a:latin typeface="Cambria" panose="02040503050406030204" pitchFamily="18" charset="0"/>
                <a:cs typeface="+mn-cs"/>
              </a:rPr>
              <a:t> bài</a:t>
            </a:r>
            <a:endPar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mn-ea"/>
                <a:cs typeface="+mn-cs"/>
              </a:rPr>
              <a:t>Chuẩn</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 b</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ị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bài</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tiếp</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theo</a:t>
            </a:r>
            <a:endPar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 xmlns:a16="http://schemas.microsoft.com/office/drawing/2014/main" id="{075F521A-3051-4704-823E-BD03DCA543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481802" y="887431"/>
            <a:ext cx="6096012" cy="6096012"/>
          </a:xfrm>
          <a:prstGeom prst="rect">
            <a:avLst/>
          </a:prstGeom>
        </p:spPr>
      </p:pic>
    </p:spTree>
    <p:extLst>
      <p:ext uri="{BB962C8B-B14F-4D97-AF65-F5344CB8AC3E}">
        <p14:creationId xmlns:p14="http://schemas.microsoft.com/office/powerpoint/2010/main" val="28180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0" y="0"/>
            <a:ext cx="12192001" cy="6858000"/>
          </a:xfrm>
          <a:prstGeom prst="rect">
            <a:avLst/>
          </a:prstGeom>
        </p:spPr>
      </p:pic>
      <p:pic>
        <p:nvPicPr>
          <p:cNvPr id="13" name="Picture 12">
            <a:extLst>
              <a:ext uri="{FF2B5EF4-FFF2-40B4-BE49-F238E27FC236}">
                <a16:creationId xmlns="" xmlns:a16="http://schemas.microsoft.com/office/drawing/2014/main" id="{C7024A99-DAF3-6AB3-A892-417C5720FE2D}"/>
              </a:ext>
            </a:extLst>
          </p:cNvPr>
          <p:cNvPicPr>
            <a:picLocks noChangeAspect="1"/>
          </p:cNvPicPr>
          <p:nvPr/>
        </p:nvPicPr>
        <p:blipFill>
          <a:blip r:embed="rId3"/>
          <a:stretch>
            <a:fillRect/>
          </a:stretch>
        </p:blipFill>
        <p:spPr>
          <a:xfrm>
            <a:off x="959666" y="467480"/>
            <a:ext cx="9946096" cy="4355589"/>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5223" y="3500021"/>
            <a:ext cx="4866777" cy="2890499"/>
          </a:xfrm>
          <a:prstGeom prst="rect">
            <a:avLst/>
          </a:prstGeom>
        </p:spPr>
      </p:pic>
    </p:spTree>
    <p:extLst>
      <p:ext uri="{BB962C8B-B14F-4D97-AF65-F5344CB8AC3E}">
        <p14:creationId xmlns:p14="http://schemas.microsoft.com/office/powerpoint/2010/main" val="384094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3" name="图片 3">
            <a:extLst>
              <a:ext uri="{FF2B5EF4-FFF2-40B4-BE49-F238E27FC236}">
                <a16:creationId xmlns="" xmlns:a16="http://schemas.microsoft.com/office/drawing/2014/main" id="{A61E63B9-62D4-FAE6-66F1-BC2135713DF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42537"/>
          <a:stretch/>
        </p:blipFill>
        <p:spPr>
          <a:xfrm>
            <a:off x="2122714" y="0"/>
            <a:ext cx="8249556" cy="6766155"/>
          </a:xfrm>
          <a:prstGeom prst="rect">
            <a:avLst/>
          </a:prstGeom>
        </p:spPr>
      </p:pic>
      <p:pic>
        <p:nvPicPr>
          <p:cNvPr id="5" name="Picture 4">
            <a:extLst>
              <a:ext uri="{FF2B5EF4-FFF2-40B4-BE49-F238E27FC236}">
                <a16:creationId xmlns="" xmlns:a16="http://schemas.microsoft.com/office/drawing/2014/main" id="{EEEB705A-DD94-CF2D-22C0-F74447201482}"/>
              </a:ext>
            </a:extLst>
          </p:cNvPr>
          <p:cNvPicPr>
            <a:picLocks noChangeAspect="1"/>
          </p:cNvPicPr>
          <p:nvPr/>
        </p:nvPicPr>
        <p:blipFill>
          <a:blip r:embed="rId4"/>
          <a:stretch>
            <a:fillRect/>
          </a:stretch>
        </p:blipFill>
        <p:spPr>
          <a:xfrm>
            <a:off x="3605567" y="2900956"/>
            <a:ext cx="4980864" cy="3865199"/>
          </a:xfrm>
          <a:prstGeom prst="rect">
            <a:avLst/>
          </a:prstGeom>
        </p:spPr>
      </p:pic>
    </p:spTree>
    <p:extLst>
      <p:ext uri="{BB962C8B-B14F-4D97-AF65-F5344CB8AC3E}">
        <p14:creationId xmlns:p14="http://schemas.microsoft.com/office/powerpoint/2010/main" val="1951897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ác Ngày Trong Tuần">
            <a:hlinkClick r:id="" action="ppaction://media"/>
            <a:extLst>
              <a:ext uri="{FF2B5EF4-FFF2-40B4-BE49-F238E27FC236}">
                <a16:creationId xmlns="" xmlns:a16="http://schemas.microsoft.com/office/drawing/2014/main" id="{BD996B5E-F968-B03B-48D1-5EDCF2E1B6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390168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3" name="图片 3">
            <a:extLst>
              <a:ext uri="{FF2B5EF4-FFF2-40B4-BE49-F238E27FC236}">
                <a16:creationId xmlns="" xmlns:a16="http://schemas.microsoft.com/office/drawing/2014/main" id="{A61E63B9-62D4-FAE6-66F1-BC2135713DF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42537"/>
          <a:stretch/>
        </p:blipFill>
        <p:spPr>
          <a:xfrm>
            <a:off x="2122714" y="0"/>
            <a:ext cx="8249556" cy="6766155"/>
          </a:xfrm>
          <a:prstGeom prst="rect">
            <a:avLst/>
          </a:prstGeom>
        </p:spPr>
      </p:pic>
      <p:pic>
        <p:nvPicPr>
          <p:cNvPr id="4" name="Picture 3">
            <a:extLst>
              <a:ext uri="{FF2B5EF4-FFF2-40B4-BE49-F238E27FC236}">
                <a16:creationId xmlns="" xmlns:a16="http://schemas.microsoft.com/office/drawing/2014/main" id="{D2E5D760-63C1-8388-26CD-1F76AE96EA81}"/>
              </a:ext>
            </a:extLst>
          </p:cNvPr>
          <p:cNvPicPr>
            <a:picLocks noChangeAspect="1"/>
          </p:cNvPicPr>
          <p:nvPr/>
        </p:nvPicPr>
        <p:blipFill>
          <a:blip r:embed="rId4"/>
          <a:stretch>
            <a:fillRect/>
          </a:stretch>
        </p:blipFill>
        <p:spPr>
          <a:xfrm>
            <a:off x="2947890" y="3951281"/>
            <a:ext cx="6639119" cy="1603387"/>
          </a:xfrm>
          <a:prstGeom prst="rect">
            <a:avLst/>
          </a:prstGeom>
        </p:spPr>
      </p:pic>
    </p:spTree>
    <p:extLst>
      <p:ext uri="{BB962C8B-B14F-4D97-AF65-F5344CB8AC3E}">
        <p14:creationId xmlns:p14="http://schemas.microsoft.com/office/powerpoint/2010/main" val="419423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4F47BC3-25D1-4DFE-9AEC-EF70CCB2F445}"/>
              </a:ext>
            </a:extLst>
          </p:cNvPr>
          <p:cNvSpPr/>
          <p:nvPr/>
        </p:nvSpPr>
        <p:spPr>
          <a:xfrm>
            <a:off x="3386765" y="546864"/>
            <a:ext cx="5418470" cy="769441"/>
          </a:xfrm>
          <a:prstGeom prst="rect">
            <a:avLst/>
          </a:prstGeom>
          <a:noFill/>
        </p:spPr>
        <p:txBody>
          <a:bodyPr wrap="none" lIns="91440" tIns="45720" rIns="91440" bIns="45720">
            <a:spAutoFit/>
          </a:bodyPr>
          <a:lstStyle/>
          <a:p>
            <a:pPr algn="ctr"/>
            <a:r>
              <a:rPr lang="en-US" sz="4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YÊU CẦU CẦN ĐẠT</a:t>
            </a:r>
          </a:p>
        </p:txBody>
      </p:sp>
      <p:sp>
        <p:nvSpPr>
          <p:cNvPr id="4" name="TextBox 3">
            <a:extLst>
              <a:ext uri="{FF2B5EF4-FFF2-40B4-BE49-F238E27FC236}">
                <a16:creationId xmlns="" xmlns:a16="http://schemas.microsoft.com/office/drawing/2014/main" id="{C0A8702C-65B6-4E5F-A343-F485AC6F9EEB}"/>
              </a:ext>
            </a:extLst>
          </p:cNvPr>
          <p:cNvSpPr txBox="1"/>
          <p:nvPr/>
        </p:nvSpPr>
        <p:spPr>
          <a:xfrm>
            <a:off x="1698812" y="1800140"/>
            <a:ext cx="8794376" cy="3416320"/>
          </a:xfrm>
          <a:prstGeom prst="rect">
            <a:avLst/>
          </a:prstGeom>
          <a:noFill/>
        </p:spPr>
        <p:txBody>
          <a:bodyPr wrap="square">
            <a:spAutoFit/>
          </a:bodyPr>
          <a:lstStyle/>
          <a:p>
            <a:pPr indent="228600" algn="just">
              <a:spcAft>
                <a:spcPts val="0"/>
              </a:spcAft>
            </a:pPr>
            <a:r>
              <a:rPr lang="nl-NL" sz="3600" dirty="0">
                <a:effectLst/>
                <a:latin typeface="Times New Roman" panose="02020603050405020304" pitchFamily="18" charset="0"/>
                <a:ea typeface="Times New Roman" panose="02020603050405020304" pitchFamily="18" charset="0"/>
              </a:rPr>
              <a:t>- Đọc được giờ chính xác đến 5 phút và từng phút trên đồng hồ. </a:t>
            </a:r>
            <a:endParaRPr lang="en-SG" sz="3200" dirty="0">
              <a:effectLst/>
              <a:latin typeface="Times New Roman" panose="02020603050405020304" pitchFamily="18" charset="0"/>
              <a:ea typeface="Times New Roman" panose="02020603050405020304" pitchFamily="18" charset="0"/>
            </a:endParaRPr>
          </a:p>
          <a:p>
            <a:pPr indent="228600" algn="just">
              <a:spcAft>
                <a:spcPts val="0"/>
              </a:spcAft>
            </a:pPr>
            <a:r>
              <a:rPr lang="nl-NL" sz="3600" dirty="0">
                <a:effectLst/>
                <a:latin typeface="Times New Roman" panose="02020603050405020304" pitchFamily="18" charset="0"/>
                <a:ea typeface="Times New Roman" panose="02020603050405020304" pitchFamily="18" charset="0"/>
              </a:rPr>
              <a:t>- Nhận biết được các ngày trong tháng     </a:t>
            </a:r>
            <a:endParaRPr lang="en-SG" sz="3200" dirty="0">
              <a:effectLst/>
              <a:latin typeface="Times New Roman" panose="02020603050405020304" pitchFamily="18" charset="0"/>
              <a:ea typeface="Times New Roman" panose="02020603050405020304" pitchFamily="18" charset="0"/>
            </a:endParaRPr>
          </a:p>
          <a:p>
            <a:pPr indent="228600" algn="just">
              <a:spcAft>
                <a:spcPts val="0"/>
              </a:spcAft>
            </a:pPr>
            <a:r>
              <a:rPr lang="nl-NL" sz="3600" dirty="0">
                <a:effectLst/>
                <a:latin typeface="Times New Roman" panose="02020603050405020304" pitchFamily="18" charset="0"/>
                <a:ea typeface="Times New Roman" panose="02020603050405020304" pitchFamily="18" charset="0"/>
              </a:rPr>
              <a:t>- Xem tờ lịch tháng. Hiểu được ý nghĩa của tiền Việt Nam; đổi đơn vị đo đại lượng, thời gian.  Sử dụng tiền Việt Nam.</a:t>
            </a:r>
            <a:endParaRPr lang="en-SG"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066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 xmlns:a16="http://schemas.microsoft.com/office/drawing/2014/main" id="{D05E51AE-DBC6-4DB2-9236-748307F65595}"/>
              </a:ext>
            </a:extLst>
          </p:cNvPr>
          <p:cNvSpPr txBox="1"/>
          <p:nvPr/>
        </p:nvSpPr>
        <p:spPr>
          <a:xfrm>
            <a:off x="1104900" y="429166"/>
            <a:ext cx="104965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Sáng thứ Bảy, Mai đã thực hiện hai hoạt động là: làm bài tập và sắp xếp giá sách. Hỏi Mai thực hiện hoạt động nào trước?</a:t>
            </a:r>
          </a:p>
        </p:txBody>
      </p:sp>
      <p:pic>
        <p:nvPicPr>
          <p:cNvPr id="3" name="Picture 2">
            <a:extLst>
              <a:ext uri="{FF2B5EF4-FFF2-40B4-BE49-F238E27FC236}">
                <a16:creationId xmlns="" xmlns:a16="http://schemas.microsoft.com/office/drawing/2014/main" id="{7B6B84A2-24A4-F2AC-649B-DC563059137E}"/>
              </a:ext>
            </a:extLst>
          </p:cNvPr>
          <p:cNvPicPr>
            <a:picLocks noChangeAspect="1"/>
          </p:cNvPicPr>
          <p:nvPr/>
        </p:nvPicPr>
        <p:blipFill>
          <a:blip r:embed="rId2"/>
          <a:stretch>
            <a:fillRect/>
          </a:stretch>
        </p:blipFill>
        <p:spPr>
          <a:xfrm>
            <a:off x="1818842" y="1366221"/>
            <a:ext cx="8181975" cy="2878350"/>
          </a:xfrm>
          <a:prstGeom prst="rect">
            <a:avLst/>
          </a:prstGeom>
        </p:spPr>
      </p:pic>
      <p:grpSp>
        <p:nvGrpSpPr>
          <p:cNvPr id="4" name="Group 3">
            <a:extLst>
              <a:ext uri="{FF2B5EF4-FFF2-40B4-BE49-F238E27FC236}">
                <a16:creationId xmlns="" xmlns:a16="http://schemas.microsoft.com/office/drawing/2014/main" id="{D9E798E2-A955-5EF3-1AC4-7B4A7EAA07F0}"/>
              </a:ext>
            </a:extLst>
          </p:cNvPr>
          <p:cNvGrpSpPr/>
          <p:nvPr/>
        </p:nvGrpSpPr>
        <p:grpSpPr>
          <a:xfrm>
            <a:off x="2440509" y="4210383"/>
            <a:ext cx="3026842" cy="952168"/>
            <a:chOff x="3093376" y="708119"/>
            <a:chExt cx="10093413" cy="1011707"/>
          </a:xfrm>
          <a:solidFill>
            <a:srgbClr val="AAE3F9"/>
          </a:solidFill>
        </p:grpSpPr>
        <p:sp>
          <p:nvSpPr>
            <p:cNvPr id="5" name="Rectangle: Rounded Corners 4">
              <a:extLst>
                <a:ext uri="{FF2B5EF4-FFF2-40B4-BE49-F238E27FC236}">
                  <a16:creationId xmlns="" xmlns:a16="http://schemas.microsoft.com/office/drawing/2014/main" id="{DE1D1EB5-9098-6B1C-D222-DF395E6806BF}"/>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6" name="Rectangle 5">
              <a:extLst>
                <a:ext uri="{FF2B5EF4-FFF2-40B4-BE49-F238E27FC236}">
                  <a16:creationId xmlns="" xmlns:a16="http://schemas.microsoft.com/office/drawing/2014/main" id="{67712EF6-86CB-CEE5-DC33-DD5274F51D94}"/>
                </a:ext>
              </a:extLst>
            </p:cNvPr>
            <p:cNvSpPr/>
            <p:nvPr/>
          </p:nvSpPr>
          <p:spPr>
            <a:xfrm>
              <a:off x="3299520" y="919751"/>
              <a:ext cx="8649976" cy="621341"/>
            </a:xfrm>
            <a:prstGeom prst="rect">
              <a:avLst/>
            </a:prstGeom>
            <a:solidFill>
              <a:srgbClr val="F9B2DC"/>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9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giờ</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10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7" name="Group 6">
            <a:extLst>
              <a:ext uri="{FF2B5EF4-FFF2-40B4-BE49-F238E27FC236}">
                <a16:creationId xmlns="" xmlns:a16="http://schemas.microsoft.com/office/drawing/2014/main" id="{BF826797-E5AC-ACC3-2399-3A12A6E0387B}"/>
              </a:ext>
            </a:extLst>
          </p:cNvPr>
          <p:cNvGrpSpPr/>
          <p:nvPr/>
        </p:nvGrpSpPr>
        <p:grpSpPr>
          <a:xfrm>
            <a:off x="6907734" y="4315158"/>
            <a:ext cx="3026842" cy="952168"/>
            <a:chOff x="3093376" y="708119"/>
            <a:chExt cx="10093413" cy="1011707"/>
          </a:xfrm>
          <a:solidFill>
            <a:srgbClr val="AAE3F9"/>
          </a:solidFill>
        </p:grpSpPr>
        <p:sp>
          <p:nvSpPr>
            <p:cNvPr id="8" name="Rectangle: Rounded Corners 7">
              <a:extLst>
                <a:ext uri="{FF2B5EF4-FFF2-40B4-BE49-F238E27FC236}">
                  <a16:creationId xmlns="" xmlns:a16="http://schemas.microsoft.com/office/drawing/2014/main" id="{F34E36A8-8E6B-7CB1-0CC6-C447BF15416D}"/>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 name="Rectangle 8">
              <a:extLst>
                <a:ext uri="{FF2B5EF4-FFF2-40B4-BE49-F238E27FC236}">
                  <a16:creationId xmlns="" xmlns:a16="http://schemas.microsoft.com/office/drawing/2014/main" id="{1C2FE19C-7DB9-15BD-9DB1-C1CDA60BD6BC}"/>
                </a:ext>
              </a:extLst>
            </p:cNvPr>
            <p:cNvSpPr/>
            <p:nvPr/>
          </p:nvSpPr>
          <p:spPr>
            <a:xfrm>
              <a:off x="3712431" y="980474"/>
              <a:ext cx="8649976" cy="621341"/>
            </a:xfrm>
            <a:prstGeom prst="rect">
              <a:avLst/>
            </a:prstGeom>
            <a:solidFill>
              <a:srgbClr val="F9B2DC"/>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7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giờ</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56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0" name="TextBox 9">
            <a:extLst>
              <a:ext uri="{FF2B5EF4-FFF2-40B4-BE49-F238E27FC236}">
                <a16:creationId xmlns="" xmlns:a16="http://schemas.microsoft.com/office/drawing/2014/main" id="{E3E711AF-C18A-F43F-7D6B-5F269AC8EF55}"/>
              </a:ext>
            </a:extLst>
          </p:cNvPr>
          <p:cNvSpPr txBox="1"/>
          <p:nvPr/>
        </p:nvSpPr>
        <p:spPr>
          <a:xfrm>
            <a:off x="2057400" y="5419725"/>
            <a:ext cx="94488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Vậy</a:t>
            </a:r>
            <a:r>
              <a:rPr lang="en-US" sz="3200" b="1" dirty="0">
                <a:solidFill>
                  <a:srgbClr val="FF0000"/>
                </a:solidFill>
                <a:latin typeface="Calibri" panose="020F0502020204030204" pitchFamily="34" charset="0"/>
                <a:cs typeface="Calibri" panose="020F0502020204030204" pitchFamily="34" charset="0"/>
              </a:rPr>
              <a:t> Mai </a:t>
            </a:r>
            <a:r>
              <a:rPr lang="en-US" sz="3200" b="1" dirty="0" err="1">
                <a:solidFill>
                  <a:srgbClr val="FF0000"/>
                </a:solidFill>
                <a:latin typeface="Calibri" panose="020F0502020204030204" pitchFamily="34" charset="0"/>
                <a:cs typeface="Calibri" panose="020F0502020204030204" pitchFamily="34" charset="0"/>
              </a:rPr>
              <a:t>thực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hiện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hoạt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động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sắp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xếp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giá</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sách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trước</a:t>
            </a:r>
            <a:endParaRPr lang="en-US" sz="3200" b="1" dirty="0">
              <a:solidFill>
                <a:srgbClr val="FF0000"/>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 xmlns:a16="http://schemas.microsoft.com/office/drawing/2014/main" id="{D358D4F4-6DD1-4A36-8988-900209AD3FA5}"/>
              </a:ext>
            </a:extLst>
          </p:cNvPr>
          <p:cNvCxnSpPr/>
          <p:nvPr/>
        </p:nvCxnSpPr>
        <p:spPr>
          <a:xfrm>
            <a:off x="4593515" y="1366221"/>
            <a:ext cx="5228217"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805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 xmlns:a16="http://schemas.microsoft.com/office/drawing/2014/main" id="{D05E51AE-DBC6-4DB2-9236-748307F65595}"/>
              </a:ext>
            </a:extLst>
          </p:cNvPr>
          <p:cNvSpPr txBox="1"/>
          <p:nvPr/>
        </p:nvSpPr>
        <p:spPr>
          <a:xfrm>
            <a:off x="1104900" y="429166"/>
            <a:ext cx="10496550" cy="1015663"/>
          </a:xfrm>
          <a:prstGeom prst="rect">
            <a:avLst/>
          </a:prstGeom>
          <a:noFill/>
        </p:spPr>
        <p:txBody>
          <a:bodyPr wrap="square" rtlCol="0">
            <a:spAutoFit/>
          </a:bodyPr>
          <a:lstStyle/>
          <a:p>
            <a:pPr lvl="0"/>
            <a:r>
              <a:rPr lang="vi-VN" sz="3000" dirty="0">
                <a:solidFill>
                  <a:prstClr val="black"/>
                </a:solidFill>
                <a:latin typeface="Calibri" panose="020F0502020204030204" pitchFamily="34" charset="0"/>
                <a:cs typeface="Calibri" panose="020F0502020204030204" pitchFamily="34" charset="0"/>
              </a:rPr>
              <a:t>b) Chiều thứ Bảy, Mai đã thực hiện hai hoạt động là: gấp quần áo và làm bánh. Hỏi hoạt động nào diễn ra sau?</a:t>
            </a:r>
          </a:p>
        </p:txBody>
      </p:sp>
      <p:pic>
        <p:nvPicPr>
          <p:cNvPr id="11" name="Picture 10">
            <a:extLst>
              <a:ext uri="{FF2B5EF4-FFF2-40B4-BE49-F238E27FC236}">
                <a16:creationId xmlns="" xmlns:a16="http://schemas.microsoft.com/office/drawing/2014/main" id="{CF226490-A973-7EED-B3B4-7D82A40993F8}"/>
              </a:ext>
            </a:extLst>
          </p:cNvPr>
          <p:cNvPicPr>
            <a:picLocks noChangeAspect="1"/>
          </p:cNvPicPr>
          <p:nvPr/>
        </p:nvPicPr>
        <p:blipFill>
          <a:blip r:embed="rId2"/>
          <a:stretch>
            <a:fillRect/>
          </a:stretch>
        </p:blipFill>
        <p:spPr>
          <a:xfrm>
            <a:off x="2433637" y="1566862"/>
            <a:ext cx="7272338" cy="2525933"/>
          </a:xfrm>
          <a:prstGeom prst="rect">
            <a:avLst/>
          </a:prstGeom>
        </p:spPr>
      </p:pic>
      <p:grpSp>
        <p:nvGrpSpPr>
          <p:cNvPr id="12" name="Group 11">
            <a:extLst>
              <a:ext uri="{FF2B5EF4-FFF2-40B4-BE49-F238E27FC236}">
                <a16:creationId xmlns="" xmlns:a16="http://schemas.microsoft.com/office/drawing/2014/main" id="{F2B63CF6-DECD-0448-5B26-F3D23B6EC80F}"/>
              </a:ext>
            </a:extLst>
          </p:cNvPr>
          <p:cNvGrpSpPr/>
          <p:nvPr/>
        </p:nvGrpSpPr>
        <p:grpSpPr>
          <a:xfrm>
            <a:off x="2792934" y="4105608"/>
            <a:ext cx="3026842" cy="952168"/>
            <a:chOff x="3093376" y="708119"/>
            <a:chExt cx="10093413" cy="1011707"/>
          </a:xfrm>
          <a:solidFill>
            <a:srgbClr val="AAE3F9"/>
          </a:solidFill>
        </p:grpSpPr>
        <p:sp>
          <p:nvSpPr>
            <p:cNvPr id="13" name="Rectangle: Rounded Corners 12">
              <a:extLst>
                <a:ext uri="{FF2B5EF4-FFF2-40B4-BE49-F238E27FC236}">
                  <a16:creationId xmlns="" xmlns:a16="http://schemas.microsoft.com/office/drawing/2014/main" id="{EC81799B-6655-D324-C4A9-ECD93FF683AE}"/>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Rectangle 13">
              <a:extLst>
                <a:ext uri="{FF2B5EF4-FFF2-40B4-BE49-F238E27FC236}">
                  <a16:creationId xmlns="" xmlns:a16="http://schemas.microsoft.com/office/drawing/2014/main" id="{B3CF4795-5AA8-B435-6CDD-6FB516931879}"/>
                </a:ext>
              </a:extLst>
            </p:cNvPr>
            <p:cNvSpPr/>
            <p:nvPr/>
          </p:nvSpPr>
          <p:spPr>
            <a:xfrm>
              <a:off x="3299520" y="919751"/>
              <a:ext cx="8649976" cy="621341"/>
            </a:xfrm>
            <a:prstGeom prst="rect">
              <a:avLst/>
            </a:prstGeom>
            <a:solidFill>
              <a:srgbClr val="F9B2DC"/>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5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giờ</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25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 xmlns:a16="http://schemas.microsoft.com/office/drawing/2014/main" id="{96F1EABC-FFB4-30F6-CD22-0995BCCACE8C}"/>
              </a:ext>
            </a:extLst>
          </p:cNvPr>
          <p:cNvGrpSpPr/>
          <p:nvPr/>
        </p:nvGrpSpPr>
        <p:grpSpPr>
          <a:xfrm>
            <a:off x="6841059" y="4029408"/>
            <a:ext cx="3026842" cy="952168"/>
            <a:chOff x="3093376" y="708119"/>
            <a:chExt cx="10093413" cy="1011707"/>
          </a:xfrm>
          <a:solidFill>
            <a:srgbClr val="AAE3F9"/>
          </a:solidFill>
        </p:grpSpPr>
        <p:sp>
          <p:nvSpPr>
            <p:cNvPr id="16" name="Rectangle: Rounded Corners 15">
              <a:extLst>
                <a:ext uri="{FF2B5EF4-FFF2-40B4-BE49-F238E27FC236}">
                  <a16:creationId xmlns="" xmlns:a16="http://schemas.microsoft.com/office/drawing/2014/main" id="{04B5CF3D-8619-3CAF-BE6B-F3E29932B95F}"/>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9" name="Rectangle 18">
              <a:extLst>
                <a:ext uri="{FF2B5EF4-FFF2-40B4-BE49-F238E27FC236}">
                  <a16:creationId xmlns="" xmlns:a16="http://schemas.microsoft.com/office/drawing/2014/main" id="{97BB19F9-28B9-9AD3-24D5-C5C7461A8E92}"/>
                </a:ext>
              </a:extLst>
            </p:cNvPr>
            <p:cNvSpPr/>
            <p:nvPr/>
          </p:nvSpPr>
          <p:spPr>
            <a:xfrm>
              <a:off x="3712438" y="980474"/>
              <a:ext cx="8649976" cy="621341"/>
            </a:xfrm>
            <a:prstGeom prst="rect">
              <a:avLst/>
            </a:prstGeom>
            <a:solidFill>
              <a:srgbClr val="F9B2DC"/>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3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giờ</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10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TextBox 19">
            <a:extLst>
              <a:ext uri="{FF2B5EF4-FFF2-40B4-BE49-F238E27FC236}">
                <a16:creationId xmlns="" xmlns:a16="http://schemas.microsoft.com/office/drawing/2014/main" id="{7B4F06BD-7538-3960-03DD-6751ED6F6EC1}"/>
              </a:ext>
            </a:extLst>
          </p:cNvPr>
          <p:cNvSpPr txBox="1"/>
          <p:nvPr/>
        </p:nvSpPr>
        <p:spPr>
          <a:xfrm>
            <a:off x="2057400" y="5419725"/>
            <a:ext cx="94488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Vậy</a:t>
            </a:r>
            <a:r>
              <a:rPr lang="en-US" sz="3200" b="1" dirty="0">
                <a:solidFill>
                  <a:srgbClr val="FF0000"/>
                </a:solidFill>
                <a:latin typeface="Calibri" panose="020F0502020204030204" pitchFamily="34" charset="0"/>
                <a:cs typeface="Calibri" panose="020F0502020204030204" pitchFamily="34" charset="0"/>
              </a:rPr>
              <a:t> Mai </a:t>
            </a:r>
            <a:r>
              <a:rPr lang="en-US" sz="3200" b="1" dirty="0" err="1">
                <a:solidFill>
                  <a:srgbClr val="FF0000"/>
                </a:solidFill>
                <a:latin typeface="Calibri" panose="020F0502020204030204" pitchFamily="34" charset="0"/>
                <a:cs typeface="Calibri" panose="020F0502020204030204" pitchFamily="34" charset="0"/>
              </a:rPr>
              <a:t>thực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hiện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hoạt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động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làm</a:t>
            </a:r>
            <a:r>
              <a:rPr lang="en-US" sz="3200" b="1" dirty="0">
                <a:solidFill>
                  <a:srgbClr val="FF0000"/>
                </a:solidFill>
                <a:latin typeface="Calibri" panose="020F0502020204030204" pitchFamily="34" charset="0"/>
                <a:cs typeface="Calibri" panose="020F0502020204030204" pitchFamily="34" charset="0"/>
              </a:rPr>
              <a:t> bánh </a:t>
            </a:r>
            <a:r>
              <a:rPr lang="en-US" sz="3200" b="1" dirty="0" err="1">
                <a:solidFill>
                  <a:srgbClr val="FF0000"/>
                </a:solidFill>
                <a:latin typeface="Calibri" panose="020F0502020204030204" pitchFamily="34" charset="0"/>
                <a:cs typeface="Calibri" panose="020F0502020204030204" pitchFamily="34" charset="0"/>
              </a:rPr>
              <a:t>trước</a:t>
            </a:r>
            <a:endParaRPr lang="en-US" sz="3200" b="1" dirty="0">
              <a:solidFill>
                <a:srgbClr val="FF0000"/>
              </a:solidFill>
              <a:latin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 xmlns:a16="http://schemas.microsoft.com/office/drawing/2014/main" id="{C6C66083-3920-4326-AACD-D2D8BE0842B5}"/>
              </a:ext>
            </a:extLst>
          </p:cNvPr>
          <p:cNvCxnSpPr>
            <a:cxnSpLocks/>
          </p:cNvCxnSpPr>
          <p:nvPr/>
        </p:nvCxnSpPr>
        <p:spPr>
          <a:xfrm>
            <a:off x="3238718" y="1330624"/>
            <a:ext cx="4594275"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7263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 xmlns:a16="http://schemas.microsoft.com/office/drawing/2014/main" id="{D05E51AE-DBC6-4DB2-9236-748307F65595}"/>
              </a:ext>
            </a:extLst>
          </p:cNvPr>
          <p:cNvSpPr txBox="1"/>
          <p:nvPr/>
        </p:nvSpPr>
        <p:spPr>
          <a:xfrm>
            <a:off x="1104900" y="429166"/>
            <a:ext cx="104965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 Tối thứ Bảy, Mai đã thực hiện hai hoạt động là: xem phim và đọc truyện. Hỏi hoạt động nào diễn ra trước?</a:t>
            </a:r>
          </a:p>
        </p:txBody>
      </p:sp>
      <p:pic>
        <p:nvPicPr>
          <p:cNvPr id="11" name="Picture 10">
            <a:extLst>
              <a:ext uri="{FF2B5EF4-FFF2-40B4-BE49-F238E27FC236}">
                <a16:creationId xmlns="" xmlns:a16="http://schemas.microsoft.com/office/drawing/2014/main" id="{CF226490-A973-7EED-B3B4-7D82A40993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69301" y="1566862"/>
            <a:ext cx="7001010" cy="2525933"/>
          </a:xfrm>
          <a:prstGeom prst="rect">
            <a:avLst/>
          </a:prstGeom>
        </p:spPr>
      </p:pic>
      <p:grpSp>
        <p:nvGrpSpPr>
          <p:cNvPr id="12" name="Group 11">
            <a:extLst>
              <a:ext uri="{FF2B5EF4-FFF2-40B4-BE49-F238E27FC236}">
                <a16:creationId xmlns="" xmlns:a16="http://schemas.microsoft.com/office/drawing/2014/main" id="{F2B63CF6-DECD-0448-5B26-F3D23B6EC80F}"/>
              </a:ext>
            </a:extLst>
          </p:cNvPr>
          <p:cNvGrpSpPr/>
          <p:nvPr/>
        </p:nvGrpSpPr>
        <p:grpSpPr>
          <a:xfrm>
            <a:off x="2792934" y="4105608"/>
            <a:ext cx="3026842" cy="952168"/>
            <a:chOff x="3093376" y="708119"/>
            <a:chExt cx="10093413" cy="1011707"/>
          </a:xfrm>
          <a:solidFill>
            <a:srgbClr val="AAE3F9"/>
          </a:solidFill>
        </p:grpSpPr>
        <p:sp>
          <p:nvSpPr>
            <p:cNvPr id="13" name="Rectangle: Rounded Corners 12">
              <a:extLst>
                <a:ext uri="{FF2B5EF4-FFF2-40B4-BE49-F238E27FC236}">
                  <a16:creationId xmlns="" xmlns:a16="http://schemas.microsoft.com/office/drawing/2014/main" id="{EC81799B-6655-D324-C4A9-ECD93FF683AE}"/>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Rectangle 13">
              <a:extLst>
                <a:ext uri="{FF2B5EF4-FFF2-40B4-BE49-F238E27FC236}">
                  <a16:creationId xmlns="" xmlns:a16="http://schemas.microsoft.com/office/drawing/2014/main" id="{B3CF4795-5AA8-B435-6CDD-6FB516931879}"/>
                </a:ext>
              </a:extLst>
            </p:cNvPr>
            <p:cNvSpPr/>
            <p:nvPr/>
          </p:nvSpPr>
          <p:spPr>
            <a:xfrm>
              <a:off x="3299520" y="919751"/>
              <a:ext cx="8649976" cy="621341"/>
            </a:xfrm>
            <a:prstGeom prst="rect">
              <a:avLst/>
            </a:prstGeom>
            <a:solidFill>
              <a:srgbClr val="F9B2DC"/>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8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giờ</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40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 xmlns:a16="http://schemas.microsoft.com/office/drawing/2014/main" id="{96F1EABC-FFB4-30F6-CD22-0995BCCACE8C}"/>
              </a:ext>
            </a:extLst>
          </p:cNvPr>
          <p:cNvGrpSpPr/>
          <p:nvPr/>
        </p:nvGrpSpPr>
        <p:grpSpPr>
          <a:xfrm>
            <a:off x="6841059" y="4029408"/>
            <a:ext cx="3026842" cy="952168"/>
            <a:chOff x="3093376" y="708119"/>
            <a:chExt cx="10093413" cy="1011707"/>
          </a:xfrm>
          <a:solidFill>
            <a:srgbClr val="AAE3F9"/>
          </a:solidFill>
        </p:grpSpPr>
        <p:sp>
          <p:nvSpPr>
            <p:cNvPr id="16" name="Rectangle: Rounded Corners 15">
              <a:extLst>
                <a:ext uri="{FF2B5EF4-FFF2-40B4-BE49-F238E27FC236}">
                  <a16:creationId xmlns="" xmlns:a16="http://schemas.microsoft.com/office/drawing/2014/main" id="{04B5CF3D-8619-3CAF-BE6B-F3E29932B95F}"/>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9" name="Rectangle 18">
              <a:extLst>
                <a:ext uri="{FF2B5EF4-FFF2-40B4-BE49-F238E27FC236}">
                  <a16:creationId xmlns="" xmlns:a16="http://schemas.microsoft.com/office/drawing/2014/main" id="{97BB19F9-28B9-9AD3-24D5-C5C7461A8E92}"/>
                </a:ext>
              </a:extLst>
            </p:cNvPr>
            <p:cNvSpPr/>
            <p:nvPr/>
          </p:nvSpPr>
          <p:spPr>
            <a:xfrm>
              <a:off x="3712438" y="980474"/>
              <a:ext cx="8649976" cy="621341"/>
            </a:xfrm>
            <a:prstGeom prst="rect">
              <a:avLst/>
            </a:prstGeom>
            <a:solidFill>
              <a:srgbClr val="F9B2DC"/>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9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giờ</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17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TextBox 19">
            <a:extLst>
              <a:ext uri="{FF2B5EF4-FFF2-40B4-BE49-F238E27FC236}">
                <a16:creationId xmlns="" xmlns:a16="http://schemas.microsoft.com/office/drawing/2014/main" id="{7B4F06BD-7538-3960-03DD-6751ED6F6EC1}"/>
              </a:ext>
            </a:extLst>
          </p:cNvPr>
          <p:cNvSpPr txBox="1"/>
          <p:nvPr/>
        </p:nvSpPr>
        <p:spPr>
          <a:xfrm>
            <a:off x="2743200" y="5353050"/>
            <a:ext cx="944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Vậy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hoạt</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động</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xem</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phim</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diễn</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ra</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trước</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cxnSp>
        <p:nvCxnSpPr>
          <p:cNvPr id="21" name="Straight Connector 20">
            <a:extLst>
              <a:ext uri="{FF2B5EF4-FFF2-40B4-BE49-F238E27FC236}">
                <a16:creationId xmlns="" xmlns:a16="http://schemas.microsoft.com/office/drawing/2014/main" id="{E9DAD375-A142-402E-9CC4-786BF31A3510}"/>
              </a:ext>
            </a:extLst>
          </p:cNvPr>
          <p:cNvCxnSpPr>
            <a:cxnSpLocks/>
          </p:cNvCxnSpPr>
          <p:nvPr/>
        </p:nvCxnSpPr>
        <p:spPr>
          <a:xfrm>
            <a:off x="3253129" y="1344188"/>
            <a:ext cx="4153878"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843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a:t>
            </a:r>
          </a:p>
        </p:txBody>
      </p:sp>
      <p:sp>
        <p:nvSpPr>
          <p:cNvPr id="18" name="TextBox 17">
            <a:extLst>
              <a:ext uri="{FF2B5EF4-FFF2-40B4-BE49-F238E27FC236}">
                <a16:creationId xmlns="" xmlns:a16="http://schemas.microsoft.com/office/drawing/2014/main" id="{D05E51AE-DBC6-4DB2-9236-748307F65595}"/>
              </a:ext>
            </a:extLst>
          </p:cNvPr>
          <p:cNvSpPr txBox="1"/>
          <p:nvPr/>
        </p:nvSpPr>
        <p:spPr>
          <a:xfrm>
            <a:off x="1047750" y="372016"/>
            <a:ext cx="104965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Xem tờ lịch tháng 12 rồi trả lời các câu hỏi.</a:t>
            </a:r>
          </a:p>
        </p:txBody>
      </p:sp>
      <p:pic>
        <p:nvPicPr>
          <p:cNvPr id="3" name="Picture 2">
            <a:extLst>
              <a:ext uri="{FF2B5EF4-FFF2-40B4-BE49-F238E27FC236}">
                <a16:creationId xmlns="" xmlns:a16="http://schemas.microsoft.com/office/drawing/2014/main" id="{29493BA0-0BD4-573D-F8E0-7758CAA687E3}"/>
              </a:ext>
            </a:extLst>
          </p:cNvPr>
          <p:cNvPicPr>
            <a:picLocks noChangeAspect="1"/>
          </p:cNvPicPr>
          <p:nvPr/>
        </p:nvPicPr>
        <p:blipFill>
          <a:blip r:embed="rId2"/>
          <a:stretch>
            <a:fillRect/>
          </a:stretch>
        </p:blipFill>
        <p:spPr>
          <a:xfrm>
            <a:off x="2662237" y="833437"/>
            <a:ext cx="6738938" cy="2408853"/>
          </a:xfrm>
          <a:prstGeom prst="rect">
            <a:avLst/>
          </a:prstGeom>
        </p:spPr>
      </p:pic>
      <p:sp>
        <p:nvSpPr>
          <p:cNvPr id="4" name="TextBox 3">
            <a:extLst>
              <a:ext uri="{FF2B5EF4-FFF2-40B4-BE49-F238E27FC236}">
                <a16:creationId xmlns="" xmlns:a16="http://schemas.microsoft.com/office/drawing/2014/main" id="{FA921470-BC5C-3EE2-A6ED-F42F8AAB0159}"/>
              </a:ext>
            </a:extLst>
          </p:cNvPr>
          <p:cNvSpPr txBox="1"/>
          <p:nvPr/>
        </p:nvSpPr>
        <p:spPr>
          <a:xfrm>
            <a:off x="1019176" y="3248025"/>
            <a:ext cx="10963274" cy="2308324"/>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a) </a:t>
            </a:r>
            <a:r>
              <a:rPr lang="en-US" sz="2400" b="1" dirty="0" err="1">
                <a:latin typeface="Calibri" panose="020F0502020204030204" pitchFamily="34" charset="0"/>
                <a:cs typeface="Calibri" panose="020F0502020204030204" pitchFamily="34" charset="0"/>
              </a:rPr>
              <a:t>Rô-bốt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bóng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rổ</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Chủ</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nhật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tuần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Hỏi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trong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tháng</a:t>
            </a:r>
            <a:r>
              <a:rPr lang="en-US" sz="2400" b="1" dirty="0">
                <a:latin typeface="Calibri" panose="020F0502020204030204" pitchFamily="34" charset="0"/>
                <a:cs typeface="Calibri" panose="020F0502020204030204" pitchFamily="34" charset="0"/>
              </a:rPr>
              <a:t> 12, </a:t>
            </a:r>
            <a:r>
              <a:rPr lang="en-US" sz="2400" b="1" dirty="0" err="1">
                <a:latin typeface="Calibri" panose="020F0502020204030204" pitchFamily="34" charset="0"/>
                <a:cs typeface="Calibri" panose="020F0502020204030204" pitchFamily="34" charset="0"/>
              </a:rPr>
              <a:t>Rô-bốt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bóng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rổ</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những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ngày</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nào</a:t>
            </a:r>
            <a:r>
              <a:rPr lang="en-US" sz="2400" b="1" dirty="0">
                <a:latin typeface="Calibri" panose="020F0502020204030204" pitchFamily="34" charset="0"/>
                <a:cs typeface="Calibri" panose="020F0502020204030204" pitchFamily="34" charset="0"/>
              </a:rPr>
              <a:t>?</a:t>
            </a:r>
          </a:p>
          <a:p>
            <a:endParaRPr lang="en-US" sz="2400" b="1" dirty="0">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b) </a:t>
            </a:r>
            <a:r>
              <a:rPr lang="en-US" sz="2400" b="1" dirty="0" err="1">
                <a:latin typeface="Calibri" panose="020F0502020204030204" pitchFamily="34" charset="0"/>
                <a:cs typeface="Calibri" panose="020F0502020204030204" pitchFamily="34" charset="0"/>
              </a:rPr>
              <a:t>Bắt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đầu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từ</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ngày</a:t>
            </a:r>
            <a:r>
              <a:rPr lang="en-US" sz="2400" b="1" dirty="0">
                <a:latin typeface="Calibri" panose="020F0502020204030204" pitchFamily="34" charset="0"/>
                <a:cs typeface="Calibri" panose="020F0502020204030204" pitchFamily="34" charset="0"/>
              </a:rPr>
              <a:t> 14 </a:t>
            </a:r>
            <a:r>
              <a:rPr lang="en-US" sz="2400" b="1" dirty="0" err="1">
                <a:latin typeface="Calibri" panose="020F0502020204030204" pitchFamily="34" charset="0"/>
                <a:cs typeface="Calibri" panose="020F0502020204030204" pitchFamily="34" charset="0"/>
              </a:rPr>
              <a:t>tháng</a:t>
            </a:r>
            <a:r>
              <a:rPr lang="en-US" sz="2400" b="1" dirty="0">
                <a:latin typeface="Calibri" panose="020F0502020204030204" pitchFamily="34" charset="0"/>
                <a:cs typeface="Calibri" panose="020F0502020204030204" pitchFamily="34" charset="0"/>
              </a:rPr>
              <a:t> 12, Mai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chiều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thứ</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Bảy</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tuần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Hỏi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trong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tháng</a:t>
            </a:r>
            <a:r>
              <a:rPr lang="en-US" sz="2400" b="1" dirty="0">
                <a:latin typeface="Calibri" panose="020F0502020204030204" pitchFamily="34" charset="0"/>
                <a:cs typeface="Calibri" panose="020F0502020204030204" pitchFamily="34" charset="0"/>
              </a:rPr>
              <a:t> 12, Mai </a:t>
            </a:r>
            <a:r>
              <a:rPr lang="en-US" sz="2400" b="1" dirty="0" err="1">
                <a:latin typeface="Calibri" panose="020F0502020204030204" pitchFamily="34" charset="0"/>
                <a:cs typeface="Calibri" panose="020F0502020204030204" pitchFamily="34" charset="0"/>
              </a:rPr>
              <a:t>có</a:t>
            </a:r>
            <a:r>
              <a:rPr lang="en-US" sz="2400" b="1" dirty="0">
                <a:latin typeface="Calibri" panose="020F0502020204030204" pitchFamily="34" charset="0"/>
                <a:cs typeface="Calibri" panose="020F0502020204030204" pitchFamily="34" charset="0"/>
              </a:rPr>
              <a:t> bao </a:t>
            </a:r>
            <a:r>
              <a:rPr lang="en-US" sz="2400" b="1" dirty="0" err="1">
                <a:latin typeface="Calibri" panose="020F0502020204030204" pitchFamily="34" charset="0"/>
                <a:cs typeface="Calibri" panose="020F0502020204030204" pitchFamily="34" charset="0"/>
              </a:rPr>
              <a:t>nhiêu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buổi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a:t>
            </a:r>
          </a:p>
        </p:txBody>
      </p:sp>
      <p:sp>
        <p:nvSpPr>
          <p:cNvPr id="5" name="Rectangle 4">
            <a:extLst>
              <a:ext uri="{FF2B5EF4-FFF2-40B4-BE49-F238E27FC236}">
                <a16:creationId xmlns="" xmlns:a16="http://schemas.microsoft.com/office/drawing/2014/main" id="{66FE6539-838F-9694-36CA-D8B7E2DC80D9}"/>
              </a:ext>
            </a:extLst>
          </p:cNvPr>
          <p:cNvSpPr/>
          <p:nvPr/>
        </p:nvSpPr>
        <p:spPr>
          <a:xfrm>
            <a:off x="6696076" y="1200150"/>
            <a:ext cx="514350" cy="1676400"/>
          </a:xfrm>
          <a:prstGeom prst="rect">
            <a:avLst/>
          </a:prstGeom>
          <a:no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 xmlns:a16="http://schemas.microsoft.com/office/drawing/2014/main" id="{388C1837-A47D-546D-E737-CFF86DFE26ED}"/>
              </a:ext>
            </a:extLst>
          </p:cNvPr>
          <p:cNvCxnSpPr/>
          <p:nvPr/>
        </p:nvCxnSpPr>
        <p:spPr>
          <a:xfrm>
            <a:off x="1504950" y="3667125"/>
            <a:ext cx="5429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68B6133E-2A2B-B88E-1097-F8519F54068E}"/>
              </a:ext>
            </a:extLst>
          </p:cNvPr>
          <p:cNvSpPr txBox="1"/>
          <p:nvPr/>
        </p:nvSpPr>
        <p:spPr>
          <a:xfrm>
            <a:off x="1362075" y="4133850"/>
            <a:ext cx="9972675"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cs typeface="Calibri" panose="020F0502020204030204" pitchFamily="34" charset="0"/>
              </a:rPr>
              <a:t>=&gt; </a:t>
            </a:r>
            <a:r>
              <a:rPr lang="en-US" sz="2400" b="1" dirty="0" err="1">
                <a:solidFill>
                  <a:srgbClr val="FF0000"/>
                </a:solidFill>
                <a:latin typeface="Calibri" panose="020F0502020204030204" pitchFamily="34" charset="0"/>
                <a:cs typeface="Calibri" panose="020F0502020204030204" pitchFamily="34" charset="0"/>
              </a:rPr>
              <a:t>Trong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tháng</a:t>
            </a:r>
            <a:r>
              <a:rPr lang="en-US" sz="2400" b="1" dirty="0">
                <a:solidFill>
                  <a:srgbClr val="FF0000"/>
                </a:solidFill>
                <a:latin typeface="Calibri" panose="020F0502020204030204" pitchFamily="34" charset="0"/>
                <a:cs typeface="Calibri" panose="020F0502020204030204" pitchFamily="34" charset="0"/>
              </a:rPr>
              <a:t> 12, </a:t>
            </a:r>
            <a:r>
              <a:rPr lang="en-US" sz="2400" b="1" dirty="0" err="1">
                <a:solidFill>
                  <a:srgbClr val="FF0000"/>
                </a:solidFill>
                <a:latin typeface="Calibri" panose="020F0502020204030204" pitchFamily="34" charset="0"/>
                <a:cs typeface="Calibri" panose="020F0502020204030204" pitchFamily="34" charset="0"/>
              </a:rPr>
              <a:t>Rô-bốt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học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bóng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rổ</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vào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những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ngày</a:t>
            </a:r>
            <a:r>
              <a:rPr lang="en-US" sz="2400" b="1" dirty="0">
                <a:solidFill>
                  <a:srgbClr val="FF0000"/>
                </a:solidFill>
                <a:latin typeface="Calibri" panose="020F0502020204030204" pitchFamily="34" charset="0"/>
                <a:cs typeface="Calibri" panose="020F0502020204030204" pitchFamily="34" charset="0"/>
              </a:rPr>
              <a:t>: 1, 8, 15, 22, 29.</a:t>
            </a:r>
          </a:p>
        </p:txBody>
      </p:sp>
      <p:cxnSp>
        <p:nvCxnSpPr>
          <p:cNvPr id="9" name="Straight Connector 8">
            <a:extLst>
              <a:ext uri="{FF2B5EF4-FFF2-40B4-BE49-F238E27FC236}">
                <a16:creationId xmlns="" xmlns:a16="http://schemas.microsoft.com/office/drawing/2014/main" id="{25B2AD81-11F7-4130-69E4-3ED52624C896}"/>
              </a:ext>
            </a:extLst>
          </p:cNvPr>
          <p:cNvCxnSpPr>
            <a:cxnSpLocks/>
          </p:cNvCxnSpPr>
          <p:nvPr/>
        </p:nvCxnSpPr>
        <p:spPr>
          <a:xfrm>
            <a:off x="1409700" y="5086350"/>
            <a:ext cx="8877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B94F0A3F-9796-7630-5A70-11641275D3CE}"/>
              </a:ext>
            </a:extLst>
          </p:cNvPr>
          <p:cNvSpPr/>
          <p:nvPr/>
        </p:nvSpPr>
        <p:spPr>
          <a:xfrm>
            <a:off x="6267452" y="2038350"/>
            <a:ext cx="352424" cy="800100"/>
          </a:xfrm>
          <a:prstGeom prst="rect">
            <a:avLst/>
          </a:prstGeom>
          <a:no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11B4AB26-B19A-86EE-D287-F7EC4D0D1A86}"/>
              </a:ext>
            </a:extLst>
          </p:cNvPr>
          <p:cNvSpPr txBox="1"/>
          <p:nvPr/>
        </p:nvSpPr>
        <p:spPr>
          <a:xfrm>
            <a:off x="1295400" y="5514975"/>
            <a:ext cx="9972675" cy="46166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Trong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tháng</a:t>
            </a:r>
            <a:r>
              <a:rPr lang="en-US" sz="2400" b="1" dirty="0">
                <a:solidFill>
                  <a:srgbClr val="FF0000"/>
                </a:solidFill>
                <a:latin typeface="Calibri" panose="020F0502020204030204" pitchFamily="34" charset="0"/>
                <a:cs typeface="Calibri" panose="020F0502020204030204" pitchFamily="34" charset="0"/>
              </a:rPr>
              <a:t> 12, Mai </a:t>
            </a:r>
            <a:r>
              <a:rPr lang="en-US" sz="2400" b="1" dirty="0" err="1">
                <a:solidFill>
                  <a:srgbClr val="FF0000"/>
                </a:solidFill>
                <a:latin typeface="Calibri" panose="020F0502020204030204" pitchFamily="34" charset="0"/>
                <a:cs typeface="Calibri" panose="020F0502020204030204" pitchFamily="34" charset="0"/>
              </a:rPr>
              <a:t>có</a:t>
            </a:r>
            <a:r>
              <a:rPr lang="en-US" sz="2400" b="1" dirty="0">
                <a:solidFill>
                  <a:srgbClr val="FF0000"/>
                </a:solidFill>
                <a:latin typeface="Calibri" panose="020F0502020204030204" pitchFamily="34" charset="0"/>
                <a:cs typeface="Calibri" panose="020F0502020204030204" pitchFamily="34" charset="0"/>
              </a:rPr>
              <a:t> 3 </a:t>
            </a:r>
            <a:r>
              <a:rPr lang="en-US" sz="2400" b="1" dirty="0" err="1">
                <a:solidFill>
                  <a:srgbClr val="FF0000"/>
                </a:solidFill>
                <a:latin typeface="Calibri" panose="020F0502020204030204" pitchFamily="34" charset="0"/>
                <a:cs typeface="Calibri" panose="020F0502020204030204" pitchFamily="34" charset="0"/>
              </a:rPr>
              <a:t>buổi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học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vẽ</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là</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ngày</a:t>
            </a:r>
            <a:r>
              <a:rPr lang="en-US" sz="2400" b="1" dirty="0">
                <a:solidFill>
                  <a:srgbClr val="FF0000"/>
                </a:solidFill>
                <a:latin typeface="Calibri" panose="020F0502020204030204" pitchFamily="34" charset="0"/>
                <a:cs typeface="Calibri" panose="020F0502020204030204" pitchFamily="34" charset="0"/>
              </a:rPr>
              <a:t> 14, 21, 28.</a:t>
            </a:r>
          </a:p>
        </p:txBody>
      </p:sp>
    </p:spTree>
    <p:extLst>
      <p:ext uri="{BB962C8B-B14F-4D97-AF65-F5344CB8AC3E}">
        <p14:creationId xmlns:p14="http://schemas.microsoft.com/office/powerpoint/2010/main" val="2503398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barn(inVertical)">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barn(inVertical)">
                                      <p:cBhvr>
                                        <p:cTn id="4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574</Words>
  <Application>Microsoft Office PowerPoint</Application>
  <PresentationFormat>Widescreen</PresentationFormat>
  <Paragraphs>66</Paragraphs>
  <Slides>15</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15</vt:i4>
      </vt:variant>
    </vt:vector>
  </HeadingPairs>
  <TitlesOfParts>
    <vt:vector size="26" baseType="lpstr">
      <vt:lpstr>Arial</vt:lpstr>
      <vt:lpstr>Calibri</vt:lpstr>
      <vt:lpstr>Cambria</vt:lpstr>
      <vt:lpstr>LNTH-Kids  Chinese Font 1</vt:lpstr>
      <vt:lpstr>Times New Roman</vt:lpstr>
      <vt:lpstr>UVN Van Chuong Nang</vt:lpstr>
      <vt:lpstr>Zilla Slab</vt:lpstr>
      <vt:lpstr>思源黑体</vt:lpstr>
      <vt:lpstr>思源黑体 CN Medium</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30</cp:revision>
  <dcterms:created xsi:type="dcterms:W3CDTF">2023-02-05T09:18:13Z</dcterms:created>
  <dcterms:modified xsi:type="dcterms:W3CDTF">2024-04-08T10:10:13Z</dcterms:modified>
</cp:coreProperties>
</file>