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259" r:id="rId3"/>
    <p:sldId id="258" r:id="rId4"/>
    <p:sldId id="278" r:id="rId5"/>
    <p:sldId id="263" r:id="rId6"/>
    <p:sldId id="279" r:id="rId7"/>
    <p:sldId id="262" r:id="rId8"/>
    <p:sldId id="268" r:id="rId9"/>
    <p:sldId id="275" r:id="rId10"/>
    <p:sldId id="269" r:id="rId11"/>
    <p:sldId id="270" r:id="rId12"/>
    <p:sldId id="281" r:id="rId13"/>
    <p:sldId id="283" r:id="rId14"/>
    <p:sldId id="272" r:id="rId15"/>
    <p:sldId id="273" r:id="rId16"/>
    <p:sldId id="282" r:id="rId17"/>
    <p:sldId id="274" r:id="rId18"/>
    <p:sldId id="286" r:id="rId19"/>
    <p:sldId id="271" r:id="rId20"/>
    <p:sldId id="290" r:id="rId21"/>
    <p:sldId id="289" r:id="rId22"/>
    <p:sldId id="313" r:id="rId23"/>
    <p:sldId id="291" r:id="rId24"/>
    <p:sldId id="264"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09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01B59-9511-4D5C-AA6B-DC15CF0DDA2A}"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06AD5-486C-436D-A78C-6D3FEC7AB65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2CBAF-5A99-4474-BDB6-46BB891BC57A}" type="datetimeFigureOut">
              <a:rPr lang="en-US" smtClean="0"/>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2CBAF-5A99-4474-BDB6-46BB891BC57A}" type="datetimeFigureOut">
              <a:rPr lang="en-US" smtClean="0"/>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descr="A watercolor painting of pink flowers and green leaves&#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rcRect b="7315"/>
          <a:stretch>
            <a:fillRect/>
          </a:stretch>
        </p:blipFill>
        <p:spPr>
          <a:xfrm>
            <a:off x="0" y="0"/>
            <a:ext cx="12192000" cy="6858000"/>
          </a:xfrm>
          <a:prstGeom prst="rect">
            <a:avLst/>
          </a:prstGeom>
        </p:spPr>
      </p:pic>
      <p:sp>
        <p:nvSpPr>
          <p:cNvPr id="2" name="TextBox 3"/>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4" name="Hình ảnh 32"/>
          <p:cNvPicPr>
            <a:picLocks noChangeAspect="1"/>
          </p:cNvPicPr>
          <p:nvPr userDrawn="1"/>
        </p:nvPicPr>
        <p:blipFill>
          <a:blip r:embed="rId4"/>
          <a:stretch>
            <a:fillRect/>
          </a:stretch>
        </p:blipFill>
        <p:spPr>
          <a:xfrm>
            <a:off x="1141828" y="6866717"/>
            <a:ext cx="1804572" cy="2542252"/>
          </a:xfrm>
          <a:prstGeom prst="rect">
            <a:avLst/>
          </a:prstGeom>
        </p:spPr>
      </p:pic>
      <p:sp>
        <p:nvSpPr>
          <p:cNvPr id="5" name="Title 1"/>
          <p:cNvSpPr txBox="1"/>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6" name="TextBox 5"/>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panose="020B0604020202020204"/>
              <a:buNone/>
            </a:pPr>
            <a:r>
              <a:rPr lang="en-US" sz="1420"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rPr>
              <a:t>Măng</a:t>
            </a:r>
            <a:r>
              <a:rPr lang="en-US" sz="1420"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rPr>
              <a:t> Non</a:t>
            </a:r>
            <a:endParaRPr lang="id-ID" sz="1420"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2CBAF-5A99-4474-BDB6-46BB891BC57A}" type="datetimeFigureOut">
              <a:rPr lang="en-US" smtClean="0"/>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2CBAF-5A99-4474-BDB6-46BB891BC57A}" type="datetimeFigureOut">
              <a:rPr lang="en-US" smtClean="0"/>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2CBAF-5A99-4474-BDB6-46BB891BC57A}" type="datetimeFigureOut">
              <a:rPr lang="en-US" smtClean="0"/>
              <a:t>12/30/2024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2CBAF-5A99-4474-BDB6-46BB891BC57A}" type="datetimeFigureOut">
              <a:rPr lang="en-US" smtClean="0"/>
              <a:t>12/30/2024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2CBAF-5A99-4474-BDB6-46BB891BC57A}" type="datetimeFigureOut">
              <a:rPr lang="en-US" smtClean="0"/>
              <a:t>12/30/2024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2CBAF-5A99-4474-BDB6-46BB891BC57A}" type="datetimeFigureOut">
              <a:rPr lang="en-US" smtClean="0"/>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descr="A watercolor painting of pink flowers and green leaves&#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rcRect b="7315"/>
          <a:stretch>
            <a:fillRect/>
          </a:stretch>
        </p:blipFill>
        <p:spPr>
          <a:xfrm>
            <a:off x="0" y="0"/>
            <a:ext cx="12192000" cy="6858000"/>
          </a:xfrm>
          <a:prstGeom prst="rect">
            <a:avLst/>
          </a:prstGeom>
        </p:spPr>
      </p:pic>
      <p:sp>
        <p:nvSpPr>
          <p:cNvPr id="2" name="TextBox 3"/>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39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4" name="Hình ảnh 32"/>
          <p:cNvPicPr>
            <a:picLocks noChangeAspect="1"/>
          </p:cNvPicPr>
          <p:nvPr userDrawn="1"/>
        </p:nvPicPr>
        <p:blipFill>
          <a:blip r:embed="rId4"/>
          <a:stretch>
            <a:fillRect/>
          </a:stretch>
        </p:blipFill>
        <p:spPr>
          <a:xfrm>
            <a:off x="1141828" y="6866717"/>
            <a:ext cx="1804572" cy="2542252"/>
          </a:xfrm>
          <a:prstGeom prst="rect">
            <a:avLst/>
          </a:prstGeom>
        </p:spPr>
      </p:pic>
      <p:sp>
        <p:nvSpPr>
          <p:cNvPr id="5" name="Title 1"/>
          <p:cNvSpPr txBox="1"/>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6" name="TextBox 5"/>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panose="020B0604020202020204"/>
              <a:buNone/>
            </a:pPr>
            <a:r>
              <a:rPr lang="en-US" sz="1420"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rPr>
              <a:t>Măng</a:t>
            </a:r>
            <a:r>
              <a:rPr lang="en-US" sz="1420"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rPr>
              <a:t> Non</a:t>
            </a:r>
            <a:endParaRPr lang="id-ID" sz="1420"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2CBAF-5A99-4474-BDB6-46BB891BC57A}" type="datetimeFigureOut">
              <a:rPr lang="en-US" smtClean="0"/>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2CBAF-5A99-4474-BDB6-46BB891BC57A}" type="datetimeFigureOut">
              <a:rPr lang="en-US" smtClean="0"/>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2CBAF-5A99-4474-BDB6-46BB891BC57A}" type="datetimeFigureOut">
              <a:rPr lang="en-US" smtClean="0"/>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2CBAF-5A99-4474-BDB6-46BB891BC57A}" type="datetimeFigureOut">
              <a:rPr lang="en-US" smtClean="0"/>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2CBAF-5A99-4474-BDB6-46BB891BC57A}" type="datetimeFigureOut">
              <a:rPr lang="en-US" smtClean="0"/>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2CBAF-5A99-4474-BDB6-46BB891BC57A}" type="datetimeFigureOut">
              <a:rPr lang="en-US" smtClean="0"/>
              <a:t>12/30/2024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2CBAF-5A99-4474-BDB6-46BB891BC57A}" type="datetimeFigureOut">
              <a:rPr lang="en-US" smtClean="0"/>
              <a:t>12/30/2024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2CBAF-5A99-4474-BDB6-46BB891BC57A}" type="datetimeFigureOut">
              <a:rPr lang="en-US" smtClean="0"/>
              <a:t>12/30/2024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2CBAF-5A99-4474-BDB6-46BB891BC57A}" type="datetimeFigureOut">
              <a:rPr lang="en-US" smtClean="0"/>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2CBAF-5A99-4474-BDB6-46BB891BC57A}" type="datetimeFigureOut">
              <a:rPr lang="en-US" smtClean="0"/>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4A6AF-18DC-4C24-ABA1-28B1013128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92CBAF-5A99-4474-BDB6-46BB891BC57A}" type="datetimeFigureOut">
              <a:rPr lang="en-US" smtClean="0"/>
              <a:t>12/30/2024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F4A6AF-18DC-4C24-ABA1-28B1013128E6}" type="slidenum">
              <a:rPr lang="en-US" smtClean="0"/>
              <a:t>‹#›</a:t>
            </a:fld>
            <a:endParaRPr lang="en-US"/>
          </a:p>
        </p:txBody>
      </p:sp>
      <p:sp>
        <p:nvSpPr>
          <p:cNvPr id="10" name="Title 1"/>
          <p:cNvSpPr txBox="1"/>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11" name="TextBox 10"/>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panose="020B0604020202020204"/>
              <a:buNone/>
            </a:pPr>
            <a:r>
              <a:rPr lang="en-US" sz="1420"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rPr>
              <a:t>Măng</a:t>
            </a:r>
            <a:r>
              <a:rPr lang="en-US" sz="1420"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rPr>
              <a:t> Non</a:t>
            </a:r>
            <a:endParaRPr lang="id-ID" sz="1420"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92CBAF-5A99-4474-BDB6-46BB891BC57A}" type="datetimeFigureOut">
              <a:rPr lang="en-US" smtClean="0"/>
              <a:t>12/30/2024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F4A6AF-18DC-4C24-ABA1-28B1013128E6}" type="slidenum">
              <a:rPr lang="en-US" smtClean="0"/>
              <a:t>‹#›</a:t>
            </a:fld>
            <a:endParaRPr lang="en-US"/>
          </a:p>
        </p:txBody>
      </p:sp>
      <p:sp>
        <p:nvSpPr>
          <p:cNvPr id="10" name="Title 1"/>
          <p:cNvSpPr txBox="1"/>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11" name="TextBox 10"/>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panose="020B0604020202020204"/>
              <a:buNone/>
            </a:pPr>
            <a:r>
              <a:rPr lang="en-US" sz="1420"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rPr>
              <a:t>Măng</a:t>
            </a:r>
            <a:r>
              <a:rPr lang="en-US" sz="1420"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rPr>
              <a:t> Non</a:t>
            </a:r>
            <a:endParaRPr lang="id-ID" sz="1420"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panose="020B0604020202020204"/>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8320"/>
          </a:xfrm>
          <a:prstGeom prst="rect">
            <a:avLst/>
          </a:prstGeom>
        </p:spPr>
      </p:pic>
      <p:sp>
        <p:nvSpPr>
          <p:cNvPr id="9" name="Rectangle: Rounded Corners 1"/>
          <p:cNvSpPr/>
          <p:nvPr/>
        </p:nvSpPr>
        <p:spPr>
          <a:xfrm>
            <a:off x="1843806" y="1483498"/>
            <a:ext cx="9199156" cy="3864357"/>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pic>
        <p:nvPicPr>
          <p:cNvPr id="11" name="Picture 10"/>
          <p:cNvPicPr>
            <a:picLocks noChangeAspect="1"/>
          </p:cNvPicPr>
          <p:nvPr/>
        </p:nvPicPr>
        <p:blipFill>
          <a:blip r:embed="rId3"/>
          <a:stretch>
            <a:fillRect/>
          </a:stretch>
        </p:blipFill>
        <p:spPr>
          <a:xfrm>
            <a:off x="347384" y="1703365"/>
            <a:ext cx="12192000" cy="2991672"/>
          </a:xfrm>
          <a:prstGeom prst="rect">
            <a:avLst/>
          </a:prstGeom>
        </p:spPr>
      </p:pic>
      <p:pic>
        <p:nvPicPr>
          <p:cNvPr id="17" name="Picture 16"/>
          <p:cNvPicPr>
            <a:picLocks noChangeAspect="1"/>
          </p:cNvPicPr>
          <p:nvPr/>
        </p:nvPicPr>
        <p:blipFill>
          <a:blip r:embed="rId4"/>
          <a:stretch>
            <a:fillRect/>
          </a:stretch>
        </p:blipFill>
        <p:spPr>
          <a:xfrm>
            <a:off x="8889517" y="5362009"/>
            <a:ext cx="2943531" cy="1429186"/>
          </a:xfrm>
          <a:prstGeom prst="rect">
            <a:avLst/>
          </a:prstGeom>
        </p:spPr>
      </p:pic>
      <p:pic>
        <p:nvPicPr>
          <p:cNvPr id="20" name="Picture 19"/>
          <p:cNvPicPr>
            <a:picLocks noChangeAspect="1"/>
          </p:cNvPicPr>
          <p:nvPr/>
        </p:nvPicPr>
        <p:blipFill>
          <a:blip r:embed="rId5"/>
          <a:stretch>
            <a:fillRect/>
          </a:stretch>
        </p:blipFill>
        <p:spPr>
          <a:xfrm>
            <a:off x="8087432" y="4454667"/>
            <a:ext cx="2706147" cy="1113055"/>
          </a:xfrm>
          <a:prstGeom prst="rect">
            <a:avLst/>
          </a:prstGeom>
        </p:spPr>
      </p:pic>
      <p:pic>
        <p:nvPicPr>
          <p:cNvPr id="10" name="Picture 9"/>
          <p:cNvPicPr>
            <a:picLocks noChangeAspect="1"/>
          </p:cNvPicPr>
          <p:nvPr/>
        </p:nvPicPr>
        <p:blipFill>
          <a:blip r:embed="rId6"/>
          <a:stretch>
            <a:fillRect/>
          </a:stretch>
        </p:blipFill>
        <p:spPr>
          <a:xfrm>
            <a:off x="3462357" y="46898"/>
            <a:ext cx="4986960" cy="1402202"/>
          </a:xfrm>
          <a:prstGeom prst="rect">
            <a:avLst/>
          </a:prstGeom>
        </p:spPr>
      </p:pic>
      <p:pic>
        <p:nvPicPr>
          <p:cNvPr id="13" name="Picture 12" descr="A yellow circles with red lines&#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668"/>
            <a:ext cx="3200400" cy="1915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53" presetClass="entr" presetSubtype="16" fill="hold" nodeType="after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p:cTn id="2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5391" y="188587"/>
            <a:ext cx="11407082" cy="1757444"/>
            <a:chOff x="2505740" y="902708"/>
            <a:chExt cx="8106937" cy="1737352"/>
          </a:xfrm>
        </p:grpSpPr>
        <p:grpSp>
          <p:nvGrpSpPr>
            <p:cNvPr id="3" name="组合 31"/>
            <p:cNvGrpSpPr/>
            <p:nvPr/>
          </p:nvGrpSpPr>
          <p:grpSpPr>
            <a:xfrm>
              <a:off x="2505740" y="902708"/>
              <a:ext cx="8106937" cy="1737352"/>
              <a:chOff x="1262829" y="3335641"/>
              <a:chExt cx="3840619" cy="1030126"/>
            </a:xfrm>
            <a:effectLst>
              <a:outerShdw blurRad="254000" sx="102000" sy="102000" algn="ctr" rotWithShape="0">
                <a:prstClr val="black">
                  <a:alpha val="25000"/>
                </a:prstClr>
              </a:outerShdw>
            </a:effectLst>
          </p:grpSpPr>
          <p:sp>
            <p:nvSpPr>
              <p:cNvPr id="5" name="圆角矩形 32"/>
              <p:cNvSpPr/>
              <p:nvPr/>
            </p:nvSpPr>
            <p:spPr>
              <a:xfrm>
                <a:off x="1262829" y="3335641"/>
                <a:ext cx="3840619" cy="10301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p:cNvSpPr/>
              <p:nvPr/>
            </p:nvSpPr>
            <p:spPr>
              <a:xfrm>
                <a:off x="1354876" y="3373872"/>
                <a:ext cx="3678052" cy="915143"/>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p:cNvSpPr txBox="1"/>
            <p:nvPr/>
          </p:nvSpPr>
          <p:spPr>
            <a:xfrm>
              <a:off x="2740003" y="995527"/>
              <a:ext cx="7638410" cy="1551715"/>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		</a:t>
              </a:r>
              <a:r>
                <a:rPr lang="vi-VN" sz="3200" b="1" dirty="0">
                  <a:solidFill>
                    <a:srgbClr val="127366"/>
                  </a:solidFill>
                  <a:latin typeface="Cambria" panose="02040503050406030204" pitchFamily="18" charset="0"/>
                </a:rPr>
                <a:t>Vì sao chùa có tên là Một Cột và Liên Hoa Đài? Theo em, điều gì khiến chùa Một Cột được xem là “ngôi chùa có kiến trúc độc đáo nhất châu Á”?</a:t>
              </a:r>
              <a:endParaRPr lang="en-US" sz="3200" b="1" dirty="0">
                <a:solidFill>
                  <a:srgbClr val="127366"/>
                </a:solidFill>
                <a:latin typeface="Cambria" panose="02040503050406030204" pitchFamily="18" charset="0"/>
              </a:endParaRPr>
            </a:p>
          </p:txBody>
        </p:sp>
      </p:grpSp>
      <p:pic>
        <p:nvPicPr>
          <p:cNvPr id="7" name="Picture 6"/>
          <p:cNvPicPr>
            <a:picLocks noChangeAspect="1"/>
          </p:cNvPicPr>
          <p:nvPr/>
        </p:nvPicPr>
        <p:blipFill>
          <a:blip r:embed="rId2"/>
          <a:stretch>
            <a:fillRect/>
          </a:stretch>
        </p:blipFill>
        <p:spPr>
          <a:xfrm>
            <a:off x="858781" y="-30232"/>
            <a:ext cx="2396499" cy="1245191"/>
          </a:xfrm>
          <a:prstGeom prst="rect">
            <a:avLst/>
          </a:prstGeom>
        </p:spPr>
      </p:pic>
      <p:sp>
        <p:nvSpPr>
          <p:cNvPr id="9" name="TextBox 8"/>
          <p:cNvSpPr txBox="1"/>
          <p:nvPr/>
        </p:nvSpPr>
        <p:spPr>
          <a:xfrm>
            <a:off x="239805" y="2326850"/>
            <a:ext cx="11711120" cy="2861310"/>
          </a:xfrm>
          <a:prstGeom prst="rect">
            <a:avLst/>
          </a:prstGeom>
          <a:noFill/>
        </p:spPr>
        <p:txBody>
          <a:bodyPr wrap="square">
            <a:spAutoFit/>
          </a:bodyPr>
          <a:lstStyle/>
          <a:p>
            <a:pPr indent="457200" algn="just"/>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ngự</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tròn</a:t>
            </a:r>
            <a:r>
              <a:rPr lang="en-US" sz="3000" dirty="0">
                <a:solidFill>
                  <a:srgbClr val="002060"/>
                </a:solidFill>
                <a:latin typeface="Cambria" panose="02040503050406030204" pitchFamily="18" charset="0"/>
              </a:rPr>
              <a:t>. </a:t>
            </a:r>
          </a:p>
          <a:p>
            <a:pPr algn="just"/>
            <a:r>
              <a:rPr lang="en-US" sz="3000" dirty="0" err="1">
                <a:solidFill>
                  <a:srgbClr val="002060"/>
                </a:solidFill>
                <a:latin typeface="Cambria" panose="02040503050406030204" pitchFamily="18" charset="0"/>
              </a:rPr>
              <a:t>     Nhìn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từ</a:t>
            </a:r>
            <a:r>
              <a:rPr lang="en-US" sz="3000" dirty="0">
                <a:solidFill>
                  <a:srgbClr val="002060"/>
                </a:solidFill>
                <a:latin typeface="Cambria" panose="02040503050406030204" pitchFamily="18" charset="0"/>
              </a:rPr>
              <a:t> xa,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tựa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đoá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sen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khổng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lồ</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-&gt;</a:t>
            </a:r>
            <a:r>
              <a:rPr lang="en-US" sz="3000" dirty="0">
                <a:solidFill>
                  <a:srgbClr val="002060"/>
                </a:solidFill>
                <a:latin typeface="Cambria" panose="02040503050406030204" pitchFamily="18" charset="0"/>
              </a:rPr>
              <a:t>ban </a:t>
            </a:r>
            <a:r>
              <a:rPr lang="en-US" sz="3000" dirty="0" err="1">
                <a:solidFill>
                  <a:srgbClr val="002060"/>
                </a:solidFill>
                <a:latin typeface="Cambria" panose="02040503050406030204" pitchFamily="18" charset="0"/>
              </a:rPr>
              <a:t>đầu</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gọi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Liên Hoa </a:t>
            </a:r>
            <a:r>
              <a:rPr lang="en-US" sz="3000" dirty="0" err="1">
                <a:solidFill>
                  <a:srgbClr val="002060"/>
                </a:solidFill>
                <a:latin typeface="Cambria" panose="02040503050406030204" pitchFamily="18" charset="0"/>
              </a:rPr>
              <a:t>Đài</a:t>
            </a:r>
            <a:r>
              <a:rPr lang="en-US" sz="3000" dirty="0">
                <a:solidFill>
                  <a:srgbClr val="002060"/>
                </a:solidFill>
                <a:latin typeface="Cambria" panose="02040503050406030204" pitchFamily="18" charset="0"/>
              </a:rPr>
              <a:t>.</a:t>
            </a:r>
          </a:p>
          <a:p>
            <a:pPr indent="457200" algn="just"/>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được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xem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kiến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trúc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độc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nhất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châu</a:t>
            </a:r>
            <a:r>
              <a:rPr lang="en-US" sz="3000" dirty="0">
                <a:solidFill>
                  <a:srgbClr val="002060"/>
                </a:solidFill>
                <a:latin typeface="Cambria" panose="02040503050406030204" pitchFamily="18" charset="0"/>
              </a:rPr>
              <a:t> Á”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cạnh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nét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độc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kể</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còn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mang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nét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đẹp</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cổ</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kính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của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kiến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trúc</a:t>
            </a:r>
            <a:r>
              <a:rPr lang="en-US" sz="3000" dirty="0">
                <a:solidFill>
                  <a:srgbClr val="002060"/>
                </a:solidFill>
                <a:latin typeface="Cambria" panose="02040503050406030204" pitchFamily="18" charset="0"/>
              </a:rPr>
              <a:t> Á </a:t>
            </a:r>
            <a:r>
              <a:rPr lang="en-US" sz="3000" dirty="0" err="1">
                <a:solidFill>
                  <a:srgbClr val="002060"/>
                </a:solidFill>
                <a:latin typeface="Cambria" panose="02040503050406030204" pitchFamily="18" charset="0"/>
              </a:rPr>
              <a:t>Đông</a:t>
            </a:r>
            <a:r>
              <a:rPr lang="en-US" sz="3000" dirty="0">
                <a:solidFill>
                  <a:srgbClr val="002060"/>
                </a:solidFill>
                <a:latin typeface="Cambria" panose="020405030504060302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p:cNvGrpSpPr/>
          <p:nvPr/>
        </p:nvGrpSpPr>
        <p:grpSpPr>
          <a:xfrm>
            <a:off x="643773" y="1823256"/>
            <a:ext cx="4694438" cy="985764"/>
            <a:chOff x="3151567" y="4106353"/>
            <a:chExt cx="4182027" cy="1023787"/>
          </a:xfrm>
        </p:grpSpPr>
        <p:grpSp>
          <p:nvGrpSpPr>
            <p:cNvPr id="3" name="组合 31"/>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文本框 41"/>
            <p:cNvSpPr txBox="1"/>
            <p:nvPr/>
          </p:nvSpPr>
          <p:spPr>
            <a:xfrm>
              <a:off x="3701713" y="4240935"/>
              <a:ext cx="3081748"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Độc</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nhất</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vô</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nhị</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7" name="Picture 6"/>
          <p:cNvPicPr>
            <a:picLocks noChangeAspect="1"/>
          </p:cNvPicPr>
          <p:nvPr/>
        </p:nvPicPr>
        <p:blipFill>
          <a:blip r:embed="rId2"/>
          <a:stretch>
            <a:fillRect/>
          </a:stretch>
        </p:blipFill>
        <p:spPr>
          <a:xfrm>
            <a:off x="4192857" y="423136"/>
            <a:ext cx="4741337" cy="1431153"/>
          </a:xfrm>
          <a:prstGeom prst="rect">
            <a:avLst/>
          </a:prstGeom>
        </p:spPr>
      </p:pic>
      <p:sp>
        <p:nvSpPr>
          <p:cNvPr id="14" name="文本框 41"/>
          <p:cNvSpPr txBox="1"/>
          <p:nvPr/>
        </p:nvSpPr>
        <p:spPr>
          <a:xfrm>
            <a:off x="5440780" y="1952839"/>
            <a:ext cx="5859681" cy="6463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Có</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một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không</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hai</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rất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hiếm</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92857" y="423136"/>
            <a:ext cx="4049593" cy="1222353"/>
          </a:xfrm>
          <a:prstGeom prst="rect">
            <a:avLst/>
          </a:prstGeom>
        </p:spPr>
      </p:pic>
      <p:grpSp>
        <p:nvGrpSpPr>
          <p:cNvPr id="8" name="组合 47"/>
          <p:cNvGrpSpPr/>
          <p:nvPr/>
        </p:nvGrpSpPr>
        <p:grpSpPr>
          <a:xfrm>
            <a:off x="311922" y="1645489"/>
            <a:ext cx="8337210" cy="1076898"/>
            <a:chOff x="3151567" y="4011705"/>
            <a:chExt cx="5782510" cy="1118436"/>
          </a:xfrm>
        </p:grpSpPr>
        <p:grpSp>
          <p:nvGrpSpPr>
            <p:cNvPr id="10" name="组合 31"/>
            <p:cNvGrpSpPr/>
            <p:nvPr/>
          </p:nvGrpSpPr>
          <p:grpSpPr>
            <a:xfrm>
              <a:off x="3151567" y="4011705"/>
              <a:ext cx="4666910" cy="1118436"/>
              <a:chOff x="1346199" y="3196963"/>
              <a:chExt cx="4058182" cy="1241190"/>
            </a:xfrm>
            <a:effectLst>
              <a:outerShdw blurRad="254000" sx="102000" sy="102000" algn="ctr" rotWithShape="0">
                <a:prstClr val="black">
                  <a:alpha val="25000"/>
                </a:prstClr>
              </a:outerShdw>
            </a:effectLst>
          </p:grpSpPr>
          <p:sp>
            <p:nvSpPr>
              <p:cNvPr id="12" name="圆角矩形 32"/>
              <p:cNvSpPr/>
              <p:nvPr/>
            </p:nvSpPr>
            <p:spPr>
              <a:xfrm>
                <a:off x="1346199" y="3196963"/>
                <a:ext cx="4058182" cy="12411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3" name="圆角矩形 33"/>
              <p:cNvSpPr/>
              <p:nvPr/>
            </p:nvSpPr>
            <p:spPr>
              <a:xfrm>
                <a:off x="1425654" y="3344065"/>
                <a:ext cx="3824825" cy="952074"/>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1" name="文本框 41"/>
            <p:cNvSpPr txBox="1"/>
            <p:nvPr/>
          </p:nvSpPr>
          <p:spPr>
            <a:xfrm>
              <a:off x="3207102" y="4249120"/>
              <a:ext cx="5726975"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Hai con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rồng</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chầu</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mặt</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nguyệt</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1" name="文本框 41"/>
          <p:cNvSpPr txBox="1"/>
          <p:nvPr/>
        </p:nvSpPr>
        <p:spPr>
          <a:xfrm>
            <a:off x="6785482" y="2950985"/>
            <a:ext cx="4656002"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ôi</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rồng</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uốn</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lượn</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đối</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diện</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nhau</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mặt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trăng</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ở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giữa</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còn</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gọi</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lưỡng</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long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chầu</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nguyệt</a:t>
            </a:r>
            <a:r>
              <a:rPr lang="en-US" altLang="zh-CN" sz="3600" b="1" dirty="0">
                <a:solidFill>
                  <a:srgbClr val="00206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pic>
        <p:nvPicPr>
          <p:cNvPr id="2050" name="Picture 2" descr="Ý nghĩa lưỡng long chầu nguyệt trong văn hóa tâm linh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b="24993"/>
          <a:stretch>
            <a:fillRect/>
          </a:stretch>
        </p:blipFill>
        <p:spPr bwMode="auto">
          <a:xfrm>
            <a:off x="443664" y="3057023"/>
            <a:ext cx="5966690" cy="2901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23557" y="305307"/>
            <a:ext cx="7980575" cy="1804850"/>
            <a:chOff x="2505740" y="798719"/>
            <a:chExt cx="7878725" cy="1586115"/>
          </a:xfrm>
        </p:grpSpPr>
        <p:grpSp>
          <p:nvGrpSpPr>
            <p:cNvPr id="3" name="组合 31"/>
            <p:cNvGrpSpPr/>
            <p:nvPr/>
          </p:nvGrpSpPr>
          <p:grpSpPr>
            <a:xfrm>
              <a:off x="2505740" y="798719"/>
              <a:ext cx="7878725" cy="1586115"/>
              <a:chOff x="1262829" y="3273982"/>
              <a:chExt cx="3732505" cy="940453"/>
            </a:xfrm>
            <a:effectLst>
              <a:outerShdw blurRad="254000" sx="102000" sy="102000" algn="ctr" rotWithShape="0">
                <a:prstClr val="black">
                  <a:alpha val="25000"/>
                </a:prstClr>
              </a:outerShdw>
            </a:effectLst>
          </p:grpSpPr>
          <p:sp>
            <p:nvSpPr>
              <p:cNvPr id="5" name="圆角矩形 32"/>
              <p:cNvSpPr/>
              <p:nvPr/>
            </p:nvSpPr>
            <p:spPr>
              <a:xfrm>
                <a:off x="1262829" y="3273982"/>
                <a:ext cx="3732505" cy="9404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p:cNvSpPr/>
              <p:nvPr/>
            </p:nvSpPr>
            <p:spPr>
              <a:xfrm>
                <a:off x="1354876" y="3412797"/>
                <a:ext cx="3548412" cy="661717"/>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p:cNvSpPr txBox="1"/>
            <p:nvPr/>
          </p:nvSpPr>
          <p:spPr>
            <a:xfrm>
              <a:off x="2654028" y="1098514"/>
              <a:ext cx="7536143" cy="1054857"/>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Trong bài đọc, em ấn tượng nhất với thông tin nào? Vì sao?</a:t>
              </a:r>
              <a:endParaRPr lang="en-US" sz="3600" b="1" dirty="0">
                <a:solidFill>
                  <a:srgbClr val="127366"/>
                </a:solidFill>
                <a:latin typeface="Cambria" panose="02040503050406030204" pitchFamily="18" charset="0"/>
              </a:endParaRPr>
            </a:p>
          </p:txBody>
        </p:sp>
      </p:grpSp>
      <p:pic>
        <p:nvPicPr>
          <p:cNvPr id="10" name="Picture 9"/>
          <p:cNvPicPr>
            <a:picLocks noChangeAspect="1"/>
          </p:cNvPicPr>
          <p:nvPr/>
        </p:nvPicPr>
        <p:blipFill>
          <a:blip r:embed="rId2"/>
          <a:stretch>
            <a:fillRect/>
          </a:stretch>
        </p:blipFill>
        <p:spPr>
          <a:xfrm>
            <a:off x="505370" y="305304"/>
            <a:ext cx="2975106" cy="1536325"/>
          </a:xfrm>
          <a:prstGeom prst="rect">
            <a:avLst/>
          </a:prstGeom>
        </p:spPr>
      </p:pic>
      <p:pic>
        <p:nvPicPr>
          <p:cNvPr id="8" name="Picture 7" descr="A cartoon of a child holding a pointe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093" y="2108035"/>
            <a:ext cx="3889584" cy="4434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71446" y="559556"/>
            <a:ext cx="8359182" cy="1406890"/>
            <a:chOff x="3333649" y="1032016"/>
            <a:chExt cx="8106937" cy="1941871"/>
          </a:xfrm>
        </p:grpSpPr>
        <p:grpSp>
          <p:nvGrpSpPr>
            <p:cNvPr id="3" name="组合 31"/>
            <p:cNvGrpSpPr/>
            <p:nvPr/>
          </p:nvGrpSpPr>
          <p:grpSpPr>
            <a:xfrm>
              <a:off x="3333649" y="1032016"/>
              <a:ext cx="8106937" cy="1656764"/>
              <a:chOff x="1655047" y="3412311"/>
              <a:chExt cx="3840619" cy="982343"/>
            </a:xfrm>
            <a:effectLst>
              <a:outerShdw blurRad="254000" sx="102000" sy="102000" algn="ctr" rotWithShape="0">
                <a:prstClr val="black">
                  <a:alpha val="25000"/>
                </a:prstClr>
              </a:outerShdw>
            </a:effectLst>
          </p:grpSpPr>
          <p:sp>
            <p:nvSpPr>
              <p:cNvPr id="5" name="圆角矩形 32"/>
              <p:cNvSpPr/>
              <p:nvPr/>
            </p:nvSpPr>
            <p:spPr>
              <a:xfrm>
                <a:off x="1655047" y="3412311"/>
                <a:ext cx="3840619" cy="98234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p:cNvSpPr/>
              <p:nvPr/>
            </p:nvSpPr>
            <p:spPr>
              <a:xfrm>
                <a:off x="1736330" y="3581359"/>
                <a:ext cx="3678052" cy="571342"/>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4" name="TextBox 3"/>
            <p:cNvSpPr txBox="1"/>
            <p:nvPr/>
          </p:nvSpPr>
          <p:spPr>
            <a:xfrm>
              <a:off x="3731032" y="1317123"/>
              <a:ext cx="7563291" cy="1656764"/>
            </a:xfrm>
            <a:prstGeom prst="rect">
              <a:avLst/>
            </a:prstGeom>
            <a:noFill/>
          </p:spPr>
          <p:txBody>
            <a:bodyPr wrap="square">
              <a:spAutoFit/>
            </a:bodyPr>
            <a:lstStyle/>
            <a:p>
              <a:pPr algn="ctr"/>
              <a:r>
                <a:rPr lang="en-US" sz="3600" b="1" dirty="0" err="1">
                  <a:solidFill>
                    <a:srgbClr val="002060"/>
                  </a:solidFill>
                  <a:latin typeface="Cambria" panose="02040503050406030204" pitchFamily="18" charset="0"/>
                </a:rPr>
                <a:t>Tóm</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tắt</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bài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đọc</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theo</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gợi</a:t>
              </a:r>
              <a:r>
                <a:rPr lang="en-US" sz="3600" b="1" dirty="0">
                  <a:solidFill>
                    <a:srgbClr val="002060"/>
                  </a:solidFill>
                  <a:latin typeface="Cambria" panose="02040503050406030204" pitchFamily="18" charset="0"/>
                </a:rPr>
                <a:t> ý </a:t>
              </a:r>
              <a:r>
                <a:rPr lang="en-US" sz="3600" b="1" dirty="0" err="1">
                  <a:solidFill>
                    <a:srgbClr val="002060"/>
                  </a:solidFill>
                  <a:latin typeface="Cambria" panose="02040503050406030204" pitchFamily="18" charset="0"/>
                </a:rPr>
                <a:t>sau</a:t>
              </a:r>
              <a:r>
                <a:rPr lang="en-US" sz="3600" b="1" dirty="0">
                  <a:solidFill>
                    <a:srgbClr val="002060"/>
                  </a:solidFill>
                  <a:latin typeface="Cambria" panose="02040503050406030204" pitchFamily="18" charset="0"/>
                </a:rPr>
                <a:t>:</a:t>
              </a:r>
            </a:p>
            <a:p>
              <a:pPr algn="ctr"/>
              <a:endParaRPr lang="en-US" sz="3600" b="1" dirty="0">
                <a:solidFill>
                  <a:srgbClr val="127366"/>
                </a:solidFill>
                <a:latin typeface="Cambria" panose="02040503050406030204" pitchFamily="18" charset="0"/>
              </a:endParaRPr>
            </a:p>
          </p:txBody>
        </p:sp>
      </p:grpSp>
      <p:pic>
        <p:nvPicPr>
          <p:cNvPr id="7" name="Picture 6"/>
          <p:cNvPicPr>
            <a:picLocks noChangeAspect="1"/>
          </p:cNvPicPr>
          <p:nvPr/>
        </p:nvPicPr>
        <p:blipFill>
          <a:blip r:embed="rId2"/>
          <a:stretch>
            <a:fillRect/>
          </a:stretch>
        </p:blipFill>
        <p:spPr>
          <a:xfrm>
            <a:off x="305391" y="291933"/>
            <a:ext cx="3005588" cy="1536325"/>
          </a:xfrm>
          <a:prstGeom prst="rect">
            <a:avLst/>
          </a:prstGeom>
        </p:spPr>
      </p:pic>
      <p:pic>
        <p:nvPicPr>
          <p:cNvPr id="9" name="Picture 8"/>
          <p:cNvPicPr>
            <a:picLocks noChangeAspect="1"/>
          </p:cNvPicPr>
          <p:nvPr/>
        </p:nvPicPr>
        <p:blipFill>
          <a:blip r:embed="rId3"/>
          <a:stretch>
            <a:fillRect/>
          </a:stretch>
        </p:blipFill>
        <p:spPr>
          <a:xfrm>
            <a:off x="912186" y="1974780"/>
            <a:ext cx="10632242" cy="4410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9003" y="984737"/>
            <a:ext cx="11653994" cy="5736705"/>
            <a:chOff x="3333649" y="1032015"/>
            <a:chExt cx="8106937" cy="7147114"/>
          </a:xfrm>
        </p:grpSpPr>
        <p:grpSp>
          <p:nvGrpSpPr>
            <p:cNvPr id="3" name="组合 31"/>
            <p:cNvGrpSpPr/>
            <p:nvPr/>
          </p:nvGrpSpPr>
          <p:grpSpPr>
            <a:xfrm>
              <a:off x="3333649" y="1032015"/>
              <a:ext cx="8106937" cy="7080738"/>
              <a:chOff x="1655047" y="3412310"/>
              <a:chExt cx="3840619" cy="4198373"/>
            </a:xfrm>
            <a:effectLst>
              <a:outerShdw blurRad="254000" sx="102000" sy="102000" algn="ctr" rotWithShape="0">
                <a:prstClr val="black">
                  <a:alpha val="25000"/>
                </a:prstClr>
              </a:outerShdw>
            </a:effectLst>
          </p:grpSpPr>
          <p:sp>
            <p:nvSpPr>
              <p:cNvPr id="5" name="圆角矩形 32"/>
              <p:cNvSpPr/>
              <p:nvPr/>
            </p:nvSpPr>
            <p:spPr>
              <a:xfrm>
                <a:off x="1655047" y="3412310"/>
                <a:ext cx="3840619" cy="4198373"/>
              </a:xfrm>
              <a:prstGeom prst="roundRect">
                <a:avLst>
                  <a:gd name="adj" fmla="val 118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p:cNvSpPr/>
              <p:nvPr/>
            </p:nvSpPr>
            <p:spPr>
              <a:xfrm>
                <a:off x="1736330" y="3581359"/>
                <a:ext cx="3678052" cy="4029324"/>
              </a:xfrm>
              <a:prstGeom prst="roundRect">
                <a:avLst>
                  <a:gd name="adj" fmla="val 121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4" name="TextBox 3"/>
            <p:cNvSpPr txBox="1"/>
            <p:nvPr/>
          </p:nvSpPr>
          <p:spPr>
            <a:xfrm>
              <a:off x="3482982" y="1316962"/>
              <a:ext cx="7763784" cy="6862167"/>
            </a:xfrm>
            <a:prstGeom prst="rect">
              <a:avLst/>
            </a:prstGeom>
            <a:noFill/>
          </p:spPr>
          <p:txBody>
            <a:bodyPr wrap="square">
              <a:spAutoFit/>
            </a:bodyPr>
            <a:lstStyle/>
            <a:p>
              <a:pPr algn="just"/>
              <a:r>
                <a:rPr lang="en-US" sz="3200" b="1" dirty="0">
                  <a:solidFill>
                    <a:srgbClr val="FF0000"/>
                  </a:solidFill>
                  <a:latin typeface="Cambria" panose="02040503050406030204" pitchFamily="18" charset="0"/>
                </a:rPr>
                <a:t> Phần đầu:</a:t>
              </a:r>
              <a:r>
                <a:rPr lang="en-US" sz="3200" b="1" dirty="0">
                  <a:solidFill>
                    <a:srgbClr val="002060"/>
                  </a:solidFill>
                  <a:latin typeface="Cambria" panose="02040503050406030204" pitchFamily="18" charset="0"/>
                </a:rPr>
                <a:t> </a:t>
              </a:r>
              <a:r>
                <a:rPr lang="vi-VN" sz="3200" b="1" dirty="0">
                  <a:solidFill>
                    <a:srgbClr val="002060"/>
                  </a:solidFill>
                  <a:latin typeface="Cambria" panose="02040503050406030204" pitchFamily="18" charset="0"/>
                </a:rPr>
                <a:t>Chùa Một Cột là ngôi chùa ở Hà Nội, xây dựng vào năm 1049, thời vua Lý Thái Tông. </a:t>
              </a:r>
            </a:p>
            <a:p>
              <a:pPr algn="just"/>
              <a:r>
                <a:rPr lang="en-US" altLang="vi-VN" sz="3200" b="1" dirty="0">
                  <a:solidFill>
                    <a:srgbClr val="FF0000"/>
                  </a:solidFill>
                  <a:latin typeface="Cambria" panose="02040503050406030204" pitchFamily="18" charset="0"/>
                </a:rPr>
                <a:t>Phần chính:</a:t>
              </a:r>
              <a:r>
                <a:rPr lang="en-US" altLang="vi-VN" sz="3200" b="1" dirty="0">
                  <a:solidFill>
                    <a:srgbClr val="002060"/>
                  </a:solidFill>
                  <a:latin typeface="Cambria" panose="02040503050406030204" pitchFamily="18" charset="0"/>
                </a:rPr>
                <a:t> </a:t>
              </a:r>
            </a:p>
            <a:p>
              <a:pPr algn="just"/>
              <a:r>
                <a:rPr lang="en-US" altLang="vi-VN" sz="3200" b="1" dirty="0">
                  <a:solidFill>
                    <a:srgbClr val="002060"/>
                  </a:solidFill>
                  <a:latin typeface="Cambria" panose="02040503050406030204" pitchFamily="18" charset="0"/>
                </a:rPr>
                <a:t>- Đ</a:t>
              </a:r>
              <a:r>
                <a:rPr lang="vi-VN" sz="3200" b="1" dirty="0">
                  <a:solidFill>
                    <a:srgbClr val="002060"/>
                  </a:solidFill>
                  <a:latin typeface="Cambria" panose="02040503050406030204" pitchFamily="18" charset="0"/>
                </a:rPr>
                <a:t>ộc đáo</a:t>
              </a:r>
              <a:r>
                <a:rPr lang="en-US" altLang="vi-VN" sz="3200" b="1" dirty="0">
                  <a:solidFill>
                    <a:srgbClr val="002060"/>
                  </a:solidFill>
                  <a:latin typeface="Cambria" panose="02040503050406030204" pitchFamily="18" charset="0"/>
                </a:rPr>
                <a:t>: + </a:t>
              </a:r>
              <a:r>
                <a:rPr lang="vi-VN" sz="3200" b="1" dirty="0">
                  <a:solidFill>
                    <a:srgbClr val="002060"/>
                  </a:solidFill>
                  <a:latin typeface="Cambria" panose="02040503050406030204" pitchFamily="18" charset="0"/>
                </a:rPr>
                <a:t>được xây dựng trên một cột đá tròn, tám thanh gỗ làm giá đỡ xung quanh. </a:t>
              </a:r>
            </a:p>
            <a:p>
              <a:pPr algn="just"/>
              <a:r>
                <a:rPr lang="vi-VN" sz="3200" b="1" dirty="0">
                  <a:solidFill>
                    <a:srgbClr val="002060"/>
                  </a:solidFill>
                  <a:latin typeface="Cambria" panose="02040503050406030204" pitchFamily="18" charset="0"/>
                </a:rPr>
                <a:t> </a:t>
              </a:r>
              <a:r>
                <a:rPr lang="en-US" altLang="vi-VN" sz="3200" b="1" dirty="0">
                  <a:solidFill>
                    <a:srgbClr val="002060"/>
                  </a:solidFill>
                  <a:latin typeface="Cambria" panose="02040503050406030204" pitchFamily="18" charset="0"/>
                </a:rPr>
                <a:t>                     + </a:t>
              </a:r>
              <a:r>
                <a:rPr lang="vi-VN" sz="3200" b="1" dirty="0">
                  <a:solidFill>
                    <a:srgbClr val="002060"/>
                  </a:solidFill>
                  <a:latin typeface="Cambria" panose="02040503050406030204" pitchFamily="18" charset="0"/>
                </a:rPr>
                <a:t>trông giống với một </a:t>
              </a:r>
              <a:r>
                <a:rPr lang="vi-VN" sz="3200" b="1" dirty="0" err="1">
                  <a:solidFill>
                    <a:srgbClr val="002060"/>
                  </a:solidFill>
                  <a:latin typeface="Cambria" panose="02040503050406030204" pitchFamily="18" charset="0"/>
                </a:rPr>
                <a:t>đoá</a:t>
              </a:r>
              <a:r>
                <a:rPr lang="vi-VN" sz="3200" b="1" dirty="0">
                  <a:solidFill>
                    <a:srgbClr val="002060"/>
                  </a:solidFill>
                  <a:latin typeface="Cambria" panose="02040503050406030204" pitchFamily="18" charset="0"/>
                </a:rPr>
                <a:t> sen khổng lồ</a:t>
              </a:r>
            </a:p>
            <a:p>
              <a:pPr algn="just"/>
              <a:r>
                <a:rPr lang="en-US" altLang="vi-VN" sz="3200" b="1" dirty="0">
                  <a:solidFill>
                    <a:srgbClr val="002060"/>
                  </a:solidFill>
                  <a:latin typeface="Cambria" panose="02040503050406030204" pitchFamily="18" charset="0"/>
                </a:rPr>
                <a:t>- C</a:t>
              </a:r>
              <a:r>
                <a:rPr lang="vi-VN" sz="3200" b="1" dirty="0">
                  <a:solidFill>
                    <a:srgbClr val="002060"/>
                  </a:solidFill>
                  <a:latin typeface="Cambria" panose="02040503050406030204" pitchFamily="18" charset="0"/>
                </a:rPr>
                <a:t>ổ kính</a:t>
              </a:r>
              <a:r>
                <a:rPr lang="en-US" altLang="vi-VN" sz="3200" b="1" dirty="0">
                  <a:solidFill>
                    <a:srgbClr val="002060"/>
                  </a:solidFill>
                  <a:latin typeface="Cambria" panose="02040503050406030204" pitchFamily="18" charset="0"/>
                </a:rPr>
                <a:t>:</a:t>
              </a:r>
              <a:r>
                <a:rPr lang="vi-VN" sz="3200" b="1" dirty="0">
                  <a:solidFill>
                    <a:srgbClr val="002060"/>
                  </a:solidFill>
                  <a:latin typeface="Cambria" panose="02040503050406030204" pitchFamily="18" charset="0"/>
                </a:rPr>
                <a:t> </a:t>
              </a:r>
              <a:r>
                <a:rPr lang="en-US" altLang="vi-VN" sz="3200" b="1" dirty="0">
                  <a:solidFill>
                    <a:srgbClr val="002060"/>
                  </a:solidFill>
                  <a:latin typeface="Cambria" panose="02040503050406030204" pitchFamily="18" charset="0"/>
                </a:rPr>
                <a:t> + </a:t>
              </a:r>
              <a:r>
                <a:rPr lang="vi-VN" sz="3200" b="1" dirty="0">
                  <a:solidFill>
                    <a:srgbClr val="002060"/>
                  </a:solidFill>
                  <a:latin typeface="Cambria" panose="02040503050406030204" pitchFamily="18" charset="0"/>
                </a:rPr>
                <a:t>Nóc chùa có rồng chầu mặt nguyệt</a:t>
              </a:r>
            </a:p>
            <a:p>
              <a:pPr algn="just"/>
              <a:r>
                <a:rPr lang="vi-VN" sz="3200" b="1" dirty="0">
                  <a:solidFill>
                    <a:srgbClr val="002060"/>
                  </a:solidFill>
                  <a:latin typeface="Cambria" panose="02040503050406030204" pitchFamily="18" charset="0"/>
                </a:rPr>
                <a:t> </a:t>
              </a:r>
              <a:r>
                <a:rPr lang="en-US" altLang="vi-VN" sz="3200" b="1" dirty="0">
                  <a:solidFill>
                    <a:srgbClr val="002060"/>
                  </a:solidFill>
                  <a:latin typeface="Cambria" panose="02040503050406030204" pitchFamily="18" charset="0"/>
                </a:rPr>
                <a:t>                     +</a:t>
              </a:r>
              <a:r>
                <a:rPr lang="vi-VN" sz="3200" b="1" dirty="0">
                  <a:solidFill>
                    <a:srgbClr val="002060"/>
                  </a:solidFill>
                  <a:latin typeface="Cambria" panose="02040503050406030204" pitchFamily="18" charset="0"/>
                </a:rPr>
                <a:t> mái cong mềm mại</a:t>
              </a:r>
            </a:p>
            <a:p>
              <a:pPr algn="just"/>
              <a:r>
                <a:rPr lang="en-US" altLang="vi-VN" sz="3200" b="1" dirty="0">
                  <a:solidFill>
                    <a:srgbClr val="FF0000"/>
                  </a:solidFill>
                  <a:latin typeface="Cambria" panose="02040503050406030204" pitchFamily="18" charset="0"/>
                </a:rPr>
                <a:t>Phần cuối: </a:t>
              </a:r>
              <a:r>
                <a:rPr lang="vi-VN" sz="3200" b="1" dirty="0">
                  <a:solidFill>
                    <a:srgbClr val="002060"/>
                  </a:solidFill>
                  <a:latin typeface="Cambria" panose="02040503050406030204" pitchFamily="18" charset="0"/>
                </a:rPr>
                <a:t>Chùa đã trở thành một biểu tượng của Thủ đô Hà Nội và được Tổ chức Kỉ lục châu Á xác nhận là “Ngôi chùa có kiến trúc độc đáo nhất châu Á”.</a:t>
              </a:r>
              <a:endParaRPr lang="en-US" sz="3200" b="1" dirty="0">
                <a:solidFill>
                  <a:srgbClr val="127366"/>
                </a:solidFill>
                <a:latin typeface="Cambria" panose="02040503050406030204" pitchFamily="18" charset="0"/>
              </a:endParaRPr>
            </a:p>
          </p:txBody>
        </p:sp>
      </p:grpSp>
      <p:pic>
        <p:nvPicPr>
          <p:cNvPr id="7" name="Picture 6"/>
          <p:cNvPicPr>
            <a:picLocks noChangeAspect="1"/>
          </p:cNvPicPr>
          <p:nvPr/>
        </p:nvPicPr>
        <p:blipFill>
          <a:blip r:embed="rId2"/>
          <a:stretch>
            <a:fillRect/>
          </a:stretch>
        </p:blipFill>
        <p:spPr>
          <a:xfrm>
            <a:off x="4370231" y="-111727"/>
            <a:ext cx="3005588" cy="1536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00935" y="257909"/>
            <a:ext cx="8980050" cy="2349949"/>
            <a:chOff x="2311446" y="515697"/>
            <a:chExt cx="7878725" cy="1916171"/>
          </a:xfrm>
        </p:grpSpPr>
        <p:grpSp>
          <p:nvGrpSpPr>
            <p:cNvPr id="9" name="组合 31"/>
            <p:cNvGrpSpPr/>
            <p:nvPr/>
          </p:nvGrpSpPr>
          <p:grpSpPr>
            <a:xfrm>
              <a:off x="2311446" y="515697"/>
              <a:ext cx="7878725" cy="1916171"/>
              <a:chOff x="1170783" y="3106171"/>
              <a:chExt cx="3732505" cy="1136153"/>
            </a:xfrm>
            <a:effectLst>
              <a:outerShdw blurRad="254000" sx="102000" sy="102000" algn="ctr" rotWithShape="0">
                <a:prstClr val="black">
                  <a:alpha val="25000"/>
                </a:prstClr>
              </a:outerShdw>
            </a:effectLst>
          </p:grpSpPr>
          <p:sp>
            <p:nvSpPr>
              <p:cNvPr id="11" name="圆角矩形 32"/>
              <p:cNvSpPr/>
              <p:nvPr/>
            </p:nvSpPr>
            <p:spPr>
              <a:xfrm>
                <a:off x="1170783" y="310617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p:cNvSpPr/>
              <p:nvPr/>
            </p:nvSpPr>
            <p:spPr>
              <a:xfrm>
                <a:off x="1262829" y="3225158"/>
                <a:ext cx="3548412" cy="914126"/>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0" name="TextBox 9"/>
            <p:cNvSpPr txBox="1"/>
            <p:nvPr/>
          </p:nvSpPr>
          <p:spPr>
            <a:xfrm>
              <a:off x="2505741" y="890154"/>
              <a:ext cx="7536143" cy="1430494"/>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Bài đọc nói với chúng ta về điều gì? Chọn câu trả lời dưới đây hoặc n</a:t>
              </a:r>
              <a:r>
                <a:rPr lang="en-US" sz="3600" b="1" dirty="0">
                  <a:solidFill>
                    <a:srgbClr val="127366"/>
                  </a:solidFill>
                  <a:latin typeface="Cambria" panose="02040503050406030204" pitchFamily="18" charset="0"/>
                </a:rPr>
                <a:t>ê</a:t>
              </a:r>
              <a:r>
                <a:rPr lang="vi-VN" sz="3600" b="1" i="0" dirty="0">
                  <a:solidFill>
                    <a:srgbClr val="127366"/>
                  </a:solidFill>
                  <a:effectLst/>
                  <a:latin typeface="Cambria" panose="02040503050406030204" pitchFamily="18" charset="0"/>
                </a:rPr>
                <a:t>u ý kiến của em.</a:t>
              </a:r>
              <a:endParaRPr lang="en-US" sz="3600" b="1" dirty="0">
                <a:solidFill>
                  <a:srgbClr val="127366"/>
                </a:solidFill>
                <a:latin typeface="Cambria" panose="02040503050406030204" pitchFamily="18" charset="0"/>
              </a:endParaRPr>
            </a:p>
          </p:txBody>
        </p:sp>
      </p:grpSp>
      <p:pic>
        <p:nvPicPr>
          <p:cNvPr id="13" name="Picture 12"/>
          <p:cNvPicPr>
            <a:picLocks noChangeAspect="1"/>
          </p:cNvPicPr>
          <p:nvPr/>
        </p:nvPicPr>
        <p:blipFill>
          <a:blip r:embed="rId2"/>
          <a:stretch>
            <a:fillRect/>
          </a:stretch>
        </p:blipFill>
        <p:spPr>
          <a:xfrm>
            <a:off x="432471" y="504014"/>
            <a:ext cx="2999492" cy="1536325"/>
          </a:xfrm>
          <a:prstGeom prst="rect">
            <a:avLst/>
          </a:prstGeom>
        </p:spPr>
      </p:pic>
      <p:grpSp>
        <p:nvGrpSpPr>
          <p:cNvPr id="2" name="Group 1"/>
          <p:cNvGrpSpPr/>
          <p:nvPr/>
        </p:nvGrpSpPr>
        <p:grpSpPr>
          <a:xfrm>
            <a:off x="1364092" y="2752148"/>
            <a:ext cx="9632752" cy="1368577"/>
            <a:chOff x="6830721" y="2864057"/>
            <a:chExt cx="4537107" cy="1368577"/>
          </a:xfrm>
          <a:solidFill>
            <a:sysClr val="window" lastClr="FFFFFF"/>
          </a:solidFill>
        </p:grpSpPr>
        <p:sp>
          <p:nvSpPr>
            <p:cNvPr id="3" name="Rectangle: Rounded Corners 2"/>
            <p:cNvSpPr/>
            <p:nvPr/>
          </p:nvSpPr>
          <p:spPr>
            <a:xfrm>
              <a:off x="6830721" y="2864057"/>
              <a:ext cx="4537107" cy="1129886"/>
            </a:xfrm>
            <a:prstGeom prst="roundRect">
              <a:avLst>
                <a:gd name="adj" fmla="val 13859"/>
              </a:avLst>
            </a:prstGeom>
            <a:grp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7525586" y="3155416"/>
              <a:ext cx="3750829" cy="1077218"/>
            </a:xfrm>
            <a:prstGeom prst="rect">
              <a:avLst/>
            </a:prstGeom>
            <a:noFill/>
          </p:spPr>
          <p:txBody>
            <a:bodyPr wrap="square" rtlCol="0">
              <a:spAutoFit/>
            </a:bodyPr>
            <a:lstStyle/>
            <a:p>
              <a:r>
                <a:rPr lang="en-US" sz="3200" b="1" kern="0" dirty="0" err="1">
                  <a:solidFill>
                    <a:prstClr val="black"/>
                  </a:solidFill>
                  <a:latin typeface="Cambria" panose="02040503050406030204" pitchFamily="18" charset="0"/>
                </a:rPr>
                <a:t>Kiến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trúc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độc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đáo</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a:t>
              </a:r>
            </a:p>
          </p:txBody>
        </p:sp>
      </p:grpSp>
      <p:grpSp>
        <p:nvGrpSpPr>
          <p:cNvPr id="5" name="Group 4"/>
          <p:cNvGrpSpPr/>
          <p:nvPr/>
        </p:nvGrpSpPr>
        <p:grpSpPr>
          <a:xfrm>
            <a:off x="986934" y="4102151"/>
            <a:ext cx="10009910" cy="1129886"/>
            <a:chOff x="981375" y="2864057"/>
            <a:chExt cx="10009910" cy="1129886"/>
          </a:xfrm>
        </p:grpSpPr>
        <p:sp>
          <p:nvSpPr>
            <p:cNvPr id="6" name="Rectangle: Rounded Corners 5"/>
            <p:cNvSpPr/>
            <p:nvPr/>
          </p:nvSpPr>
          <p:spPr>
            <a:xfrm>
              <a:off x="981375" y="2864057"/>
              <a:ext cx="10009910" cy="1129886"/>
            </a:xfrm>
            <a:prstGeom prst="roundRect">
              <a:avLst>
                <a:gd name="adj" fmla="val 13859"/>
              </a:avLst>
            </a:prstGeom>
            <a:solidFill>
              <a:sysClr val="window" lastClr="FFFFFF"/>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950372" y="3152241"/>
              <a:ext cx="8642539" cy="584775"/>
            </a:xfrm>
            <a:prstGeom prst="rect">
              <a:avLst/>
            </a:prstGeom>
            <a:noFill/>
          </p:spPr>
          <p:txBody>
            <a:bodyPr wrap="square" rtlCol="0">
              <a:spAutoFit/>
            </a:bodyPr>
            <a:lstStyle/>
            <a:p>
              <a:r>
                <a:rPr lang="en-US" sz="3200" b="1" kern="0" dirty="0" err="1">
                  <a:solidFill>
                    <a:prstClr val="black"/>
                  </a:solidFill>
                  <a:latin typeface="Cambria" panose="02040503050406030204" pitchFamily="18" charset="0"/>
                </a:rPr>
                <a:t>Nguồn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gốc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những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cái</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tên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a:t>
              </a:r>
            </a:p>
          </p:txBody>
        </p:sp>
      </p:grpSp>
      <p:grpSp>
        <p:nvGrpSpPr>
          <p:cNvPr id="14" name="Group 13"/>
          <p:cNvGrpSpPr/>
          <p:nvPr/>
        </p:nvGrpSpPr>
        <p:grpSpPr>
          <a:xfrm>
            <a:off x="1163409" y="5394825"/>
            <a:ext cx="9833435" cy="1649921"/>
            <a:chOff x="981375" y="4872764"/>
            <a:chExt cx="4537107" cy="1649921"/>
          </a:xfrm>
        </p:grpSpPr>
        <p:sp>
          <p:nvSpPr>
            <p:cNvPr id="15" name="Rectangle: Rounded Corners 14"/>
            <p:cNvSpPr/>
            <p:nvPr/>
          </p:nvSpPr>
          <p:spPr>
            <a:xfrm>
              <a:off x="981375" y="4872764"/>
              <a:ext cx="4537107" cy="1129886"/>
            </a:xfrm>
            <a:prstGeom prst="roundRect">
              <a:avLst>
                <a:gd name="adj" fmla="val 13859"/>
              </a:avLst>
            </a:prstGeom>
            <a:solidFill>
              <a:sysClr val="window" lastClr="FFFFFF"/>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1438043" y="4953025"/>
              <a:ext cx="375082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kern="0" dirty="0" err="1">
                  <a:solidFill>
                    <a:prstClr val="black"/>
                  </a:solidFill>
                  <a:latin typeface="Cambria" panose="02040503050406030204" pitchFamily="18" charset="0"/>
                </a:rPr>
                <a:t>Giá</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trị</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văn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hoá</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trong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đời</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sống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chúng</a:t>
              </a:r>
              <a:r>
                <a:rPr lang="en-US" sz="3200" b="1" kern="0" dirty="0">
                  <a:solidFill>
                    <a:prstClr val="black"/>
                  </a:solidFill>
                  <a:latin typeface="Cambria" panose="02040503050406030204" pitchFamily="18" charset="0"/>
                </a:rPr>
                <a:t> ta.</a:t>
              </a:r>
              <a:endParaRPr kumimoji="0" lang="pt-BR"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24" name="Picture 23"/>
          <p:cNvPicPr>
            <a:picLocks noChangeAspect="1"/>
          </p:cNvPicPr>
          <p:nvPr/>
        </p:nvPicPr>
        <p:blipFill>
          <a:blip r:embed="rId3"/>
          <a:stretch>
            <a:fillRect/>
          </a:stretch>
        </p:blipFill>
        <p:spPr>
          <a:xfrm>
            <a:off x="404740" y="2638909"/>
            <a:ext cx="1475271" cy="1492036"/>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21716" r="58214" b="79914"/>
          <a:stretch>
            <a:fillRect/>
          </a:stretch>
        </p:blipFill>
        <p:spPr>
          <a:xfrm>
            <a:off x="422221" y="4001700"/>
            <a:ext cx="1385564" cy="1400861"/>
          </a:xfrm>
          <a:prstGeom prst="rect">
            <a:avLst/>
          </a:prstGeom>
        </p:spPr>
      </p:pic>
      <p:pic>
        <p:nvPicPr>
          <p:cNvPr id="26" name="Picture 25"/>
          <p:cNvPicPr>
            <a:picLocks noChangeAspect="1"/>
          </p:cNvPicPr>
          <p:nvPr/>
        </p:nvPicPr>
        <p:blipFill rotWithShape="1">
          <a:blip r:embed="rId5"/>
          <a:srcRect r="50703"/>
          <a:stretch>
            <a:fillRect/>
          </a:stretch>
        </p:blipFill>
        <p:spPr>
          <a:xfrm>
            <a:off x="267779" y="5188225"/>
            <a:ext cx="1487889" cy="15707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a:fillRect/>
          </a:stretch>
        </p:blipFill>
        <p:spPr>
          <a:xfrm>
            <a:off x="2219683" y="2698064"/>
            <a:ext cx="9284677" cy="1918552"/>
          </a:xfrm>
          <a:prstGeom prst="rect">
            <a:avLst/>
          </a:prstGeom>
        </p:spPr>
      </p:pic>
      <p:sp>
        <p:nvSpPr>
          <p:cNvPr id="3" name="Rectangle: Rounded Corners 8"/>
          <p:cNvSpPr/>
          <p:nvPr/>
        </p:nvSpPr>
        <p:spPr>
          <a:xfrm>
            <a:off x="477534" y="2457737"/>
            <a:ext cx="11026826" cy="3679828"/>
          </a:xfrm>
          <a:custGeom>
            <a:avLst/>
            <a:gdLst>
              <a:gd name="connsiteX0" fmla="*/ 0 w 8082161"/>
              <a:gd name="connsiteY0" fmla="*/ 561799 h 2300476"/>
              <a:gd name="connsiteX1" fmla="*/ 561799 w 8082161"/>
              <a:gd name="connsiteY1" fmla="*/ 0 h 2300476"/>
              <a:gd name="connsiteX2" fmla="*/ 7520362 w 8082161"/>
              <a:gd name="connsiteY2" fmla="*/ 0 h 2300476"/>
              <a:gd name="connsiteX3" fmla="*/ 8082161 w 8082161"/>
              <a:gd name="connsiteY3" fmla="*/ 561799 h 2300476"/>
              <a:gd name="connsiteX4" fmla="*/ 8082161 w 8082161"/>
              <a:gd name="connsiteY4" fmla="*/ 1738677 h 2300476"/>
              <a:gd name="connsiteX5" fmla="*/ 7520362 w 8082161"/>
              <a:gd name="connsiteY5" fmla="*/ 2300476 h 2300476"/>
              <a:gd name="connsiteX6" fmla="*/ 561799 w 8082161"/>
              <a:gd name="connsiteY6" fmla="*/ 2300476 h 2300476"/>
              <a:gd name="connsiteX7" fmla="*/ 0 w 8082161"/>
              <a:gd name="connsiteY7" fmla="*/ 1738677 h 2300476"/>
              <a:gd name="connsiteX8" fmla="*/ 0 w 8082161"/>
              <a:gd name="connsiteY8" fmla="*/ 561799 h 23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2161" h="2300476" fill="none" extrusionOk="0">
                <a:moveTo>
                  <a:pt x="0" y="561799"/>
                </a:moveTo>
                <a:cubicBezTo>
                  <a:pt x="-6344" y="273757"/>
                  <a:pt x="228001" y="-15809"/>
                  <a:pt x="561799" y="0"/>
                </a:cubicBezTo>
                <a:cubicBezTo>
                  <a:pt x="2918706" y="-35273"/>
                  <a:pt x="5743783" y="-144294"/>
                  <a:pt x="7520362" y="0"/>
                </a:cubicBezTo>
                <a:cubicBezTo>
                  <a:pt x="7851981" y="6497"/>
                  <a:pt x="8044317" y="219618"/>
                  <a:pt x="8082161" y="561799"/>
                </a:cubicBezTo>
                <a:cubicBezTo>
                  <a:pt x="8156616" y="1140603"/>
                  <a:pt x="8109831" y="1349860"/>
                  <a:pt x="8082161" y="1738677"/>
                </a:cubicBezTo>
                <a:cubicBezTo>
                  <a:pt x="8085864" y="2046150"/>
                  <a:pt x="7838182" y="2292294"/>
                  <a:pt x="7520362" y="2300476"/>
                </a:cubicBezTo>
                <a:cubicBezTo>
                  <a:pt x="6622960" y="2378001"/>
                  <a:pt x="1908345" y="2256773"/>
                  <a:pt x="561799" y="2300476"/>
                </a:cubicBezTo>
                <a:cubicBezTo>
                  <a:pt x="219695" y="2291657"/>
                  <a:pt x="-61894" y="2048104"/>
                  <a:pt x="0" y="1738677"/>
                </a:cubicBezTo>
                <a:cubicBezTo>
                  <a:pt x="-8286" y="1521722"/>
                  <a:pt x="19872" y="1126454"/>
                  <a:pt x="0" y="561799"/>
                </a:cubicBezTo>
                <a:close/>
              </a:path>
              <a:path w="8082161" h="2300476" stroke="0" extrusionOk="0">
                <a:moveTo>
                  <a:pt x="0" y="561799"/>
                </a:moveTo>
                <a:cubicBezTo>
                  <a:pt x="-10723" y="214476"/>
                  <a:pt x="223617" y="22604"/>
                  <a:pt x="561799" y="0"/>
                </a:cubicBezTo>
                <a:cubicBezTo>
                  <a:pt x="3396193" y="-95379"/>
                  <a:pt x="4170804" y="58096"/>
                  <a:pt x="7520362" y="0"/>
                </a:cubicBezTo>
                <a:cubicBezTo>
                  <a:pt x="7810897" y="-13894"/>
                  <a:pt x="8034067" y="216961"/>
                  <a:pt x="8082161" y="561799"/>
                </a:cubicBezTo>
                <a:cubicBezTo>
                  <a:pt x="8047753" y="877866"/>
                  <a:pt x="8163181" y="1516498"/>
                  <a:pt x="8082161" y="1738677"/>
                </a:cubicBezTo>
                <a:cubicBezTo>
                  <a:pt x="8108514" y="2017625"/>
                  <a:pt x="7802785" y="2272734"/>
                  <a:pt x="7520362" y="2300476"/>
                </a:cubicBezTo>
                <a:cubicBezTo>
                  <a:pt x="5395029" y="2240570"/>
                  <a:pt x="3707183" y="2382990"/>
                  <a:pt x="561799" y="2300476"/>
                </a:cubicBezTo>
                <a:cubicBezTo>
                  <a:pt x="213603" y="2309851"/>
                  <a:pt x="-11849" y="2060976"/>
                  <a:pt x="0" y="1738677"/>
                </a:cubicBezTo>
                <a:cubicBezTo>
                  <a:pt x="-19840" y="1183478"/>
                  <a:pt x="50800" y="1116264"/>
                  <a:pt x="0" y="561799"/>
                </a:cubicBezTo>
                <a:close/>
              </a:path>
            </a:pathLst>
          </a:custGeom>
          <a:solidFill>
            <a:srgbClr val="FFFFFF">
              <a:alpha val="82000"/>
            </a:srgb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200">
              <a:buClr>
                <a:srgbClr val="000000"/>
              </a:buClr>
            </a:pPr>
            <a:r>
              <a:rPr lang="en-US" sz="4400" b="1" i="1" kern="0" dirty="0">
                <a:solidFill>
                  <a:srgbClr val="FF0000"/>
                </a:solidFill>
                <a:latin typeface="Calibri" panose="020F0502020204030204" pitchFamily="34" charset="0"/>
                <a:cs typeface="Calibri" panose="020F0502020204030204" pitchFamily="34" charset="0"/>
                <a:sym typeface="Arial" panose="020B0604020202020204"/>
              </a:rPr>
              <a:t>   </a:t>
            </a:r>
            <a:r>
              <a:rPr lang="en-US" sz="4000" b="1" dirty="0" err="1">
                <a:solidFill>
                  <a:srgbClr val="FF0000"/>
                </a:solidFill>
                <a:latin typeface="Times New Roman" panose="02020603050405020304" pitchFamily="18" charset="0"/>
                <a:cs typeface="Times New Roman" panose="02020603050405020304" pitchFamily="18" charset="0"/>
              </a:rPr>
              <a:t>Ngôi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chùa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chi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ẩn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mang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cổ</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kính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lưu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hoá</a:t>
            </a:r>
            <a:r>
              <a:rPr lang="en-US" sz="4000" b="1" dirty="0">
                <a:solidFill>
                  <a:srgbClr val="FF0000"/>
                </a:solidFill>
                <a:latin typeface="Times New Roman" panose="02020603050405020304" pitchFamily="18" charset="0"/>
                <a:cs typeface="Times New Roman" panose="02020603050405020304" pitchFamily="18" charset="0"/>
              </a:rPr>
              <a:t> – </a:t>
            </a:r>
            <a:r>
              <a:rPr lang="en-US" sz="4000" b="1" dirty="0" err="1">
                <a:solidFill>
                  <a:srgbClr val="FF0000"/>
                </a:solidFill>
                <a:latin typeface="Times New Roman" panose="02020603050405020304" pitchFamily="18" charset="0"/>
                <a:cs typeface="Times New Roman" panose="02020603050405020304" pitchFamily="18" charset="0"/>
              </a:rPr>
              <a:t>trở</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thành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quốc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Liên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Việt</a:t>
            </a:r>
            <a:r>
              <a:rPr lang="en-US" sz="4000" b="1" dirty="0">
                <a:solidFill>
                  <a:srgbClr val="FF0000"/>
                </a:solidFill>
                <a:latin typeface="Times New Roman" panose="02020603050405020304" pitchFamily="18" charset="0"/>
                <a:cs typeface="Times New Roman" panose="02020603050405020304" pitchFamily="18" charset="0"/>
              </a:rPr>
              <a:t> Nam.</a:t>
            </a:r>
            <a:endParaRPr lang="vi-VN" sz="4400" kern="0" dirty="0">
              <a:solidFill>
                <a:srgbClr val="FF0000"/>
              </a:solidFill>
              <a:latin typeface="Times New Roman" panose="02020603050405020304" pitchFamily="18" charset="0"/>
              <a:cs typeface="Times New Roman" panose="02020603050405020304" pitchFamily="18" charset="0"/>
              <a:sym typeface="Arial" panose="020B0604020202020204"/>
            </a:endParaRPr>
          </a:p>
        </p:txBody>
      </p:sp>
      <p:pic>
        <p:nvPicPr>
          <p:cNvPr id="4" name="Picture 3"/>
          <p:cNvPicPr>
            <a:picLocks noChangeAspect="1"/>
          </p:cNvPicPr>
          <p:nvPr/>
        </p:nvPicPr>
        <p:blipFill>
          <a:blip r:embed="rId4"/>
          <a:stretch>
            <a:fillRect/>
          </a:stretch>
        </p:blipFill>
        <p:spPr>
          <a:xfrm>
            <a:off x="1015901" y="763599"/>
            <a:ext cx="9992210" cy="1133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en-US"/>
          </a:p>
        </p:txBody>
      </p:sp>
      <p:sp>
        <p:nvSpPr>
          <p:cNvPr id="3" name="Content Placeholder 2"/>
          <p:cNvSpPr>
            <a:spLocks noGrp="1"/>
          </p:cNvSpPr>
          <p:nvPr>
            <p:ph idx="4294967295"/>
          </p:nvPr>
        </p:nvSpPr>
        <p:spPr>
          <a:xfrm>
            <a:off x="838200" y="1825625"/>
            <a:ext cx="10515600" cy="4351338"/>
          </a:xfrm>
        </p:spPr>
        <p:txBody>
          <a:bodyPr/>
          <a:lstStyle/>
          <a:p>
            <a:endParaRPr lang="en-US"/>
          </a:p>
        </p:txBody>
      </p:sp>
      <p:pic>
        <p:nvPicPr>
          <p:cNvPr id="4" name="Picture 3"/>
          <p:cNvPicPr>
            <a:picLocks noChangeAspect="1"/>
          </p:cNvPicPr>
          <p:nvPr/>
        </p:nvPicPr>
        <p:blipFill>
          <a:blip r:embed="rId2"/>
          <a:srcRect t="2222"/>
          <a:stretch>
            <a:fillRect/>
          </a:stretch>
        </p:blipFill>
        <p:spPr>
          <a:xfrm>
            <a:off x="0" y="0"/>
            <a:ext cx="12192000" cy="6857999"/>
          </a:xfrm>
          <a:prstGeom prst="rect">
            <a:avLst/>
          </a:prstGeom>
        </p:spPr>
      </p:pic>
      <p:pic>
        <p:nvPicPr>
          <p:cNvPr id="6" name="Picture 5"/>
          <p:cNvPicPr>
            <a:picLocks noChangeAspect="1"/>
          </p:cNvPicPr>
          <p:nvPr/>
        </p:nvPicPr>
        <p:blipFill>
          <a:blip r:embed="rId3"/>
          <a:stretch>
            <a:fillRect/>
          </a:stretch>
        </p:blipFill>
        <p:spPr>
          <a:xfrm>
            <a:off x="5673452" y="190454"/>
            <a:ext cx="6937648" cy="5480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p:cNvSpPr/>
          <p:nvPr/>
        </p:nvSpPr>
        <p:spPr>
          <a:xfrm>
            <a:off x="4479437" y="184850"/>
            <a:ext cx="3404923" cy="1021556"/>
          </a:xfrm>
          <a:prstGeom prst="round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vi-VN" sz="54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rPr>
              <a:t>Giọng đọc</a:t>
            </a:r>
            <a:endParaRPr lang="en-US" sz="54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3" name="Rectangle: Rounded Corners 8"/>
          <p:cNvSpPr/>
          <p:nvPr/>
        </p:nvSpPr>
        <p:spPr>
          <a:xfrm>
            <a:off x="1562793" y="1585901"/>
            <a:ext cx="9091352" cy="35744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4" name="TextBox 3"/>
          <p:cNvSpPr txBox="1"/>
          <p:nvPr/>
        </p:nvSpPr>
        <p:spPr>
          <a:xfrm>
            <a:off x="2012993" y="2107406"/>
            <a:ext cx="8337810" cy="2215515"/>
          </a:xfrm>
          <a:prstGeom prst="rect">
            <a:avLst/>
          </a:prstGeom>
          <a:noFill/>
        </p:spPr>
        <p:txBody>
          <a:bodyPr wrap="square" lIns="0" tIns="0" rIns="0" bIns="0" rtlCol="0">
            <a:spAutoFit/>
          </a:bodyPr>
          <a:lstStyle/>
          <a:p>
            <a:pPr algn="just" fontAlgn="auto">
              <a:defRPr/>
            </a:pPr>
            <a:r>
              <a:rPr lang="en-US" sz="3600" b="1" dirty="0">
                <a:solidFill>
                  <a:srgbClr val="0070C0"/>
                </a:solidFill>
                <a:latin typeface="+mj-lt"/>
                <a:ea typeface="Cambria" panose="02040503050406030204" pitchFamily="18" charset="0"/>
                <a:cs typeface="Calibri" panose="020F0502020204030204" pitchFamily="34" charset="0"/>
                <a:sym typeface="+mn-lt"/>
              </a:rPr>
              <a:t>	</a:t>
            </a:r>
            <a:r>
              <a:rPr lang="en-US" sz="36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sym typeface="+mn-lt"/>
              </a:rPr>
              <a:t>Đọc</a:t>
            </a:r>
            <a:r>
              <a:rPr lang="en-US" sz="36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sz="36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sym typeface="+mn-lt"/>
              </a:rPr>
              <a:t>diễn</a:t>
            </a:r>
            <a:r>
              <a:rPr lang="en-US" sz="36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sz="36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sym typeface="+mn-lt"/>
              </a:rPr>
              <a:t>cảm</a:t>
            </a:r>
            <a:r>
              <a:rPr lang="en-US" sz="36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sz="36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sym typeface="+mn-lt"/>
              </a:rPr>
              <a:t>n</a:t>
            </a:r>
            <a:r>
              <a:rPr lang="en-US" sz="3600" b="1" dirty="0" err="1">
                <a:solidFill>
                  <a:srgbClr val="0070C0"/>
                </a:solidFill>
                <a:latin typeface="Times New Roman" panose="02020603050405020304" pitchFamily="18" charset="0"/>
                <a:cs typeface="Times New Roman" panose="02020603050405020304" pitchFamily="18" charset="0"/>
              </a:rPr>
              <a:t>hấn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giọng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những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từ</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ngữ</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thể</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hiện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thông</a:t>
            </a:r>
            <a:r>
              <a:rPr lang="en-US" sz="3600" b="1" dirty="0">
                <a:solidFill>
                  <a:srgbClr val="0070C0"/>
                </a:solidFill>
                <a:latin typeface="Times New Roman" panose="02020603050405020304" pitchFamily="18" charset="0"/>
                <a:cs typeface="Times New Roman" panose="02020603050405020304" pitchFamily="18" charset="0"/>
              </a:rPr>
              <a:t> tin </a:t>
            </a:r>
            <a:r>
              <a:rPr lang="en-US" sz="3600" b="1" dirty="0" err="1">
                <a:solidFill>
                  <a:srgbClr val="0070C0"/>
                </a:solidFill>
                <a:latin typeface="Times New Roman" panose="02020603050405020304" pitchFamily="18" charset="0"/>
                <a:cs typeface="Times New Roman" panose="02020603050405020304" pitchFamily="18" charset="0"/>
              </a:rPr>
              <a:t>quan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trọng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thể</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hiện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niềm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tự</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về</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công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trình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kiến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trúc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chùa</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Một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Cột</a:t>
            </a:r>
            <a:r>
              <a:rPr lang="en-US" sz="3600" b="1"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en-US"/>
          </a:p>
        </p:txBody>
      </p:sp>
      <p:sp>
        <p:nvSpPr>
          <p:cNvPr id="3" name="Content Placeholder 2"/>
          <p:cNvSpPr>
            <a:spLocks noGrp="1"/>
          </p:cNvSpPr>
          <p:nvPr>
            <p:ph idx="4294967295"/>
          </p:nvPr>
        </p:nvSpPr>
        <p:spPr>
          <a:xfrm>
            <a:off x="838200" y="1825625"/>
            <a:ext cx="10515600" cy="4351338"/>
          </a:xfrm>
        </p:spPr>
        <p:txBody>
          <a:bodyPr/>
          <a:lstStyle/>
          <a:p>
            <a:endParaRPr lang="en-US"/>
          </a:p>
        </p:txBody>
      </p:sp>
      <p:pic>
        <p:nvPicPr>
          <p:cNvPr id="4" name="Picture 3"/>
          <p:cNvPicPr>
            <a:picLocks noChangeAspect="1"/>
          </p:cNvPicPr>
          <p:nvPr/>
        </p:nvPicPr>
        <p:blipFill>
          <a:blip r:embed="rId2"/>
          <a:srcRect t="222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5644484" y="0"/>
            <a:ext cx="7456054" cy="5645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60218" y="325358"/>
            <a:ext cx="11346426" cy="60271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tabLst>
                <a:tab pos="515620" algn="l"/>
              </a:tabLst>
            </a:pPr>
            <a:r>
              <a:rPr lang="en-US" sz="3600" dirty="0">
                <a:solidFill>
                  <a:srgbClr val="002060"/>
                </a:solidFill>
                <a:latin typeface="Cambria" panose="02040503050406030204" pitchFamily="18" charset="0"/>
              </a:rPr>
              <a:t>	</a:t>
            </a:r>
            <a:r>
              <a:rPr lang="vi-VN" sz="3600" dirty="0">
                <a:solidFill>
                  <a:schemeClr val="tx1"/>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đoá sen khổng lồ vươn lên từ mặt nước, bình yên đón ánh mặt trời. Vì thế, ban đầu chùa có tên gọi là Liên Hoa Đài.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60218" y="325358"/>
            <a:ext cx="11346426" cy="60271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tabLst>
                <a:tab pos="515620" algn="l"/>
              </a:tabLst>
            </a:pPr>
            <a:r>
              <a:rPr lang="en-US" sz="3600" dirty="0">
                <a:solidFill>
                  <a:srgbClr val="002060"/>
                </a:solidFill>
                <a:latin typeface="Cambria" panose="02040503050406030204" pitchFamily="18" charset="0"/>
              </a:rPr>
              <a:t>	</a:t>
            </a:r>
            <a:r>
              <a:rPr lang="vi-VN" sz="3600" dirty="0">
                <a:solidFill>
                  <a:schemeClr val="tx1"/>
                </a:solidFill>
                <a:latin typeface="Cambria" panose="02040503050406030204" pitchFamily="18" charset="0"/>
              </a:rPr>
              <a:t>Tên chùa đã gợi ra nét kiến trúc</a:t>
            </a:r>
            <a:r>
              <a:rPr lang="vi-VN" sz="3600" dirty="0">
                <a:solidFill>
                  <a:srgbClr val="002060"/>
                </a:solidFill>
                <a:latin typeface="Cambria" panose="02040503050406030204" pitchFamily="18" charset="0"/>
              </a:rPr>
              <a:t> </a:t>
            </a:r>
            <a:r>
              <a:rPr lang="vi-VN" sz="3600" dirty="0">
                <a:solidFill>
                  <a:srgbClr val="FF0000"/>
                </a:solidFill>
                <a:latin typeface="Cambria" panose="02040503050406030204" pitchFamily="18" charset="0"/>
              </a:rPr>
              <a:t>độc nhất vô nhị</a:t>
            </a:r>
            <a:r>
              <a:rPr lang="vi-VN" sz="3600" dirty="0">
                <a:solidFill>
                  <a:schemeClr val="tx1"/>
                </a:solidFill>
                <a:latin typeface="Cambria" panose="02040503050406030204" pitchFamily="18" charset="0"/>
              </a:rPr>
              <a:t>:</a:t>
            </a:r>
            <a:r>
              <a:rPr lang="vi-VN" sz="3600" dirty="0">
                <a:solidFill>
                  <a:srgbClr val="002060"/>
                </a:solidFill>
                <a:latin typeface="Cambria" panose="02040503050406030204" pitchFamily="18" charset="0"/>
              </a:rPr>
              <a:t> </a:t>
            </a:r>
            <a:r>
              <a:rPr lang="vi-VN" sz="3600" dirty="0">
                <a:solidFill>
                  <a:schemeClr val="tx1"/>
                </a:solidFill>
                <a:latin typeface="Cambria" panose="02040503050406030204" pitchFamily="18" charset="0"/>
              </a:rPr>
              <a:t>Chùa</a:t>
            </a:r>
            <a:r>
              <a:rPr lang="vi-VN" sz="3600" dirty="0">
                <a:solidFill>
                  <a:srgbClr val="002060"/>
                </a:solidFill>
                <a:latin typeface="Cambria" panose="02040503050406030204" pitchFamily="18" charset="0"/>
              </a:rPr>
              <a:t> </a:t>
            </a:r>
            <a:r>
              <a:rPr lang="vi-VN" sz="3600" dirty="0">
                <a:solidFill>
                  <a:srgbClr val="FF0000"/>
                </a:solidFill>
                <a:latin typeface="Cambria" panose="02040503050406030204" pitchFamily="18" charset="0"/>
              </a:rPr>
              <a:t>ngự</a:t>
            </a:r>
            <a:r>
              <a:rPr lang="vi-VN" sz="3600" dirty="0">
                <a:solidFill>
                  <a:srgbClr val="002060"/>
                </a:solidFill>
                <a:latin typeface="Cambria" panose="02040503050406030204" pitchFamily="18" charset="0"/>
              </a:rPr>
              <a:t> </a:t>
            </a:r>
            <a:r>
              <a:rPr lang="vi-VN" sz="3600" dirty="0">
                <a:solidFill>
                  <a:schemeClr val="tx1"/>
                </a:solidFill>
                <a:latin typeface="Cambria" panose="02040503050406030204" pitchFamily="18" charset="0"/>
              </a:rPr>
              <a:t>trên một cột đá tròn. Tám thanh gỗ bao quanh trụ đá</a:t>
            </a:r>
            <a:r>
              <a:rPr lang="vi-VN" sz="3600" dirty="0">
                <a:solidFill>
                  <a:srgbClr val="002060"/>
                </a:solidFill>
                <a:latin typeface="Cambria" panose="02040503050406030204" pitchFamily="18" charset="0"/>
              </a:rPr>
              <a:t> </a:t>
            </a:r>
            <a:r>
              <a:rPr lang="vi-VN" sz="3600" dirty="0">
                <a:solidFill>
                  <a:srgbClr val="FF0000"/>
                </a:solidFill>
                <a:latin typeface="Cambria" panose="02040503050406030204" pitchFamily="18" charset="0"/>
              </a:rPr>
              <a:t>giống</a:t>
            </a:r>
            <a:r>
              <a:rPr lang="vi-VN" sz="3600" dirty="0">
                <a:solidFill>
                  <a:srgbClr val="002060"/>
                </a:solidFill>
                <a:latin typeface="Cambria" panose="02040503050406030204" pitchFamily="18" charset="0"/>
              </a:rPr>
              <a:t> </a:t>
            </a:r>
            <a:r>
              <a:rPr lang="vi-VN" sz="3600" dirty="0">
                <a:solidFill>
                  <a:schemeClr val="tx1"/>
                </a:solidFill>
                <a:latin typeface="Cambria" panose="02040503050406030204" pitchFamily="18" charset="0"/>
              </a:rPr>
              <a:t>hình đài sen, tạo thành giá đỡ</a:t>
            </a:r>
            <a:r>
              <a:rPr lang="vi-VN" sz="3600" dirty="0">
                <a:solidFill>
                  <a:srgbClr val="002060"/>
                </a:solidFill>
                <a:latin typeface="Cambria" panose="02040503050406030204" pitchFamily="18" charset="0"/>
              </a:rPr>
              <a:t> </a:t>
            </a:r>
            <a:r>
              <a:rPr lang="vi-VN" sz="3600" dirty="0">
                <a:solidFill>
                  <a:srgbClr val="FF0000"/>
                </a:solidFill>
                <a:latin typeface="Cambria" panose="02040503050406030204" pitchFamily="18" charset="0"/>
              </a:rPr>
              <a:t>vững chãi</a:t>
            </a:r>
            <a:r>
              <a:rPr lang="vi-VN" sz="3600" dirty="0">
                <a:solidFill>
                  <a:srgbClr val="002060"/>
                </a:solidFill>
                <a:latin typeface="Cambria" panose="02040503050406030204" pitchFamily="18" charset="0"/>
              </a:rPr>
              <a:t> </a:t>
            </a:r>
            <a:r>
              <a:rPr lang="vi-VN" sz="3600" dirty="0">
                <a:solidFill>
                  <a:schemeClr val="tx1"/>
                </a:solidFill>
                <a:latin typeface="Cambria" panose="02040503050406030204" pitchFamily="18" charset="0"/>
              </a:rPr>
              <a:t>cho ngôi chùa. Nhìn từ xa, chùa Một Cột tựa đoá sen</a:t>
            </a:r>
            <a:r>
              <a:rPr lang="vi-VN" sz="3600" dirty="0">
                <a:solidFill>
                  <a:srgbClr val="002060"/>
                </a:solidFill>
                <a:latin typeface="Cambria" panose="02040503050406030204" pitchFamily="18" charset="0"/>
              </a:rPr>
              <a:t> </a:t>
            </a:r>
            <a:r>
              <a:rPr lang="vi-VN" sz="3600" dirty="0">
                <a:solidFill>
                  <a:srgbClr val="FF0000"/>
                </a:solidFill>
                <a:latin typeface="Cambria" panose="02040503050406030204" pitchFamily="18" charset="0"/>
              </a:rPr>
              <a:t>khổng lồ</a:t>
            </a:r>
            <a:r>
              <a:rPr lang="vi-VN" sz="3600" dirty="0">
                <a:solidFill>
                  <a:srgbClr val="002060"/>
                </a:solidFill>
                <a:latin typeface="Cambria" panose="02040503050406030204" pitchFamily="18" charset="0"/>
              </a:rPr>
              <a:t> </a:t>
            </a:r>
            <a:r>
              <a:rPr lang="vi-VN" sz="3600" dirty="0">
                <a:solidFill>
                  <a:schemeClr val="tx1"/>
                </a:solidFill>
                <a:latin typeface="Cambria" panose="02040503050406030204" pitchFamily="18" charset="0"/>
              </a:rPr>
              <a:t>vươn lên từ mặt nước, </a:t>
            </a:r>
            <a:r>
              <a:rPr lang="vi-VN" sz="3600" dirty="0">
                <a:solidFill>
                  <a:srgbClr val="FF0000"/>
                </a:solidFill>
                <a:latin typeface="Cambria" panose="02040503050406030204" pitchFamily="18" charset="0"/>
              </a:rPr>
              <a:t>bình yên</a:t>
            </a:r>
            <a:r>
              <a:rPr lang="vi-VN" sz="3600" dirty="0">
                <a:solidFill>
                  <a:srgbClr val="002060"/>
                </a:solidFill>
                <a:latin typeface="Cambria" panose="02040503050406030204" pitchFamily="18" charset="0"/>
              </a:rPr>
              <a:t> </a:t>
            </a:r>
            <a:r>
              <a:rPr lang="vi-VN" sz="3600" dirty="0">
                <a:solidFill>
                  <a:schemeClr val="tx1"/>
                </a:solidFill>
                <a:latin typeface="Cambria" panose="02040503050406030204" pitchFamily="18" charset="0"/>
              </a:rPr>
              <a:t>đón ánh mặt trời. Vì thế, ban đầu chùa có tên gọi là</a:t>
            </a:r>
            <a:r>
              <a:rPr lang="vi-VN" sz="3600" dirty="0">
                <a:solidFill>
                  <a:srgbClr val="002060"/>
                </a:solidFill>
                <a:latin typeface="Cambria" panose="02040503050406030204" pitchFamily="18" charset="0"/>
              </a:rPr>
              <a:t> </a:t>
            </a:r>
            <a:r>
              <a:rPr lang="vi-VN" sz="3600" dirty="0">
                <a:solidFill>
                  <a:srgbClr val="FF0000"/>
                </a:solidFill>
                <a:latin typeface="Cambria" panose="02040503050406030204" pitchFamily="18" charset="0"/>
              </a:rPr>
              <a:t>Liên Hoa Đài</a:t>
            </a:r>
            <a:r>
              <a:rPr lang="vi-VN" sz="3600" dirty="0">
                <a:solidFill>
                  <a:srgbClr val="002060"/>
                </a:solidFill>
                <a:latin typeface="Cambria" panose="02040503050406030204"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1169109" y="893395"/>
            <a:ext cx="10238509" cy="523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tabLst>
                <a:tab pos="515620" algn="l"/>
              </a:tabLst>
            </a:pPr>
            <a:r>
              <a:rPr lang="en-US" sz="3600" dirty="0">
                <a:solidFill>
                  <a:srgbClr val="002060"/>
                </a:solidFill>
                <a:latin typeface="Cambria" panose="02040503050406030204" pitchFamily="18" charset="0"/>
              </a:rPr>
              <a:t>	</a:t>
            </a:r>
          </a:p>
          <a:p>
            <a:pPr algn="just">
              <a:tabLst>
                <a:tab pos="515620" algn="l"/>
              </a:tabLst>
            </a:pPr>
            <a:r>
              <a:rPr lang="en-US" sz="3600" dirty="0">
                <a:solidFill>
                  <a:srgbClr val="002060"/>
                </a:solidFill>
                <a:latin typeface="Cambria" panose="02040503050406030204" pitchFamily="18" charset="0"/>
              </a:rPr>
              <a:t>	</a:t>
            </a:r>
            <a:endParaRPr lang="vi-VN" sz="3600" dirty="0">
              <a:solidFill>
                <a:srgbClr val="002060"/>
              </a:solidFill>
              <a:latin typeface="Cambria" panose="02040503050406030204" pitchFamily="18" charset="0"/>
            </a:endParaRPr>
          </a:p>
        </p:txBody>
      </p:sp>
      <p:pic>
        <p:nvPicPr>
          <p:cNvPr id="2" name="Hình ảnh 8" descr="Ảnh có chứa đồ chơi, búp bê, đồ họa véc-tơ&#10;&#10;Mô tả được tạo tự động"/>
          <p:cNvPicPr>
            <a:picLocks noChangeAspect="1"/>
          </p:cNvPicPr>
          <p:nvPr/>
        </p:nvPicPr>
        <p:blipFill>
          <a:blip r:embed="rId2"/>
          <a:stretch>
            <a:fillRect/>
          </a:stretch>
        </p:blipFill>
        <p:spPr>
          <a:xfrm>
            <a:off x="2326499" y="1505936"/>
            <a:ext cx="7923727" cy="4538133"/>
          </a:xfrm>
          <a:prstGeom prst="rect">
            <a:avLst/>
          </a:prstGeom>
          <a:effectLst/>
        </p:spPr>
      </p:pic>
      <p:sp>
        <p:nvSpPr>
          <p:cNvPr id="3" name="TextBox 2"/>
          <p:cNvSpPr txBox="1"/>
          <p:nvPr/>
        </p:nvSpPr>
        <p:spPr>
          <a:xfrm>
            <a:off x="2662905" y="1505936"/>
            <a:ext cx="7250919" cy="3067292"/>
          </a:xfrm>
          <a:prstGeom prst="rect">
            <a:avLst/>
          </a:prstGeom>
          <a:noFill/>
        </p:spPr>
        <p:txBody>
          <a:bodyPr wrap="square" rtlCol="0">
            <a:prstTxWarp prst="textArchUp">
              <a:avLst/>
            </a:prstTxWarp>
            <a:spAutoFit/>
          </a:bodyPr>
          <a:lstStyle/>
          <a:p>
            <a:r>
              <a:rPr lang="en-US" sz="6600" b="1" dirty="0">
                <a:ln w="22225">
                  <a:solidFill>
                    <a:schemeClr val="accent2"/>
                  </a:solidFill>
                  <a:prstDash val="solid"/>
                </a:ln>
                <a:solidFill>
                  <a:schemeClr val="accent2">
                    <a:lumMod val="40000"/>
                    <a:lumOff val="60000"/>
                  </a:schemeClr>
                </a:solidFill>
                <a:latin typeface="#9Slide01 Tieu de ngan" panose="00000800000000000000" pitchFamily="2" charset="0"/>
              </a:rPr>
              <a:t>THI ĐỌC DIỄN CẢM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83011" y="207819"/>
            <a:ext cx="10557259" cy="6440636"/>
          </a:xfrm>
          <a:prstGeom prst="rect">
            <a:avLst/>
          </a:prstGeom>
        </p:spPr>
      </p:pic>
      <p:pic>
        <p:nvPicPr>
          <p:cNvPr id="3" name="Picture 2"/>
          <p:cNvPicPr>
            <a:picLocks noChangeAspect="1"/>
          </p:cNvPicPr>
          <p:nvPr/>
        </p:nvPicPr>
        <p:blipFill>
          <a:blip r:embed="rId3"/>
          <a:stretch>
            <a:fillRect/>
          </a:stretch>
        </p:blipFill>
        <p:spPr>
          <a:xfrm>
            <a:off x="3754119" y="986539"/>
            <a:ext cx="4212245" cy="2035919"/>
          </a:xfrm>
          <a:prstGeom prst="rect">
            <a:avLst/>
          </a:prstGeom>
        </p:spPr>
      </p:pic>
      <p:sp>
        <p:nvSpPr>
          <p:cNvPr id="6" name="TextBox 5"/>
          <p:cNvSpPr txBox="1"/>
          <p:nvPr/>
        </p:nvSpPr>
        <p:spPr>
          <a:xfrm>
            <a:off x="1990834" y="2411200"/>
            <a:ext cx="8607893" cy="2553891"/>
          </a:xfrm>
          <a:prstGeom prst="roundRect">
            <a:avLst/>
          </a:prstGeom>
          <a:noFill/>
        </p:spPr>
        <p:txBody>
          <a:bodyPr wrap="square" rtlCol="0">
            <a:spAutoFit/>
          </a:bodyPr>
          <a:lstStyle/>
          <a:p>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Đọc</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lại</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bài</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và</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trả</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lời</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câu</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hỏi</a:t>
            </a:r>
            <a:r>
              <a:rPr lang="en-US" sz="4800" dirty="0">
                <a:solidFill>
                  <a:srgbClr val="C23433"/>
                </a:solidFill>
                <a:latin typeface="Cambria" panose="02040503050406030204" pitchFamily="18" charset="0"/>
                <a:ea typeface="Cambria" panose="02040503050406030204" pitchFamily="18" charset="0"/>
              </a:rPr>
              <a:t>.</a:t>
            </a:r>
          </a:p>
          <a:p>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Chuẩn</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bị</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bài</a:t>
            </a:r>
            <a:r>
              <a:rPr lang="en-US" sz="4800" dirty="0">
                <a:solidFill>
                  <a:srgbClr val="C23433"/>
                </a:solidFill>
                <a:latin typeface="Cambria" panose="02040503050406030204" pitchFamily="18" charset="0"/>
                <a:ea typeface="Cambria" panose="02040503050406030204" pitchFamily="18" charset="0"/>
              </a:rPr>
              <a:t> “ </a:t>
            </a:r>
            <a:r>
              <a:rPr lang="en-US" sz="4800" dirty="0" err="1">
                <a:solidFill>
                  <a:srgbClr val="C23433"/>
                </a:solidFill>
                <a:latin typeface="Cambria" panose="02040503050406030204" pitchFamily="18" charset="0"/>
                <a:ea typeface="Cambria" panose="02040503050406030204" pitchFamily="18" charset="0"/>
              </a:rPr>
              <a:t>Luyện</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tập</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về</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Kết</a:t>
            </a:r>
            <a:r>
              <a:rPr lang="en-US" sz="4800" dirty="0">
                <a:solidFill>
                  <a:srgbClr val="C23433"/>
                </a:solidFill>
                <a:latin typeface="Cambria" panose="02040503050406030204" pitchFamily="18" charset="0"/>
                <a:ea typeface="Cambria" panose="02040503050406030204" pitchFamily="18" charset="0"/>
              </a:rPr>
              <a:t> </a:t>
            </a:r>
            <a:r>
              <a:rPr lang="en-US" sz="4800" dirty="0" err="1">
                <a:solidFill>
                  <a:srgbClr val="C23433"/>
                </a:solidFill>
                <a:latin typeface="Cambria" panose="02040503050406030204" pitchFamily="18" charset="0"/>
                <a:ea typeface="Cambria" panose="02040503050406030204" pitchFamily="18" charset="0"/>
              </a:rPr>
              <a:t>từ</a:t>
            </a:r>
            <a:r>
              <a:rPr lang="en-US" sz="4800" dirty="0">
                <a:solidFill>
                  <a:srgbClr val="C23433"/>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45385" y="1520786"/>
            <a:ext cx="8340051" cy="3816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262359" y="104172"/>
            <a:ext cx="11929643" cy="6681281"/>
            <a:chOff x="1346200" y="3302000"/>
            <a:chExt cx="2467261" cy="995515"/>
          </a:xfrm>
          <a:effectLst>
            <a:outerShdw blurRad="254000" sx="102000" sy="102000" algn="ctr" rotWithShape="0">
              <a:prstClr val="black">
                <a:alpha val="25000"/>
              </a:prstClr>
            </a:outerShdw>
          </a:effectLst>
        </p:grpSpPr>
        <p:sp>
          <p:nvSpPr>
            <p:cNvPr id="3" name="圆角矩形 27"/>
            <p:cNvSpPr/>
            <p:nvPr/>
          </p:nvSpPr>
          <p:spPr>
            <a:xfrm>
              <a:off x="1346200" y="3302000"/>
              <a:ext cx="2467261" cy="995515"/>
            </a:xfrm>
            <a:prstGeom prst="roundRect">
              <a:avLst>
                <a:gd name="adj" fmla="val 168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sp>
          <p:nvSpPr>
            <p:cNvPr id="4" name="圆角矩形 28"/>
            <p:cNvSpPr/>
            <p:nvPr/>
          </p:nvSpPr>
          <p:spPr>
            <a:xfrm>
              <a:off x="1369667" y="3327747"/>
              <a:ext cx="2389533" cy="939309"/>
            </a:xfrm>
            <a:prstGeom prst="roundRect">
              <a:avLst>
                <a:gd name="adj" fmla="val 17939"/>
              </a:avLst>
            </a:prstGeom>
            <a:solidFill>
              <a:schemeClr val="bg1"/>
            </a:solidFill>
            <a:ln w="19050">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grpSp>
      <p:sp>
        <p:nvSpPr>
          <p:cNvPr id="7" name="TextBox 6"/>
          <p:cNvSpPr txBox="1"/>
          <p:nvPr/>
        </p:nvSpPr>
        <p:spPr>
          <a:xfrm>
            <a:off x="469610" y="887164"/>
            <a:ext cx="11440348" cy="5693866"/>
          </a:xfrm>
          <a:prstGeom prst="rect">
            <a:avLst/>
          </a:prstGeom>
          <a:noFill/>
        </p:spPr>
        <p:txBody>
          <a:bodyPr wrap="square">
            <a:spAutoFit/>
          </a:bodyPr>
          <a:lstStyle/>
          <a:p>
            <a:pPr algn="just">
              <a:tabLst>
                <a:tab pos="515620"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Ở quận Ba Đình – trung tâm Thủ đô Hà Nội – có một ngôi chùa được xây dựng năm 1049, thời vua Lý Thái Tông. Đó là chùa Một Cột.</a:t>
            </a:r>
          </a:p>
          <a:p>
            <a:pPr algn="just">
              <a:tabLst>
                <a:tab pos="515620"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a:t>
            </a:r>
            <a:r>
              <a:rPr lang="vi-VN" sz="2600" dirty="0" err="1">
                <a:solidFill>
                  <a:srgbClr val="002060"/>
                </a:solidFill>
                <a:latin typeface="Cambria" panose="02040503050406030204" pitchFamily="18" charset="0"/>
              </a:rPr>
              <a:t>đoá</a:t>
            </a:r>
            <a:r>
              <a:rPr lang="vi-VN" sz="2600" dirty="0">
                <a:solidFill>
                  <a:srgbClr val="002060"/>
                </a:solidFill>
                <a:latin typeface="Cambria" panose="02040503050406030204" pitchFamily="18" charset="0"/>
              </a:rPr>
              <a:t> sen khổng lồ vươn lên từ mặt nước, bình yên đón ánh mặt trời. Vì thế, ban đầu chùa có tên gọi là Liên Hoa Đài.</a:t>
            </a:r>
          </a:p>
          <a:p>
            <a:pPr algn="just">
              <a:tabLst>
                <a:tab pos="515620"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Bên cạnh nét độc đáo kể trên, chùa Một Cột còn mang nét đẹp cổ kính của kiến trúc Á Đông. Nóc chùa được trang trí hai con rồng chầu mặt nguyệt. Chùa có bốn mái cong </a:t>
            </a:r>
            <a:r>
              <a:rPr lang="vi-VN" sz="2600" dirty="0" err="1">
                <a:solidFill>
                  <a:srgbClr val="002060"/>
                </a:solidFill>
                <a:latin typeface="Cambria" panose="02040503050406030204" pitchFamily="18" charset="0"/>
              </a:rPr>
              <a:t>cong</a:t>
            </a:r>
            <a:r>
              <a:rPr lang="vi-VN" sz="2600" dirty="0">
                <a:solidFill>
                  <a:srgbClr val="002060"/>
                </a:solidFill>
                <a:latin typeface="Cambria" panose="02040503050406030204" pitchFamily="18" charset="0"/>
              </a:rPr>
              <a:t> mềm mại. Ngôi chùa càng thêm nổi bật giữa khung cảnh cây cối xanh tươi và hồ nước yên bình.</a:t>
            </a:r>
          </a:p>
          <a:p>
            <a:pPr algn="just">
              <a:tabLst>
                <a:tab pos="515620"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Chùa Một Cột – di tích văn </a:t>
            </a:r>
            <a:r>
              <a:rPr lang="vi-VN" sz="2600" dirty="0" err="1">
                <a:solidFill>
                  <a:srgbClr val="002060"/>
                </a:solidFill>
                <a:latin typeface="Cambria" panose="02040503050406030204" pitchFamily="18" charset="0"/>
              </a:rPr>
              <a:t>hoá</a:t>
            </a:r>
            <a:r>
              <a:rPr lang="vi-VN" sz="2600" dirty="0">
                <a:solidFill>
                  <a:srgbClr val="002060"/>
                </a:solidFill>
                <a:latin typeface="Cambria" panose="02040503050406030204" pitchFamily="18" charset="0"/>
              </a:rPr>
              <a:t> vô giá – đã trở thành một biểu tượng của Thủ đô Hà Nội. Năm 2012, chùa được Tổ chức Kỉ lục châu Á xác nhận là “Ngôi chùa có kiến trúc độc đáo nhất châu Á”.</a:t>
            </a:r>
          </a:p>
        </p:txBody>
      </p:sp>
      <p:pic>
        <p:nvPicPr>
          <p:cNvPr id="8" name="Picture 7"/>
          <p:cNvPicPr>
            <a:picLocks noChangeAspect="1"/>
          </p:cNvPicPr>
          <p:nvPr/>
        </p:nvPicPr>
        <p:blipFill>
          <a:blip r:embed="rId2"/>
          <a:stretch>
            <a:fillRect/>
          </a:stretch>
        </p:blipFill>
        <p:spPr>
          <a:xfrm>
            <a:off x="3488728" y="253166"/>
            <a:ext cx="5214543" cy="657802"/>
          </a:xfrm>
          <a:prstGeom prst="rect">
            <a:avLst/>
          </a:prstGeom>
        </p:spPr>
      </p:pic>
      <p:pic>
        <p:nvPicPr>
          <p:cNvPr id="9" name="Picture 8"/>
          <p:cNvPicPr>
            <a:picLocks noChangeAspect="1"/>
          </p:cNvPicPr>
          <p:nvPr/>
        </p:nvPicPr>
        <p:blipFill>
          <a:blip r:embed="rId3"/>
          <a:stretch>
            <a:fillRect/>
          </a:stretch>
        </p:blipFill>
        <p:spPr>
          <a:xfrm>
            <a:off x="8330517" y="439901"/>
            <a:ext cx="2290591" cy="9421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48836" y="190288"/>
            <a:ext cx="4694327" cy="1694835"/>
          </a:xfrm>
          <a:prstGeom prst="rect">
            <a:avLst/>
          </a:prstGeom>
        </p:spPr>
      </p:pic>
      <p:pic>
        <p:nvPicPr>
          <p:cNvPr id="2" name="Picture 1"/>
          <p:cNvPicPr>
            <a:picLocks noChangeAspect="1"/>
          </p:cNvPicPr>
          <p:nvPr/>
        </p:nvPicPr>
        <p:blipFill>
          <a:blip r:embed="rId4"/>
          <a:stretch>
            <a:fillRect/>
          </a:stretch>
        </p:blipFill>
        <p:spPr>
          <a:xfrm>
            <a:off x="1244431" y="1380223"/>
            <a:ext cx="1394064" cy="1351301"/>
          </a:xfrm>
          <a:prstGeom prst="rect">
            <a:avLst/>
          </a:prstGeom>
        </p:spPr>
      </p:pic>
      <p:pic>
        <p:nvPicPr>
          <p:cNvPr id="4" name="Picture 3"/>
          <p:cNvPicPr>
            <a:picLocks noChangeAspect="1"/>
          </p:cNvPicPr>
          <p:nvPr/>
        </p:nvPicPr>
        <p:blipFill>
          <a:blip r:embed="rId5"/>
          <a:stretch>
            <a:fillRect/>
          </a:stretch>
        </p:blipFill>
        <p:spPr>
          <a:xfrm>
            <a:off x="1237394" y="2675520"/>
            <a:ext cx="1461807" cy="1416966"/>
          </a:xfrm>
          <a:prstGeom prst="rect">
            <a:avLst/>
          </a:prstGeom>
        </p:spPr>
      </p:pic>
      <p:pic>
        <p:nvPicPr>
          <p:cNvPr id="5" name="Picture 4"/>
          <p:cNvPicPr>
            <a:picLocks noChangeAspect="1"/>
          </p:cNvPicPr>
          <p:nvPr/>
        </p:nvPicPr>
        <p:blipFill>
          <a:blip r:embed="rId6"/>
          <a:stretch>
            <a:fillRect/>
          </a:stretch>
        </p:blipFill>
        <p:spPr>
          <a:xfrm>
            <a:off x="1041545" y="3925329"/>
            <a:ext cx="1461525" cy="1416966"/>
          </a:xfrm>
          <a:prstGeom prst="rect">
            <a:avLst/>
          </a:prstGeom>
        </p:spPr>
      </p:pic>
      <p:grpSp>
        <p:nvGrpSpPr>
          <p:cNvPr id="6" name="组合 44"/>
          <p:cNvGrpSpPr/>
          <p:nvPr/>
        </p:nvGrpSpPr>
        <p:grpSpPr>
          <a:xfrm>
            <a:off x="2868501" y="1626523"/>
            <a:ext cx="8047467" cy="997675"/>
            <a:chOff x="2360277" y="2671670"/>
            <a:chExt cx="3089358" cy="892629"/>
          </a:xfrm>
        </p:grpSpPr>
        <p:grpSp>
          <p:nvGrpSpPr>
            <p:cNvPr id="7" name="组合 30"/>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9" name="圆角矩形 27"/>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10" name="圆角矩形 28"/>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8" name="文本框 40"/>
            <p:cNvSpPr txBox="1"/>
            <p:nvPr/>
          </p:nvSpPr>
          <p:spPr>
            <a:xfrm>
              <a:off x="2996836" y="2856382"/>
              <a:ext cx="1877500"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Từ</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đầu</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3200" b="1" i="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Một</a:t>
              </a:r>
              <a:r>
                <a:rPr lang="en-US" altLang="zh-CN" sz="3200" b="1" i="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i="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Cột</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1" name="组合 44"/>
          <p:cNvGrpSpPr/>
          <p:nvPr/>
        </p:nvGrpSpPr>
        <p:grpSpPr>
          <a:xfrm>
            <a:off x="2798945" y="2930434"/>
            <a:ext cx="8047467" cy="997675"/>
            <a:chOff x="2360277" y="2671670"/>
            <a:chExt cx="3089358" cy="892629"/>
          </a:xfrm>
        </p:grpSpPr>
        <p:grpSp>
          <p:nvGrpSpPr>
            <p:cNvPr id="12" name="组合 30"/>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4" name="圆角矩形 27"/>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15" name="圆角矩形 28"/>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13" name="文本框 40"/>
            <p:cNvSpPr txBox="1"/>
            <p:nvPr/>
          </p:nvSpPr>
          <p:spPr>
            <a:xfrm>
              <a:off x="2933150" y="2856382"/>
              <a:ext cx="2004884"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Tiếp</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theo</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Liên Hoa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Đài</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6" name="组合 44"/>
          <p:cNvGrpSpPr/>
          <p:nvPr/>
        </p:nvGrpSpPr>
        <p:grpSpPr>
          <a:xfrm>
            <a:off x="2699273" y="4234345"/>
            <a:ext cx="8047467" cy="997675"/>
            <a:chOff x="2360277" y="2671670"/>
            <a:chExt cx="3089358" cy="892629"/>
          </a:xfrm>
        </p:grpSpPr>
        <p:grpSp>
          <p:nvGrpSpPr>
            <p:cNvPr id="17" name="组合 30"/>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9" name="圆角矩形 27"/>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sp>
            <p:nvSpPr>
              <p:cNvPr id="20" name="圆角矩形 28"/>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思源黑体 CN"/>
                  <a:cs typeface="+mn-cs"/>
                </a:endParaRPr>
              </a:p>
            </p:txBody>
          </p:sp>
        </p:grpSp>
        <p:sp>
          <p:nvSpPr>
            <p:cNvPr id="18" name="文本框 40"/>
            <p:cNvSpPr txBox="1"/>
            <p:nvPr/>
          </p:nvSpPr>
          <p:spPr>
            <a:xfrm>
              <a:off x="2788996" y="2856382"/>
              <a:ext cx="2293177"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Tiếp</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theo</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hồ</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nước</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yên</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bình</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24" name="Picture 23"/>
          <p:cNvPicPr>
            <a:picLocks noChangeAspect="1"/>
          </p:cNvPicPr>
          <p:nvPr/>
        </p:nvPicPr>
        <p:blipFill>
          <a:blip r:embed="rId7"/>
          <a:stretch>
            <a:fillRect/>
          </a:stretch>
        </p:blipFill>
        <p:spPr>
          <a:xfrm>
            <a:off x="950526" y="5159169"/>
            <a:ext cx="1504104" cy="1458247"/>
          </a:xfrm>
          <a:prstGeom prst="rect">
            <a:avLst/>
          </a:prstGeom>
        </p:spPr>
      </p:pic>
      <p:grpSp>
        <p:nvGrpSpPr>
          <p:cNvPr id="25" name="组合 44"/>
          <p:cNvGrpSpPr/>
          <p:nvPr/>
        </p:nvGrpSpPr>
        <p:grpSpPr>
          <a:xfrm>
            <a:off x="2699431" y="5426317"/>
            <a:ext cx="8047467" cy="997675"/>
            <a:chOff x="2360277" y="2671670"/>
            <a:chExt cx="3089358" cy="892629"/>
          </a:xfrm>
        </p:grpSpPr>
        <p:grpSp>
          <p:nvGrpSpPr>
            <p:cNvPr id="26" name="组合 30"/>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8" name="圆角矩形 27"/>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9" name="圆角矩形 28"/>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27" name="文本框 40"/>
            <p:cNvSpPr txBox="1"/>
            <p:nvPr/>
          </p:nvSpPr>
          <p:spPr>
            <a:xfrm>
              <a:off x="3636979" y="2856382"/>
              <a:ext cx="597190"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Cò</a:t>
              </a:r>
              <a:r>
                <a:rPr lang="en-US" altLang="zh-CN" sz="32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 </a:t>
              </a:r>
              <a:r>
                <a:rPr lang="en-US" altLang="zh-CN" sz="32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lại</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262359" y="104172"/>
            <a:ext cx="11929643" cy="6681281"/>
            <a:chOff x="1346200" y="3302000"/>
            <a:chExt cx="2467261" cy="995515"/>
          </a:xfrm>
          <a:effectLst>
            <a:outerShdw blurRad="254000" sx="102000" sy="102000" algn="ctr" rotWithShape="0">
              <a:prstClr val="black">
                <a:alpha val="25000"/>
              </a:prstClr>
            </a:outerShdw>
          </a:effectLst>
        </p:grpSpPr>
        <p:sp>
          <p:nvSpPr>
            <p:cNvPr id="3" name="圆角矩形 27"/>
            <p:cNvSpPr/>
            <p:nvPr/>
          </p:nvSpPr>
          <p:spPr>
            <a:xfrm>
              <a:off x="1346200" y="3302000"/>
              <a:ext cx="2467261" cy="995515"/>
            </a:xfrm>
            <a:prstGeom prst="roundRect">
              <a:avLst>
                <a:gd name="adj" fmla="val 168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sp>
          <p:nvSpPr>
            <p:cNvPr id="4" name="圆角矩形 28"/>
            <p:cNvSpPr/>
            <p:nvPr/>
          </p:nvSpPr>
          <p:spPr>
            <a:xfrm>
              <a:off x="1369667" y="3327747"/>
              <a:ext cx="2389533" cy="939309"/>
            </a:xfrm>
            <a:prstGeom prst="roundRect">
              <a:avLst>
                <a:gd name="adj" fmla="val 17939"/>
              </a:avLst>
            </a:prstGeom>
            <a:solidFill>
              <a:schemeClr val="bg1"/>
            </a:solidFill>
            <a:ln w="19050">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grpSp>
      <p:sp>
        <p:nvSpPr>
          <p:cNvPr id="11" name="Rectangle: Rounded Corners 10"/>
          <p:cNvSpPr/>
          <p:nvPr/>
        </p:nvSpPr>
        <p:spPr>
          <a:xfrm>
            <a:off x="449928" y="5360306"/>
            <a:ext cx="11366246" cy="127331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p:cNvSpPr/>
          <p:nvPr/>
        </p:nvSpPr>
        <p:spPr>
          <a:xfrm>
            <a:off x="449928" y="3681046"/>
            <a:ext cx="11440348" cy="1617785"/>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469610" y="939754"/>
            <a:ext cx="11440348" cy="889544"/>
          </a:xfrm>
          <a:prstGeom prst="roundRect">
            <a:avLst/>
          </a:prstGeom>
          <a:solidFill>
            <a:srgbClr val="DE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469610" y="1787119"/>
            <a:ext cx="11440348" cy="1893927"/>
          </a:xfrm>
          <a:prstGeom prst="roundRect">
            <a:avLst/>
          </a:prstGeom>
          <a:solidFill>
            <a:srgbClr val="FF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69610" y="887164"/>
            <a:ext cx="11440348" cy="5693866"/>
          </a:xfrm>
          <a:prstGeom prst="rect">
            <a:avLst/>
          </a:prstGeom>
          <a:noFill/>
        </p:spPr>
        <p:txBody>
          <a:bodyPr wrap="square">
            <a:spAutoFit/>
          </a:bodyPr>
          <a:lstStyle/>
          <a:p>
            <a:pPr algn="just">
              <a:tabLst>
                <a:tab pos="515620"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Ở quận Ba Đình – trung tâm Thủ đô Hà Nội – có một ngôi chùa được xây dựng năm 1049, thời vua Lý Thái Tông. Đó là chùa Một Cột.</a:t>
            </a:r>
          </a:p>
          <a:p>
            <a:pPr algn="just">
              <a:tabLst>
                <a:tab pos="515620"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a:t>
            </a:r>
            <a:r>
              <a:rPr lang="vi-VN" sz="2600" dirty="0" err="1">
                <a:solidFill>
                  <a:srgbClr val="002060"/>
                </a:solidFill>
                <a:latin typeface="Cambria" panose="02040503050406030204" pitchFamily="18" charset="0"/>
              </a:rPr>
              <a:t>đoá</a:t>
            </a:r>
            <a:r>
              <a:rPr lang="vi-VN" sz="2600" dirty="0">
                <a:solidFill>
                  <a:srgbClr val="002060"/>
                </a:solidFill>
                <a:latin typeface="Cambria" panose="02040503050406030204" pitchFamily="18" charset="0"/>
              </a:rPr>
              <a:t> sen khổng lồ vươn lên từ mặt nước, bình yên đón ánh mặt trời. Vì thế, ban đầu chùa có tên gọi là Liên Hoa Đài.</a:t>
            </a:r>
          </a:p>
          <a:p>
            <a:pPr algn="just">
              <a:tabLst>
                <a:tab pos="515620"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Bên cạnh nét độc đáo kể trên, chùa Một Cột còn mang nét đẹp cổ kính của kiến trúc Á Đông. Nóc chùa được trang trí hai con rồng chầu mặt nguyệt. Chùa có bốn mái cong </a:t>
            </a:r>
            <a:r>
              <a:rPr lang="vi-VN" sz="2600" dirty="0" err="1">
                <a:solidFill>
                  <a:srgbClr val="002060"/>
                </a:solidFill>
                <a:latin typeface="Cambria" panose="02040503050406030204" pitchFamily="18" charset="0"/>
              </a:rPr>
              <a:t>cong</a:t>
            </a:r>
            <a:r>
              <a:rPr lang="vi-VN" sz="2600" dirty="0">
                <a:solidFill>
                  <a:srgbClr val="002060"/>
                </a:solidFill>
                <a:latin typeface="Cambria" panose="02040503050406030204" pitchFamily="18" charset="0"/>
              </a:rPr>
              <a:t> mềm mại. Ngôi chùa càng thêm nổi bật giữa khung cảnh cây cối xanh tươi và hồ nước yên bình.</a:t>
            </a:r>
          </a:p>
          <a:p>
            <a:pPr algn="just">
              <a:tabLst>
                <a:tab pos="515620"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Chùa Một Cột – di tích văn </a:t>
            </a:r>
            <a:r>
              <a:rPr lang="vi-VN" sz="2600" dirty="0" err="1">
                <a:solidFill>
                  <a:srgbClr val="002060"/>
                </a:solidFill>
                <a:latin typeface="Cambria" panose="02040503050406030204" pitchFamily="18" charset="0"/>
              </a:rPr>
              <a:t>hoá</a:t>
            </a:r>
            <a:r>
              <a:rPr lang="vi-VN" sz="2600" dirty="0">
                <a:solidFill>
                  <a:srgbClr val="002060"/>
                </a:solidFill>
                <a:latin typeface="Cambria" panose="02040503050406030204" pitchFamily="18" charset="0"/>
              </a:rPr>
              <a:t> vô giá – đã trở thành một biểu tượng của Thủ đô Hà Nội. Năm 2012, chùa được Tổ chức Kỉ lục châu Á xác nhận là “Ngôi chùa có kiến trúc độc đáo nhất châu Á”.</a:t>
            </a:r>
          </a:p>
        </p:txBody>
      </p:sp>
      <p:pic>
        <p:nvPicPr>
          <p:cNvPr id="8" name="Picture 7"/>
          <p:cNvPicPr>
            <a:picLocks noChangeAspect="1"/>
          </p:cNvPicPr>
          <p:nvPr/>
        </p:nvPicPr>
        <p:blipFill>
          <a:blip r:embed="rId2"/>
          <a:stretch>
            <a:fillRect/>
          </a:stretch>
        </p:blipFill>
        <p:spPr>
          <a:xfrm>
            <a:off x="3488728" y="253166"/>
            <a:ext cx="5214543" cy="657802"/>
          </a:xfrm>
          <a:prstGeom prst="rect">
            <a:avLst/>
          </a:prstGeom>
        </p:spPr>
      </p:pic>
      <p:pic>
        <p:nvPicPr>
          <p:cNvPr id="9" name="Picture 8"/>
          <p:cNvPicPr>
            <a:picLocks noChangeAspect="1"/>
          </p:cNvPicPr>
          <p:nvPr/>
        </p:nvPicPr>
        <p:blipFill>
          <a:blip r:embed="rId3"/>
          <a:stretch>
            <a:fillRect/>
          </a:stretch>
        </p:blipFill>
        <p:spPr>
          <a:xfrm>
            <a:off x="8330517" y="439901"/>
            <a:ext cx="2290591" cy="942134"/>
          </a:xfrm>
          <a:prstGeom prst="rect">
            <a:avLst/>
          </a:prstGeom>
        </p:spPr>
      </p:pic>
      <p:pic>
        <p:nvPicPr>
          <p:cNvPr id="5" name="Picture 4"/>
          <p:cNvPicPr>
            <a:picLocks noChangeAspect="1"/>
          </p:cNvPicPr>
          <p:nvPr/>
        </p:nvPicPr>
        <p:blipFill>
          <a:blip r:embed="rId4"/>
          <a:stretch>
            <a:fillRect/>
          </a:stretch>
        </p:blipFill>
        <p:spPr>
          <a:xfrm>
            <a:off x="113464" y="-121393"/>
            <a:ext cx="2544962" cy="1310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7336" y="533743"/>
            <a:ext cx="7157324" cy="1694835"/>
          </a:xfrm>
          <a:prstGeom prst="rect">
            <a:avLst/>
          </a:prstGeom>
        </p:spPr>
      </p:pic>
      <p:grpSp>
        <p:nvGrpSpPr>
          <p:cNvPr id="6" name="Group 5"/>
          <p:cNvGrpSpPr/>
          <p:nvPr/>
        </p:nvGrpSpPr>
        <p:grpSpPr>
          <a:xfrm>
            <a:off x="868465" y="2391955"/>
            <a:ext cx="10455066" cy="3046388"/>
            <a:chOff x="1033549" y="3254855"/>
            <a:chExt cx="9639993" cy="3046388"/>
          </a:xfrm>
        </p:grpSpPr>
        <p:sp>
          <p:nvSpPr>
            <p:cNvPr id="7" name="Rectangle: Rounded Corners 6"/>
            <p:cNvSpPr/>
            <p:nvPr/>
          </p:nvSpPr>
          <p:spPr>
            <a:xfrm>
              <a:off x="1033549" y="3254855"/>
              <a:ext cx="9639993" cy="3046388"/>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1400002" y="3808553"/>
              <a:ext cx="8907087" cy="19380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Năm</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2012,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được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Tổ</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chức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Kỉ</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lục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châu</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Á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xác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nhận</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là</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Ngôi</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chùa</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có</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kiến</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trúc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độc</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đáo</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nhất</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40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châu</a:t>
              </a:r>
              <a:r>
                <a:rPr lang="en-US" altLang="zh-CN" sz="40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Á”.</a:t>
              </a:r>
              <a:endParaRPr kumimoji="0" lang="zh-CN" altLang="en-US" sz="40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 name="Text Box 2"/>
          <p:cNvSpPr txBox="1"/>
          <p:nvPr/>
        </p:nvSpPr>
        <p:spPr>
          <a:xfrm>
            <a:off x="3075940" y="3500755"/>
            <a:ext cx="501015" cy="701675"/>
          </a:xfrm>
          <a:prstGeom prst="rect">
            <a:avLst/>
          </a:prstGeom>
          <a:noFill/>
        </p:spPr>
        <p:txBody>
          <a:bodyPr wrap="square" rtlCol="0" anchor="t">
            <a:noAutofit/>
          </a:bodyPr>
          <a:lstStyle/>
          <a:p>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p>
        </p:txBody>
      </p:sp>
      <p:sp>
        <p:nvSpPr>
          <p:cNvPr id="4" name="Text Box 3"/>
          <p:cNvSpPr txBox="1"/>
          <p:nvPr/>
        </p:nvSpPr>
        <p:spPr>
          <a:xfrm>
            <a:off x="5940425" y="3501390"/>
            <a:ext cx="415925" cy="767080"/>
          </a:xfrm>
          <a:prstGeom prst="rect">
            <a:avLst/>
          </a:prstGeom>
          <a:noFill/>
        </p:spPr>
        <p:txBody>
          <a:bodyPr wrap="square" rtlCol="0" anchor="t">
            <a:noAutofit/>
          </a:bodyPr>
          <a:lstStyle/>
          <a:p>
            <a:r>
              <a:rPr lang="en-US" altLang="zh-CN" sz="4000" b="1" dirty="0">
                <a:solidFill>
                  <a:srgbClr val="FF0000"/>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500"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par>
                                <p:cTn id="14" presetID="21" presetClass="entr" presetSubtype="1" fill="hold" grpId="0" nodeType="withEffect">
                                  <p:stCondLst>
                                    <p:cond delay="0"/>
                                  </p:stCondLst>
                                  <p:childTnLst>
                                    <p:set>
                                      <p:cBhvr>
                                        <p:cTn id="15" dur="1000" fill="hold">
                                          <p:stCondLst>
                                            <p:cond delay="0"/>
                                          </p:stCondLst>
                                        </p:cTn>
                                        <p:tgtEl>
                                          <p:spTgt spid="4"/>
                                        </p:tgtEl>
                                        <p:attrNameLst>
                                          <p:attrName>style.visibility</p:attrName>
                                        </p:attrNameLst>
                                      </p:cBhvr>
                                      <p:to>
                                        <p:strVal val="visible"/>
                                      </p:to>
                                    </p:set>
                                    <p:animEffect transition="in" filter="wheel(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p:cNvGrpSpPr/>
          <p:nvPr/>
        </p:nvGrpSpPr>
        <p:grpSpPr>
          <a:xfrm>
            <a:off x="745466" y="1645489"/>
            <a:ext cx="2943472" cy="985764"/>
            <a:chOff x="3151567" y="4106353"/>
            <a:chExt cx="4182027" cy="1023787"/>
          </a:xfrm>
        </p:grpSpPr>
        <p:grpSp>
          <p:nvGrpSpPr>
            <p:cNvPr id="3" name="组合 31"/>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文本框 41"/>
            <p:cNvSpPr txBox="1"/>
            <p:nvPr/>
          </p:nvSpPr>
          <p:spPr>
            <a:xfrm>
              <a:off x="4479968" y="4250195"/>
              <a:ext cx="1525220" cy="67126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Ngự</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7" name="Picture 6"/>
          <p:cNvPicPr>
            <a:picLocks noChangeAspect="1"/>
          </p:cNvPicPr>
          <p:nvPr/>
        </p:nvPicPr>
        <p:blipFill>
          <a:blip r:embed="rId2"/>
          <a:stretch>
            <a:fillRect/>
          </a:stretch>
        </p:blipFill>
        <p:spPr>
          <a:xfrm>
            <a:off x="4192857" y="423136"/>
            <a:ext cx="4049593" cy="1222353"/>
          </a:xfrm>
          <a:prstGeom prst="rect">
            <a:avLst/>
          </a:prstGeom>
        </p:spPr>
      </p:pic>
      <p:sp>
        <p:nvSpPr>
          <p:cNvPr id="8" name="TextBox 7"/>
          <p:cNvSpPr txBox="1"/>
          <p:nvPr/>
        </p:nvSpPr>
        <p:spPr>
          <a:xfrm>
            <a:off x="4209687" y="1726827"/>
            <a:ext cx="8135232" cy="1200329"/>
          </a:xfrm>
          <a:prstGeom prst="rect">
            <a:avLst/>
          </a:prstGeom>
          <a:noFill/>
        </p:spPr>
        <p:txBody>
          <a:bodyPr wrap="square">
            <a:spAutoFit/>
          </a:bodyPr>
          <a:lstStyle/>
          <a:p>
            <a:r>
              <a:rPr lang="en-US" sz="3600" b="1" dirty="0" err="1">
                <a:solidFill>
                  <a:srgbClr val="002060"/>
                </a:solidFill>
                <a:latin typeface="Cambria" panose="02040503050406030204" pitchFamily="18" charset="0"/>
                <a:ea typeface="字魂131号-酷乐潮玩体" panose="00000500000000000000" pitchFamily="2" charset="-122"/>
                <a:cs typeface="+mn-ea"/>
              </a:rPr>
              <a:t>được</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đặt</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lên</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một</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cách</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trang</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trọng</a:t>
            </a:r>
            <a:endParaRPr lang="en-US" dirty="0"/>
          </a:p>
          <a:p>
            <a:r>
              <a:rPr lang="en-US" sz="3600" b="1" dirty="0" err="1">
                <a:solidFill>
                  <a:srgbClr val="002060"/>
                </a:solidFill>
                <a:latin typeface="Cambria" panose="02040503050406030204" pitchFamily="18" charset="0"/>
                <a:ea typeface="字魂131号-酷乐潮玩体" panose="00000500000000000000" pitchFamily="2" charset="-122"/>
                <a:cs typeface="+mn-ea"/>
              </a:rPr>
              <a:t>đài</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hoa</a:t>
            </a:r>
            <a:r>
              <a:rPr lang="en-US" sz="3600" b="1" dirty="0">
                <a:solidFill>
                  <a:srgbClr val="002060"/>
                </a:solidFill>
                <a:latin typeface="Cambria" panose="02040503050406030204" pitchFamily="18" charset="0"/>
                <a:ea typeface="字魂131号-酷乐潮玩体" panose="00000500000000000000" pitchFamily="2" charset="-122"/>
                <a:cs typeface="+mn-ea"/>
              </a:rPr>
              <a:t> </a:t>
            </a:r>
            <a:r>
              <a:rPr lang="en-US" sz="3600" b="1" dirty="0" err="1">
                <a:solidFill>
                  <a:srgbClr val="002060"/>
                </a:solidFill>
                <a:latin typeface="Cambria" panose="02040503050406030204" pitchFamily="18" charset="0"/>
                <a:ea typeface="字魂131号-酷乐潮玩体" panose="00000500000000000000" pitchFamily="2" charset="-122"/>
                <a:cs typeface="+mn-ea"/>
              </a:rPr>
              <a:t>sen</a:t>
            </a:r>
            <a:r>
              <a:rPr lang="en-US" dirty="0" err="1"/>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endParaRPr lang="en-US"/>
          </a:p>
        </p:txBody>
      </p:sp>
      <p:sp>
        <p:nvSpPr>
          <p:cNvPr id="3" name="Content Placeholder 2"/>
          <p:cNvSpPr>
            <a:spLocks noGrp="1"/>
          </p:cNvSpPr>
          <p:nvPr>
            <p:ph idx="4294967295"/>
          </p:nvPr>
        </p:nvSpPr>
        <p:spPr>
          <a:xfrm>
            <a:off x="838200" y="1825625"/>
            <a:ext cx="10515600" cy="4351338"/>
          </a:xfrm>
        </p:spPr>
        <p:txBody>
          <a:bodyPr/>
          <a:lstStyle/>
          <a:p>
            <a:endParaRPr lang="en-US"/>
          </a:p>
        </p:txBody>
      </p:sp>
      <p:pic>
        <p:nvPicPr>
          <p:cNvPr id="4" name="Picture 3"/>
          <p:cNvPicPr>
            <a:picLocks noChangeAspect="1"/>
          </p:cNvPicPr>
          <p:nvPr/>
        </p:nvPicPr>
        <p:blipFill>
          <a:blip r:embed="rId2"/>
          <a:srcRect t="222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4685613" y="365125"/>
            <a:ext cx="7925487" cy="53893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78514" y="894408"/>
            <a:ext cx="7878725" cy="1916171"/>
            <a:chOff x="2505740" y="798716"/>
            <a:chExt cx="7878725" cy="1916171"/>
          </a:xfrm>
        </p:grpSpPr>
        <p:grpSp>
          <p:nvGrpSpPr>
            <p:cNvPr id="3" name="组合 31"/>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5" name="圆角矩形 32"/>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p:cNvSpPr txBox="1"/>
            <p:nvPr/>
          </p:nvSpPr>
          <p:spPr>
            <a:xfrm>
              <a:off x="3049386" y="1156638"/>
              <a:ext cx="6636874" cy="1200329"/>
            </a:xfrm>
            <a:prstGeom prst="rect">
              <a:avLst/>
            </a:prstGeom>
            <a:noFill/>
          </p:spPr>
          <p:txBody>
            <a:bodyPr wrap="square">
              <a:spAutoFit/>
            </a:bodyPr>
            <a:lstStyle/>
            <a:p>
              <a:pPr algn="ctr"/>
              <a:r>
                <a:rPr lang="vi-VN" sz="3600" b="1" dirty="0">
                  <a:solidFill>
                    <a:srgbClr val="127366"/>
                  </a:solidFill>
                  <a:latin typeface="Cambria" panose="02040503050406030204" pitchFamily="18" charset="0"/>
                </a:rPr>
                <a:t>Chùa Một Cột ở đâu và được xây dựng vào năm nào?</a:t>
              </a:r>
              <a:endParaRPr lang="en-US" sz="3600" b="1" dirty="0">
                <a:solidFill>
                  <a:srgbClr val="127366"/>
                </a:solidFill>
                <a:latin typeface="Cambria" panose="02040503050406030204" pitchFamily="18" charset="0"/>
              </a:endParaRPr>
            </a:p>
          </p:txBody>
        </p:sp>
      </p:grpSp>
      <p:pic>
        <p:nvPicPr>
          <p:cNvPr id="7" name="Picture 6"/>
          <p:cNvPicPr>
            <a:picLocks noChangeAspect="1"/>
          </p:cNvPicPr>
          <p:nvPr/>
        </p:nvPicPr>
        <p:blipFill>
          <a:blip r:embed="rId2"/>
          <a:stretch>
            <a:fillRect/>
          </a:stretch>
        </p:blipFill>
        <p:spPr>
          <a:xfrm>
            <a:off x="600406" y="1182149"/>
            <a:ext cx="2847079" cy="1536325"/>
          </a:xfrm>
          <a:prstGeom prst="rect">
            <a:avLst/>
          </a:prstGeom>
        </p:spPr>
      </p:pic>
      <p:sp>
        <p:nvSpPr>
          <p:cNvPr id="9" name="TextBox 8"/>
          <p:cNvSpPr txBox="1"/>
          <p:nvPr/>
        </p:nvSpPr>
        <p:spPr>
          <a:xfrm>
            <a:off x="600406" y="3262364"/>
            <a:ext cx="8177834" cy="2308324"/>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Chùa</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Một</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Cột</a:t>
            </a:r>
            <a:r>
              <a:rPr lang="en-US" sz="3600" b="1" dirty="0">
                <a:solidFill>
                  <a:srgbClr val="002060"/>
                </a:solidFill>
                <a:latin typeface="Cambria" panose="02040503050406030204" pitchFamily="18" charset="0"/>
              </a:rPr>
              <a:t> ở </a:t>
            </a:r>
            <a:r>
              <a:rPr lang="en-US" sz="3600" b="1" dirty="0" err="1">
                <a:solidFill>
                  <a:srgbClr val="002060"/>
                </a:solidFill>
                <a:latin typeface="Cambria" panose="02040503050406030204" pitchFamily="18" charset="0"/>
              </a:rPr>
              <a:t>quận</a:t>
            </a:r>
            <a:r>
              <a:rPr lang="en-US" sz="3600" b="1" dirty="0">
                <a:solidFill>
                  <a:srgbClr val="002060"/>
                </a:solidFill>
                <a:latin typeface="Cambria" panose="02040503050406030204" pitchFamily="18" charset="0"/>
              </a:rPr>
              <a:t> Ba </a:t>
            </a:r>
            <a:r>
              <a:rPr lang="en-US" sz="3600" b="1" dirty="0" err="1">
                <a:solidFill>
                  <a:srgbClr val="002060"/>
                </a:solidFill>
                <a:latin typeface="Cambria" panose="02040503050406030204" pitchFamily="18" charset="0"/>
              </a:rPr>
              <a:t>Đình</a:t>
            </a:r>
            <a:r>
              <a:rPr lang="en-US" sz="3600" b="1" dirty="0">
                <a:solidFill>
                  <a:srgbClr val="002060"/>
                </a:solidFill>
                <a:latin typeface="Cambria" panose="02040503050406030204" pitchFamily="18" charset="0"/>
              </a:rPr>
              <a:t> – </a:t>
            </a:r>
            <a:r>
              <a:rPr lang="en-US" sz="3600" b="1" dirty="0" err="1">
                <a:solidFill>
                  <a:srgbClr val="002060"/>
                </a:solidFill>
                <a:latin typeface="Cambria" panose="02040503050406030204" pitchFamily="18" charset="0"/>
              </a:rPr>
              <a:t>trung</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tâm</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Thủ</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đô</a:t>
            </a:r>
            <a:r>
              <a:rPr lang="en-US" sz="3600" b="1" dirty="0">
                <a:solidFill>
                  <a:srgbClr val="002060"/>
                </a:solidFill>
                <a:latin typeface="Cambria" panose="02040503050406030204" pitchFamily="18" charset="0"/>
              </a:rPr>
              <a:t> Hà </a:t>
            </a:r>
            <a:r>
              <a:rPr lang="en-US" sz="3600" b="1" dirty="0" err="1">
                <a:solidFill>
                  <a:srgbClr val="002060"/>
                </a:solidFill>
                <a:latin typeface="Cambria" panose="02040503050406030204" pitchFamily="18" charset="0"/>
              </a:rPr>
              <a:t>Nội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được</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xây</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dựng</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năm</a:t>
            </a:r>
            <a:r>
              <a:rPr lang="en-US" sz="3600" b="1" dirty="0">
                <a:solidFill>
                  <a:srgbClr val="002060"/>
                </a:solidFill>
                <a:latin typeface="Cambria" panose="02040503050406030204" pitchFamily="18" charset="0"/>
              </a:rPr>
              <a:t> 1049, </a:t>
            </a:r>
            <a:r>
              <a:rPr lang="en-US" sz="3600" b="1" dirty="0" err="1">
                <a:solidFill>
                  <a:srgbClr val="002060"/>
                </a:solidFill>
                <a:latin typeface="Cambria" panose="02040503050406030204" pitchFamily="18" charset="0"/>
              </a:rPr>
              <a:t>thời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vua</a:t>
            </a:r>
            <a:r>
              <a:rPr lang="en-US" sz="3600" b="1" dirty="0">
                <a:solidFill>
                  <a:srgbClr val="002060"/>
                </a:solidFill>
                <a:latin typeface="Cambria" panose="02040503050406030204" pitchFamily="18" charset="0"/>
              </a:rPr>
              <a:t> Lý Thái </a:t>
            </a:r>
            <a:r>
              <a:rPr lang="en-US" sz="3600" b="1" dirty="0" err="1">
                <a:solidFill>
                  <a:srgbClr val="002060"/>
                </a:solidFill>
                <a:latin typeface="Cambria" panose="02040503050406030204" pitchFamily="18" charset="0"/>
              </a:rPr>
              <a:t>Tông</a:t>
            </a:r>
            <a:r>
              <a:rPr lang="en-US" sz="3600" b="1" dirty="0">
                <a:solidFill>
                  <a:srgbClr val="002060"/>
                </a:solidFill>
                <a:latin typeface="Cambria" panose="02040503050406030204" pitchFamily="18" charset="0"/>
              </a:rPr>
              <a:t>.</a:t>
            </a:r>
          </a:p>
        </p:txBody>
      </p:sp>
      <p:pic>
        <p:nvPicPr>
          <p:cNvPr id="10" name="Picture 9" descr="A cartoon of a child holding a pointe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205" y="2108035"/>
            <a:ext cx="3889584" cy="4434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1196</Words>
  <Application>Microsoft Office PowerPoint</Application>
  <PresentationFormat>Widescreen</PresentationFormat>
  <Paragraphs>51</Paragraphs>
  <Slides>24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#9Slide01 Tieu de ngan</vt:lpstr>
      <vt:lpstr>#9Slide05 Aphrodite Pro</vt:lpstr>
      <vt:lpstr>#9Slide07 HoneyCream</vt:lpstr>
      <vt:lpstr>Aptos</vt:lpstr>
      <vt:lpstr>Aptos Display</vt:lpstr>
      <vt:lpstr>Arial</vt:lpstr>
      <vt:lpstr>Calibri</vt:lpstr>
      <vt:lpstr>Cambria</vt:lpstr>
      <vt:lpstr>SVN-Newton</vt:lpstr>
      <vt:lpstr>Times New Roman</vt:lpstr>
      <vt:lpstr>思源黑体 CN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Kỳ Duyên Đỗ</dc:creator>
  <cp:lastModifiedBy>An Thach</cp:lastModifiedBy>
  <cp:revision>19</cp:revision>
  <dcterms:created xsi:type="dcterms:W3CDTF">2024-11-15T23:18:00Z</dcterms:created>
  <dcterms:modified xsi:type="dcterms:W3CDTF">2024-12-30T05:19:25Z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E688DF51448B443386A6305FD181C57D_12</vt:lpwstr>
  </property>
  <property fmtid="{D5CDD505-2E9C-101B-9397-08002B2CF9AE}" pid="3" name="KSOProductBuildVer">
    <vt:lpwstr>1033-12.2.0.19307</vt:lpwstr>
  </property>
</Properties>
</file>