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12192000"/>
  <p:notesSz cx="6858000" cy="9144000"/>
  <p:embeddedFontLst>
    <p:embeddedFont>
      <p:font typeface="Pattaya"/>
      <p:regular r:id="rId33"/>
    </p:embeddedFont>
    <p:embeddedFont>
      <p:font typeface="Quicksand"/>
      <p:regular r:id="rId34"/>
      <p:bold r:id="rId35"/>
    </p:embeddedFont>
    <p:embeddedFont>
      <p:font typeface="Questrial"/>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7" roundtripDataSignature="AMtx7mgh/HCzVxdoaMZPOgDIZGLWPthc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font" Target="fonts/Pattaya-regular.fntdata"/><Relationship Id="rId32" Type="http://schemas.openxmlformats.org/officeDocument/2006/relationships/slide" Target="slides/slide28.xml"/><Relationship Id="rId35" Type="http://schemas.openxmlformats.org/officeDocument/2006/relationships/font" Target="fonts/Quicksand-bold.fntdata"/><Relationship Id="rId34" Type="http://schemas.openxmlformats.org/officeDocument/2006/relationships/font" Target="fonts/Quicksand-regular.fntdata"/><Relationship Id="rId37" Type="http://customschemas.google.com/relationships/presentationmetadata" Target="metadata"/><Relationship Id="rId36" Type="http://schemas.openxmlformats.org/officeDocument/2006/relationships/font" Target="fonts/Questrial-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Blank">
  <p:cSld name="37_Blank">
    <p:spTree>
      <p:nvGrpSpPr>
        <p:cNvPr id="62" name="Shape 62"/>
        <p:cNvGrpSpPr/>
        <p:nvPr/>
      </p:nvGrpSpPr>
      <p:grpSpPr>
        <a:xfrm>
          <a:off x="0" y="0"/>
          <a:ext cx="0" cy="0"/>
          <a:chOff x="0" y="0"/>
          <a:chExt cx="0" cy="0"/>
        </a:xfrm>
      </p:grpSpPr>
      <p:sp>
        <p:nvSpPr>
          <p:cNvPr id="63" name="Google Shape;63;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Blank">
  <p:cSld name="36_Blank">
    <p:spTree>
      <p:nvGrpSpPr>
        <p:cNvPr id="66" name="Shape 66"/>
        <p:cNvGrpSpPr/>
        <p:nvPr/>
      </p:nvGrpSpPr>
      <p:grpSpPr>
        <a:xfrm>
          <a:off x="0" y="0"/>
          <a:ext cx="0" cy="0"/>
          <a:chOff x="0" y="0"/>
          <a:chExt cx="0" cy="0"/>
        </a:xfrm>
      </p:grpSpPr>
      <p:sp>
        <p:nvSpPr>
          <p:cNvPr id="67" name="Google Shape;67;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Blank">
  <p:cSld name="35_Blank">
    <p:spTree>
      <p:nvGrpSpPr>
        <p:cNvPr id="70" name="Shape 70"/>
        <p:cNvGrpSpPr/>
        <p:nvPr/>
      </p:nvGrpSpPr>
      <p:grpSpPr>
        <a:xfrm>
          <a:off x="0" y="0"/>
          <a:ext cx="0" cy="0"/>
          <a:chOff x="0" y="0"/>
          <a:chExt cx="0" cy="0"/>
        </a:xfrm>
      </p:grpSpPr>
      <p:sp>
        <p:nvSpPr>
          <p:cNvPr id="71" name="Google Shape;71;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Blank">
  <p:cSld name="34_Blank">
    <p:spTree>
      <p:nvGrpSpPr>
        <p:cNvPr id="74" name="Shape 74"/>
        <p:cNvGrpSpPr/>
        <p:nvPr/>
      </p:nvGrpSpPr>
      <p:grpSpPr>
        <a:xfrm>
          <a:off x="0" y="0"/>
          <a:ext cx="0" cy="0"/>
          <a:chOff x="0" y="0"/>
          <a:chExt cx="0" cy="0"/>
        </a:xfrm>
      </p:grpSpPr>
      <p:sp>
        <p:nvSpPr>
          <p:cNvPr id="75" name="Google Shape;75;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Blank">
  <p:cSld name="33_Blank">
    <p:spTree>
      <p:nvGrpSpPr>
        <p:cNvPr id="78" name="Shape 78"/>
        <p:cNvGrpSpPr/>
        <p:nvPr/>
      </p:nvGrpSpPr>
      <p:grpSpPr>
        <a:xfrm>
          <a:off x="0" y="0"/>
          <a:ext cx="0" cy="0"/>
          <a:chOff x="0" y="0"/>
          <a:chExt cx="0" cy="0"/>
        </a:xfrm>
      </p:grpSpPr>
      <p:sp>
        <p:nvSpPr>
          <p:cNvPr id="79" name="Google Shape;79;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Blank">
  <p:cSld name="32_Blank">
    <p:spTree>
      <p:nvGrpSpPr>
        <p:cNvPr id="82" name="Shape 82"/>
        <p:cNvGrpSpPr/>
        <p:nvPr/>
      </p:nvGrpSpPr>
      <p:grpSpPr>
        <a:xfrm>
          <a:off x="0" y="0"/>
          <a:ext cx="0" cy="0"/>
          <a:chOff x="0" y="0"/>
          <a:chExt cx="0" cy="0"/>
        </a:xfrm>
      </p:grpSpPr>
      <p:sp>
        <p:nvSpPr>
          <p:cNvPr id="83" name="Google Shape;83;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86" name="Shape 86"/>
        <p:cNvGrpSpPr/>
        <p:nvPr/>
      </p:nvGrpSpPr>
      <p:grpSpPr>
        <a:xfrm>
          <a:off x="0" y="0"/>
          <a:ext cx="0" cy="0"/>
          <a:chOff x="0" y="0"/>
          <a:chExt cx="0" cy="0"/>
        </a:xfrm>
      </p:grpSpPr>
      <p:sp>
        <p:nvSpPr>
          <p:cNvPr id="87" name="Google Shape;87;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Blank">
  <p:cSld name="30_Blank">
    <p:spTree>
      <p:nvGrpSpPr>
        <p:cNvPr id="90" name="Shape 90"/>
        <p:cNvGrpSpPr/>
        <p:nvPr/>
      </p:nvGrpSpPr>
      <p:grpSpPr>
        <a:xfrm>
          <a:off x="0" y="0"/>
          <a:ext cx="0" cy="0"/>
          <a:chOff x="0" y="0"/>
          <a:chExt cx="0" cy="0"/>
        </a:xfrm>
      </p:grpSpPr>
      <p:sp>
        <p:nvSpPr>
          <p:cNvPr id="91" name="Google Shape;91;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Blank">
  <p:cSld name="29_Blank">
    <p:spTree>
      <p:nvGrpSpPr>
        <p:cNvPr id="94" name="Shape 94"/>
        <p:cNvGrpSpPr/>
        <p:nvPr/>
      </p:nvGrpSpPr>
      <p:grpSpPr>
        <a:xfrm>
          <a:off x="0" y="0"/>
          <a:ext cx="0" cy="0"/>
          <a:chOff x="0" y="0"/>
          <a:chExt cx="0" cy="0"/>
        </a:xfrm>
      </p:grpSpPr>
      <p:sp>
        <p:nvSpPr>
          <p:cNvPr id="95" name="Google Shape;95;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Blank">
  <p:cSld name="28_Blank">
    <p:spTree>
      <p:nvGrpSpPr>
        <p:cNvPr id="98" name="Shape 98"/>
        <p:cNvGrpSpPr/>
        <p:nvPr/>
      </p:nvGrpSpPr>
      <p:grpSpPr>
        <a:xfrm>
          <a:off x="0" y="0"/>
          <a:ext cx="0" cy="0"/>
          <a:chOff x="0" y="0"/>
          <a:chExt cx="0" cy="0"/>
        </a:xfrm>
      </p:grpSpPr>
      <p:sp>
        <p:nvSpPr>
          <p:cNvPr id="99" name="Google Shape;99;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Blank">
  <p:cSld name="27_Blank">
    <p:spTree>
      <p:nvGrpSpPr>
        <p:cNvPr id="102" name="Shape 102"/>
        <p:cNvGrpSpPr/>
        <p:nvPr/>
      </p:nvGrpSpPr>
      <p:grpSpPr>
        <a:xfrm>
          <a:off x="0" y="0"/>
          <a:ext cx="0" cy="0"/>
          <a:chOff x="0" y="0"/>
          <a:chExt cx="0" cy="0"/>
        </a:xfrm>
      </p:grpSpPr>
      <p:sp>
        <p:nvSpPr>
          <p:cNvPr id="103" name="Google Shape;103;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Blank">
  <p:cSld name="26_Blank">
    <p:spTree>
      <p:nvGrpSpPr>
        <p:cNvPr id="106" name="Shape 106"/>
        <p:cNvGrpSpPr/>
        <p:nvPr/>
      </p:nvGrpSpPr>
      <p:grpSpPr>
        <a:xfrm>
          <a:off x="0" y="0"/>
          <a:ext cx="0" cy="0"/>
          <a:chOff x="0" y="0"/>
          <a:chExt cx="0" cy="0"/>
        </a:xfrm>
      </p:grpSpPr>
      <p:sp>
        <p:nvSpPr>
          <p:cNvPr id="107" name="Google Shape;107;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Blank">
  <p:cSld name="25_Blank">
    <p:spTree>
      <p:nvGrpSpPr>
        <p:cNvPr id="110" name="Shape 110"/>
        <p:cNvGrpSpPr/>
        <p:nvPr/>
      </p:nvGrpSpPr>
      <p:grpSpPr>
        <a:xfrm>
          <a:off x="0" y="0"/>
          <a:ext cx="0" cy="0"/>
          <a:chOff x="0" y="0"/>
          <a:chExt cx="0" cy="0"/>
        </a:xfrm>
      </p:grpSpPr>
      <p:sp>
        <p:nvSpPr>
          <p:cNvPr id="111" name="Google Shape;111;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24_Blank">
    <p:spTree>
      <p:nvGrpSpPr>
        <p:cNvPr id="114" name="Shape 114"/>
        <p:cNvGrpSpPr/>
        <p:nvPr/>
      </p:nvGrpSpPr>
      <p:grpSpPr>
        <a:xfrm>
          <a:off x="0" y="0"/>
          <a:ext cx="0" cy="0"/>
          <a:chOff x="0" y="0"/>
          <a:chExt cx="0" cy="0"/>
        </a:xfrm>
      </p:grpSpPr>
      <p:sp>
        <p:nvSpPr>
          <p:cNvPr id="115" name="Google Shape;115;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Blank">
  <p:cSld name="23_Blank">
    <p:spTree>
      <p:nvGrpSpPr>
        <p:cNvPr id="118" name="Shape 118"/>
        <p:cNvGrpSpPr/>
        <p:nvPr/>
      </p:nvGrpSpPr>
      <p:grpSpPr>
        <a:xfrm>
          <a:off x="0" y="0"/>
          <a:ext cx="0" cy="0"/>
          <a:chOff x="0" y="0"/>
          <a:chExt cx="0" cy="0"/>
        </a:xfrm>
      </p:grpSpPr>
      <p:sp>
        <p:nvSpPr>
          <p:cNvPr id="119" name="Google Shape;119;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Blank">
  <p:cSld name="22_Blank">
    <p:spTree>
      <p:nvGrpSpPr>
        <p:cNvPr id="122" name="Shape 122"/>
        <p:cNvGrpSpPr/>
        <p:nvPr/>
      </p:nvGrpSpPr>
      <p:grpSpPr>
        <a:xfrm>
          <a:off x="0" y="0"/>
          <a:ext cx="0" cy="0"/>
          <a:chOff x="0" y="0"/>
          <a:chExt cx="0" cy="0"/>
        </a:xfrm>
      </p:grpSpPr>
      <p:sp>
        <p:nvSpPr>
          <p:cNvPr id="123" name="Google Shape;123;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Blank">
  <p:cSld name="21_Blank">
    <p:spTree>
      <p:nvGrpSpPr>
        <p:cNvPr id="126" name="Shape 126"/>
        <p:cNvGrpSpPr/>
        <p:nvPr/>
      </p:nvGrpSpPr>
      <p:grpSpPr>
        <a:xfrm>
          <a:off x="0" y="0"/>
          <a:ext cx="0" cy="0"/>
          <a:chOff x="0" y="0"/>
          <a:chExt cx="0" cy="0"/>
        </a:xfrm>
      </p:grpSpPr>
      <p:sp>
        <p:nvSpPr>
          <p:cNvPr id="127" name="Google Shape;127;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Blank">
  <p:cSld name="20_Blank">
    <p:spTree>
      <p:nvGrpSpPr>
        <p:cNvPr id="130" name="Shape 130"/>
        <p:cNvGrpSpPr/>
        <p:nvPr/>
      </p:nvGrpSpPr>
      <p:grpSpPr>
        <a:xfrm>
          <a:off x="0" y="0"/>
          <a:ext cx="0" cy="0"/>
          <a:chOff x="0" y="0"/>
          <a:chExt cx="0" cy="0"/>
        </a:xfrm>
      </p:grpSpPr>
      <p:sp>
        <p:nvSpPr>
          <p:cNvPr id="131" name="Google Shape;131;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Blank">
  <p:cSld name="19_Blank">
    <p:spTree>
      <p:nvGrpSpPr>
        <p:cNvPr id="134" name="Shape 134"/>
        <p:cNvGrpSpPr/>
        <p:nvPr/>
      </p:nvGrpSpPr>
      <p:grpSpPr>
        <a:xfrm>
          <a:off x="0" y="0"/>
          <a:ext cx="0" cy="0"/>
          <a:chOff x="0" y="0"/>
          <a:chExt cx="0" cy="0"/>
        </a:xfrm>
      </p:grpSpPr>
      <p:sp>
        <p:nvSpPr>
          <p:cNvPr id="135" name="Google Shape;135;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Blank">
  <p:cSld name="18_Blank">
    <p:spTree>
      <p:nvGrpSpPr>
        <p:cNvPr id="138" name="Shape 138"/>
        <p:cNvGrpSpPr/>
        <p:nvPr/>
      </p:nvGrpSpPr>
      <p:grpSpPr>
        <a:xfrm>
          <a:off x="0" y="0"/>
          <a:ext cx="0" cy="0"/>
          <a:chOff x="0" y="0"/>
          <a:chExt cx="0" cy="0"/>
        </a:xfrm>
      </p:grpSpPr>
      <p:sp>
        <p:nvSpPr>
          <p:cNvPr id="139" name="Google Shape;139;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Blank">
  <p:cSld name="17_Blank">
    <p:spTree>
      <p:nvGrpSpPr>
        <p:cNvPr id="142" name="Shape 142"/>
        <p:cNvGrpSpPr/>
        <p:nvPr/>
      </p:nvGrpSpPr>
      <p:grpSpPr>
        <a:xfrm>
          <a:off x="0" y="0"/>
          <a:ext cx="0" cy="0"/>
          <a:chOff x="0" y="0"/>
          <a:chExt cx="0" cy="0"/>
        </a:xfrm>
      </p:grpSpPr>
      <p:sp>
        <p:nvSpPr>
          <p:cNvPr id="143" name="Google Shape;143;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Blank">
  <p:cSld name="16_Blank">
    <p:spTree>
      <p:nvGrpSpPr>
        <p:cNvPr id="146" name="Shape 146"/>
        <p:cNvGrpSpPr/>
        <p:nvPr/>
      </p:nvGrpSpPr>
      <p:grpSpPr>
        <a:xfrm>
          <a:off x="0" y="0"/>
          <a:ext cx="0" cy="0"/>
          <a:chOff x="0" y="0"/>
          <a:chExt cx="0" cy="0"/>
        </a:xfrm>
      </p:grpSpPr>
      <p:sp>
        <p:nvSpPr>
          <p:cNvPr id="147" name="Google Shape;147;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Blank">
  <p:cSld name="15_Blank">
    <p:spTree>
      <p:nvGrpSpPr>
        <p:cNvPr id="150" name="Shape 150"/>
        <p:cNvGrpSpPr/>
        <p:nvPr/>
      </p:nvGrpSpPr>
      <p:grpSpPr>
        <a:xfrm>
          <a:off x="0" y="0"/>
          <a:ext cx="0" cy="0"/>
          <a:chOff x="0" y="0"/>
          <a:chExt cx="0" cy="0"/>
        </a:xfrm>
      </p:grpSpPr>
      <p:sp>
        <p:nvSpPr>
          <p:cNvPr id="151" name="Google Shape;151;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Blank">
  <p:cSld name="14_Blank">
    <p:spTree>
      <p:nvGrpSpPr>
        <p:cNvPr id="154" name="Shape 154"/>
        <p:cNvGrpSpPr/>
        <p:nvPr/>
      </p:nvGrpSpPr>
      <p:grpSpPr>
        <a:xfrm>
          <a:off x="0" y="0"/>
          <a:ext cx="0" cy="0"/>
          <a:chOff x="0" y="0"/>
          <a:chExt cx="0" cy="0"/>
        </a:xfrm>
      </p:grpSpPr>
      <p:sp>
        <p:nvSpPr>
          <p:cNvPr id="155" name="Google Shape;155;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Blank">
  <p:cSld name="13_Blank">
    <p:spTree>
      <p:nvGrpSpPr>
        <p:cNvPr id="158" name="Shape 158"/>
        <p:cNvGrpSpPr/>
        <p:nvPr/>
      </p:nvGrpSpPr>
      <p:grpSpPr>
        <a:xfrm>
          <a:off x="0" y="0"/>
          <a:ext cx="0" cy="0"/>
          <a:chOff x="0" y="0"/>
          <a:chExt cx="0" cy="0"/>
        </a:xfrm>
      </p:grpSpPr>
      <p:sp>
        <p:nvSpPr>
          <p:cNvPr id="159" name="Google Shape;159;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Blank">
  <p:cSld name="12_Blank">
    <p:spTree>
      <p:nvGrpSpPr>
        <p:cNvPr id="162" name="Shape 162"/>
        <p:cNvGrpSpPr/>
        <p:nvPr/>
      </p:nvGrpSpPr>
      <p:grpSpPr>
        <a:xfrm>
          <a:off x="0" y="0"/>
          <a:ext cx="0" cy="0"/>
          <a:chOff x="0" y="0"/>
          <a:chExt cx="0" cy="0"/>
        </a:xfrm>
      </p:grpSpPr>
      <p:sp>
        <p:nvSpPr>
          <p:cNvPr id="163" name="Google Shape;163;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Blank">
  <p:cSld name="11_Blank">
    <p:spTree>
      <p:nvGrpSpPr>
        <p:cNvPr id="166" name="Shape 166"/>
        <p:cNvGrpSpPr/>
        <p:nvPr/>
      </p:nvGrpSpPr>
      <p:grpSpPr>
        <a:xfrm>
          <a:off x="0" y="0"/>
          <a:ext cx="0" cy="0"/>
          <a:chOff x="0" y="0"/>
          <a:chExt cx="0" cy="0"/>
        </a:xfrm>
      </p:grpSpPr>
      <p:sp>
        <p:nvSpPr>
          <p:cNvPr id="167" name="Google Shape;167;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p:cSld name="10_Blank">
    <p:spTree>
      <p:nvGrpSpPr>
        <p:cNvPr id="170" name="Shape 170"/>
        <p:cNvGrpSpPr/>
        <p:nvPr/>
      </p:nvGrpSpPr>
      <p:grpSpPr>
        <a:xfrm>
          <a:off x="0" y="0"/>
          <a:ext cx="0" cy="0"/>
          <a:chOff x="0" y="0"/>
          <a:chExt cx="0" cy="0"/>
        </a:xfrm>
      </p:grpSpPr>
      <p:sp>
        <p:nvSpPr>
          <p:cNvPr id="171" name="Google Shape;171;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174" name="Shape 174"/>
        <p:cNvGrpSpPr/>
        <p:nvPr/>
      </p:nvGrpSpPr>
      <p:grpSpPr>
        <a:xfrm>
          <a:off x="0" y="0"/>
          <a:ext cx="0" cy="0"/>
          <a:chOff x="0" y="0"/>
          <a:chExt cx="0" cy="0"/>
        </a:xfrm>
      </p:grpSpPr>
      <p:sp>
        <p:nvSpPr>
          <p:cNvPr id="175" name="Google Shape;175;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lank">
  <p:cSld name="8_Blank">
    <p:spTree>
      <p:nvGrpSpPr>
        <p:cNvPr id="178" name="Shape 178"/>
        <p:cNvGrpSpPr/>
        <p:nvPr/>
      </p:nvGrpSpPr>
      <p:grpSpPr>
        <a:xfrm>
          <a:off x="0" y="0"/>
          <a:ext cx="0" cy="0"/>
          <a:chOff x="0" y="0"/>
          <a:chExt cx="0" cy="0"/>
        </a:xfrm>
      </p:grpSpPr>
      <p:sp>
        <p:nvSpPr>
          <p:cNvPr id="179" name="Google Shape;179;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182" name="Shape 182"/>
        <p:cNvGrpSpPr/>
        <p:nvPr/>
      </p:nvGrpSpPr>
      <p:grpSpPr>
        <a:xfrm>
          <a:off x="0" y="0"/>
          <a:ext cx="0" cy="0"/>
          <a:chOff x="0" y="0"/>
          <a:chExt cx="0" cy="0"/>
        </a:xfrm>
      </p:grpSpPr>
      <p:sp>
        <p:nvSpPr>
          <p:cNvPr id="183" name="Google Shape;183;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186" name="Shape 186"/>
        <p:cNvGrpSpPr/>
        <p:nvPr/>
      </p:nvGrpSpPr>
      <p:grpSpPr>
        <a:xfrm>
          <a:off x="0" y="0"/>
          <a:ext cx="0" cy="0"/>
          <a:chOff x="0" y="0"/>
          <a:chExt cx="0" cy="0"/>
        </a:xfrm>
      </p:grpSpPr>
      <p:sp>
        <p:nvSpPr>
          <p:cNvPr id="187" name="Google Shape;187;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190" name="Shape 190"/>
        <p:cNvGrpSpPr/>
        <p:nvPr/>
      </p:nvGrpSpPr>
      <p:grpSpPr>
        <a:xfrm>
          <a:off x="0" y="0"/>
          <a:ext cx="0" cy="0"/>
          <a:chOff x="0" y="0"/>
          <a:chExt cx="0" cy="0"/>
        </a:xfrm>
      </p:grpSpPr>
      <p:sp>
        <p:nvSpPr>
          <p:cNvPr id="191" name="Google Shape;191;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194" name="Shape 194"/>
        <p:cNvGrpSpPr/>
        <p:nvPr/>
      </p:nvGrpSpPr>
      <p:grpSpPr>
        <a:xfrm>
          <a:off x="0" y="0"/>
          <a:ext cx="0" cy="0"/>
          <a:chOff x="0" y="0"/>
          <a:chExt cx="0" cy="0"/>
        </a:xfrm>
      </p:grpSpPr>
      <p:sp>
        <p:nvSpPr>
          <p:cNvPr id="195" name="Google Shape;195;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98" name="Shape 198"/>
        <p:cNvGrpSpPr/>
        <p:nvPr/>
      </p:nvGrpSpPr>
      <p:grpSpPr>
        <a:xfrm>
          <a:off x="0" y="0"/>
          <a:ext cx="0" cy="0"/>
          <a:chOff x="0" y="0"/>
          <a:chExt cx="0" cy="0"/>
        </a:xfrm>
      </p:grpSpPr>
      <p:sp>
        <p:nvSpPr>
          <p:cNvPr id="199" name="Google Shape;199;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02" name="Shape 202"/>
        <p:cNvGrpSpPr/>
        <p:nvPr/>
      </p:nvGrpSpPr>
      <p:grpSpPr>
        <a:xfrm>
          <a:off x="0" y="0"/>
          <a:ext cx="0" cy="0"/>
          <a:chOff x="0" y="0"/>
          <a:chExt cx="0" cy="0"/>
        </a:xfrm>
      </p:grpSpPr>
      <p:sp>
        <p:nvSpPr>
          <p:cNvPr id="203" name="Google Shape;203;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06" name="Shape 206"/>
        <p:cNvGrpSpPr/>
        <p:nvPr/>
      </p:nvGrpSpPr>
      <p:grpSpPr>
        <a:xfrm>
          <a:off x="0" y="0"/>
          <a:ext cx="0" cy="0"/>
          <a:chOff x="0" y="0"/>
          <a:chExt cx="0" cy="0"/>
        </a:xfrm>
      </p:grpSpPr>
      <p:sp>
        <p:nvSpPr>
          <p:cNvPr id="207" name="Google Shape;207;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0" name="Shape 210"/>
        <p:cNvGrpSpPr/>
        <p:nvPr/>
      </p:nvGrpSpPr>
      <p:grpSpPr>
        <a:xfrm>
          <a:off x="0" y="0"/>
          <a:ext cx="0" cy="0"/>
          <a:chOff x="0" y="0"/>
          <a:chExt cx="0" cy="0"/>
        </a:xfrm>
      </p:grpSpPr>
      <p:sp>
        <p:nvSpPr>
          <p:cNvPr id="211" name="Google Shape;211;p7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p7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3" name="Google Shape;213;p7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4" name="Google Shape;214;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7" name="Shape 217"/>
        <p:cNvGrpSpPr/>
        <p:nvPr/>
      </p:nvGrpSpPr>
      <p:grpSpPr>
        <a:xfrm>
          <a:off x="0" y="0"/>
          <a:ext cx="0" cy="0"/>
          <a:chOff x="0" y="0"/>
          <a:chExt cx="0" cy="0"/>
        </a:xfrm>
      </p:grpSpPr>
      <p:sp>
        <p:nvSpPr>
          <p:cNvPr id="218" name="Google Shape;218;p7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79"/>
          <p:cNvSpPr/>
          <p:nvPr>
            <p:ph idx="2" type="pic"/>
          </p:nvPr>
        </p:nvSpPr>
        <p:spPr>
          <a:xfrm>
            <a:off x="5183188" y="987425"/>
            <a:ext cx="6172200" cy="4873625"/>
          </a:xfrm>
          <a:prstGeom prst="rect">
            <a:avLst/>
          </a:prstGeom>
          <a:noFill/>
          <a:ln>
            <a:noFill/>
          </a:ln>
        </p:spPr>
      </p:sp>
      <p:sp>
        <p:nvSpPr>
          <p:cNvPr id="220" name="Google Shape;220;p7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1" name="Google Shape;221;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4" name="Shape 224"/>
        <p:cNvGrpSpPr/>
        <p:nvPr/>
      </p:nvGrpSpPr>
      <p:grpSpPr>
        <a:xfrm>
          <a:off x="0" y="0"/>
          <a:ext cx="0" cy="0"/>
          <a:chOff x="0" y="0"/>
          <a:chExt cx="0" cy="0"/>
        </a:xfrm>
      </p:grpSpPr>
      <p:sp>
        <p:nvSpPr>
          <p:cNvPr id="225" name="Google Shape;225;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8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0" name="Shape 230"/>
        <p:cNvGrpSpPr/>
        <p:nvPr/>
      </p:nvGrpSpPr>
      <p:grpSpPr>
        <a:xfrm>
          <a:off x="0" y="0"/>
          <a:ext cx="0" cy="0"/>
          <a:chOff x="0" y="0"/>
          <a:chExt cx="0" cy="0"/>
        </a:xfrm>
      </p:grpSpPr>
      <p:sp>
        <p:nvSpPr>
          <p:cNvPr id="231" name="Google Shape;231;p8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8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Blank">
  <p:cSld name="39_Blank">
    <p:spTree>
      <p:nvGrpSpPr>
        <p:cNvPr id="54" name="Shape 54"/>
        <p:cNvGrpSpPr/>
        <p:nvPr/>
      </p:nvGrpSpPr>
      <p:grpSpPr>
        <a:xfrm>
          <a:off x="0" y="0"/>
          <a:ext cx="0" cy="0"/>
          <a:chOff x="0" y="0"/>
          <a:chExt cx="0" cy="0"/>
        </a:xfrm>
      </p:grpSpPr>
      <p:sp>
        <p:nvSpPr>
          <p:cNvPr id="55" name="Google Shape;5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Blank">
  <p:cSld name="38_Blank">
    <p:spTree>
      <p:nvGrpSpPr>
        <p:cNvPr id="58" name="Shape 58"/>
        <p:cNvGrpSpPr/>
        <p:nvPr/>
      </p:nvGrpSpPr>
      <p:grpSpPr>
        <a:xfrm>
          <a:off x="0" y="0"/>
          <a:ext cx="0" cy="0"/>
          <a:chOff x="0" y="0"/>
          <a:chExt cx="0" cy="0"/>
        </a:xfrm>
      </p:grpSpPr>
      <p:sp>
        <p:nvSpPr>
          <p:cNvPr id="59" name="Google Shape;59;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theme" Target="../theme/theme1.xml"/><Relationship Id="rId50" Type="http://schemas.openxmlformats.org/officeDocument/2006/relationships/slideLayout" Target="../slideLayouts/slideLayout5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vi-V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53.png"/><Relationship Id="rId9" Type="http://schemas.openxmlformats.org/officeDocument/2006/relationships/image" Target="../media/image44.png"/><Relationship Id="rId5" Type="http://schemas.openxmlformats.org/officeDocument/2006/relationships/image" Target="../media/image2.png"/><Relationship Id="rId6" Type="http://schemas.openxmlformats.org/officeDocument/2006/relationships/image" Target="../media/image43.png"/><Relationship Id="rId7" Type="http://schemas.openxmlformats.org/officeDocument/2006/relationships/image" Target="../media/image32.gif"/><Relationship Id="rId8" Type="http://schemas.openxmlformats.org/officeDocument/2006/relationships/image" Target="../media/image46.png"/><Relationship Id="rId11" Type="http://schemas.openxmlformats.org/officeDocument/2006/relationships/image" Target="../media/image37.png"/><Relationship Id="rId10"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41.gif"/><Relationship Id="rId5"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6.jpg"/><Relationship Id="rId4" Type="http://schemas.openxmlformats.org/officeDocument/2006/relationships/image" Target="../media/image38.png"/><Relationship Id="rId9"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42.png"/><Relationship Id="rId7" Type="http://schemas.openxmlformats.org/officeDocument/2006/relationships/image" Target="../media/image55.png"/><Relationship Id="rId8" Type="http://schemas.openxmlformats.org/officeDocument/2006/relationships/image" Target="../media/image52.png"/><Relationship Id="rId10" Type="http://schemas.openxmlformats.org/officeDocument/2006/relationships/image" Target="../media/image6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7.jpg"/><Relationship Id="rId4" Type="http://schemas.openxmlformats.org/officeDocument/2006/relationships/image" Target="../media/image51.png"/><Relationship Id="rId9" Type="http://schemas.openxmlformats.org/officeDocument/2006/relationships/image" Target="../media/image54.jp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6.jpg"/><Relationship Id="rId4" Type="http://schemas.openxmlformats.org/officeDocument/2006/relationships/image" Target="../media/image51.png"/><Relationship Id="rId9" Type="http://schemas.openxmlformats.org/officeDocument/2006/relationships/image" Target="../media/image61.jp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0.jpg"/><Relationship Id="rId4" Type="http://schemas.openxmlformats.org/officeDocument/2006/relationships/image" Target="../media/image51.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8.jpg"/><Relationship Id="rId4" Type="http://schemas.openxmlformats.org/officeDocument/2006/relationships/image" Target="../media/image51.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jpg"/><Relationship Id="rId4" Type="http://schemas.openxmlformats.org/officeDocument/2006/relationships/image" Target="../media/image48.png"/><Relationship Id="rId9" Type="http://schemas.openxmlformats.org/officeDocument/2006/relationships/image" Target="../media/image45.png"/><Relationship Id="rId5" Type="http://schemas.openxmlformats.org/officeDocument/2006/relationships/image" Target="../media/image50.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68.gif"/><Relationship Id="rId11" Type="http://schemas.openxmlformats.org/officeDocument/2006/relationships/image" Target="../media/image39.png"/><Relationship Id="rId10"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0.png"/><Relationship Id="rId9" Type="http://schemas.openxmlformats.org/officeDocument/2006/relationships/image" Target="../media/image7.gif"/><Relationship Id="rId5" Type="http://schemas.openxmlformats.org/officeDocument/2006/relationships/image" Target="../media/image20.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6.png"/><Relationship Id="rId11" Type="http://schemas.openxmlformats.org/officeDocument/2006/relationships/image" Target="../media/image17.png"/><Relationship Id="rId10" Type="http://schemas.openxmlformats.org/officeDocument/2006/relationships/image" Target="../media/image15.png"/><Relationship Id="rId12"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7.jpg"/><Relationship Id="rId4" Type="http://schemas.openxmlformats.org/officeDocument/2006/relationships/image" Target="../media/image53.png"/><Relationship Id="rId9" Type="http://schemas.openxmlformats.org/officeDocument/2006/relationships/image" Target="../media/image44.png"/><Relationship Id="rId5" Type="http://schemas.openxmlformats.org/officeDocument/2006/relationships/image" Target="../media/image2.png"/><Relationship Id="rId6" Type="http://schemas.openxmlformats.org/officeDocument/2006/relationships/image" Target="../media/image43.png"/><Relationship Id="rId7" Type="http://schemas.openxmlformats.org/officeDocument/2006/relationships/image" Target="../media/image32.gif"/><Relationship Id="rId8" Type="http://schemas.openxmlformats.org/officeDocument/2006/relationships/image" Target="../media/image46.png"/><Relationship Id="rId11" Type="http://schemas.openxmlformats.org/officeDocument/2006/relationships/image" Target="../media/image62.png"/><Relationship Id="rId10"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4.jpg"/><Relationship Id="rId4" Type="http://schemas.openxmlformats.org/officeDocument/2006/relationships/image" Target="../media/image60.png"/><Relationship Id="rId9"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64.png"/><Relationship Id="rId7" Type="http://schemas.openxmlformats.org/officeDocument/2006/relationships/image" Target="../media/image72.png"/><Relationship Id="rId8"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5.jpg"/><Relationship Id="rId4" Type="http://schemas.openxmlformats.org/officeDocument/2006/relationships/image" Target="../media/image83.gif"/><Relationship Id="rId5"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2.jpg"/><Relationship Id="rId4" Type="http://schemas.openxmlformats.org/officeDocument/2006/relationships/image" Target="../media/image53.png"/><Relationship Id="rId9" Type="http://schemas.openxmlformats.org/officeDocument/2006/relationships/image" Target="../media/image35.png"/><Relationship Id="rId5" Type="http://schemas.openxmlformats.org/officeDocument/2006/relationships/image" Target="../media/image2.png"/><Relationship Id="rId6" Type="http://schemas.openxmlformats.org/officeDocument/2006/relationships/image" Target="../media/image32.gif"/><Relationship Id="rId7" Type="http://schemas.openxmlformats.org/officeDocument/2006/relationships/image" Target="../media/image46.png"/><Relationship Id="rId8" Type="http://schemas.openxmlformats.org/officeDocument/2006/relationships/image" Target="../media/image44.png"/><Relationship Id="rId10"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8.jpg"/><Relationship Id="rId4" Type="http://schemas.openxmlformats.org/officeDocument/2006/relationships/image" Target="../media/image76.png"/><Relationship Id="rId9" Type="http://schemas.openxmlformats.org/officeDocument/2006/relationships/image" Target="../media/image79.png"/><Relationship Id="rId5" Type="http://schemas.openxmlformats.org/officeDocument/2006/relationships/image" Target="../media/image77.png"/><Relationship Id="rId6" Type="http://schemas.openxmlformats.org/officeDocument/2006/relationships/image" Target="../media/image84.png"/><Relationship Id="rId7" Type="http://schemas.openxmlformats.org/officeDocument/2006/relationships/image" Target="../media/image87.gif"/><Relationship Id="rId8" Type="http://schemas.openxmlformats.org/officeDocument/2006/relationships/image" Target="../media/image8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5.jpg"/><Relationship Id="rId4" Type="http://schemas.openxmlformats.org/officeDocument/2006/relationships/image" Target="../media/image53.png"/><Relationship Id="rId5" Type="http://schemas.openxmlformats.org/officeDocument/2006/relationships/image" Target="../media/image8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18.gif"/><Relationship Id="rId6"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11.jpg"/><Relationship Id="rId9" Type="http://schemas.openxmlformats.org/officeDocument/2006/relationships/image" Target="../media/image27.jpg"/><Relationship Id="rId5" Type="http://schemas.openxmlformats.org/officeDocument/2006/relationships/image" Target="../media/image16.jpg"/><Relationship Id="rId6" Type="http://schemas.openxmlformats.org/officeDocument/2006/relationships/image" Target="../media/image12.jpg"/><Relationship Id="rId7" Type="http://schemas.openxmlformats.org/officeDocument/2006/relationships/image" Target="../media/image14.jpg"/><Relationship Id="rId8" Type="http://schemas.openxmlformats.org/officeDocument/2006/relationships/image" Target="../media/image26.jpg"/><Relationship Id="rId11" Type="http://schemas.openxmlformats.org/officeDocument/2006/relationships/image" Target="../media/image22.jpg"/><Relationship Id="rId10" Type="http://schemas.openxmlformats.org/officeDocument/2006/relationships/image" Target="../media/image23.jpg"/><Relationship Id="rId12"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2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jp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jp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Background scene with flowers in garden Royalty Free Vector" id="240" name="Google Shape;240;p1"/>
          <p:cNvPicPr preferRelativeResize="0"/>
          <p:nvPr/>
        </p:nvPicPr>
        <p:blipFill rotWithShape="1">
          <a:blip r:embed="rId3">
            <a:alphaModFix/>
          </a:blip>
          <a:srcRect b="14972" l="0" r="0" t="0"/>
          <a:stretch/>
        </p:blipFill>
        <p:spPr>
          <a:xfrm>
            <a:off x="0" y="-1"/>
            <a:ext cx="12192000" cy="6870269"/>
          </a:xfrm>
          <a:prstGeom prst="rect">
            <a:avLst/>
          </a:prstGeom>
          <a:noFill/>
          <a:ln>
            <a:noFill/>
          </a:ln>
        </p:spPr>
      </p:pic>
      <p:sp>
        <p:nvSpPr>
          <p:cNvPr id="241" name="Google Shape;241;p1"/>
          <p:cNvSpPr/>
          <p:nvPr/>
        </p:nvSpPr>
        <p:spPr>
          <a:xfrm>
            <a:off x="1329373" y="924225"/>
            <a:ext cx="83430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400">
                <a:solidFill>
                  <a:srgbClr val="002060"/>
                </a:solidFill>
                <a:latin typeface="Pattaya"/>
                <a:ea typeface="Pattaya"/>
                <a:cs typeface="Pattaya"/>
                <a:sym typeface="Pattaya"/>
              </a:rPr>
              <a:t>Thứ hai ngày 9 tháng 5 năm 2022</a:t>
            </a:r>
            <a:endParaRPr b="1" sz="4400">
              <a:solidFill>
                <a:srgbClr val="002060"/>
              </a:solidFill>
              <a:latin typeface="Pattaya"/>
              <a:ea typeface="Pattaya"/>
              <a:cs typeface="Pattaya"/>
              <a:sym typeface="Pattaya"/>
            </a:endParaRPr>
          </a:p>
          <a:p>
            <a:pPr indent="0" lvl="0" marL="0" marR="0" rtl="0" algn="ctr">
              <a:spcBef>
                <a:spcPts val="0"/>
              </a:spcBef>
              <a:spcAft>
                <a:spcPts val="0"/>
              </a:spcAft>
              <a:buNone/>
            </a:pPr>
            <a:r>
              <a:rPr b="1" i="0" lang="vi-VN" sz="4400" u="none" cap="none" strike="noStrike">
                <a:solidFill>
                  <a:srgbClr val="002060"/>
                </a:solidFill>
                <a:latin typeface="Pattaya"/>
                <a:ea typeface="Pattaya"/>
                <a:cs typeface="Pattaya"/>
                <a:sym typeface="Pattaya"/>
              </a:rPr>
              <a:t>Tập đọc</a:t>
            </a:r>
            <a:endParaRPr b="0" i="0" sz="4400" u="none" cap="none" strike="noStrike">
              <a:solidFill>
                <a:srgbClr val="002060"/>
              </a:solidFill>
              <a:latin typeface="Calibri"/>
              <a:ea typeface="Calibri"/>
              <a:cs typeface="Calibri"/>
              <a:sym typeface="Calibri"/>
            </a:endParaRPr>
          </a:p>
        </p:txBody>
      </p:sp>
      <p:sp>
        <p:nvSpPr>
          <p:cNvPr id="242" name="Google Shape;242;p1"/>
          <p:cNvSpPr/>
          <p:nvPr/>
        </p:nvSpPr>
        <p:spPr>
          <a:xfrm>
            <a:off x="961869" y="2465066"/>
            <a:ext cx="10268262" cy="33547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vi-VN" sz="6600" u="none" cap="none" strike="noStrike">
                <a:solidFill>
                  <a:srgbClr val="C00000"/>
                </a:solidFill>
                <a:latin typeface="Arial"/>
                <a:ea typeface="Arial"/>
                <a:cs typeface="Arial"/>
                <a:sym typeface="Arial"/>
              </a:rPr>
              <a:t>Lớp học trên đường</a:t>
            </a:r>
            <a:endParaRPr/>
          </a:p>
          <a:p>
            <a:pPr indent="0" lvl="0" marL="0" marR="0" rtl="0" algn="r">
              <a:spcBef>
                <a:spcPts val="0"/>
              </a:spcBef>
              <a:spcAft>
                <a:spcPts val="0"/>
              </a:spcAft>
              <a:buNone/>
            </a:pPr>
            <a:r>
              <a:t/>
            </a:r>
            <a:endParaRPr b="1" i="0" sz="4000" u="none" cap="none" strike="noStrike">
              <a:solidFill>
                <a:srgbClr val="002060"/>
              </a:solidFill>
              <a:latin typeface="Arial"/>
              <a:ea typeface="Arial"/>
              <a:cs typeface="Arial"/>
              <a:sym typeface="Arial"/>
            </a:endParaRPr>
          </a:p>
          <a:p>
            <a:pPr indent="0" lvl="0" marL="0" marR="0" rtl="0" algn="r">
              <a:spcBef>
                <a:spcPts val="0"/>
              </a:spcBef>
              <a:spcAft>
                <a:spcPts val="0"/>
              </a:spcAft>
              <a:buNone/>
            </a:pPr>
            <a:r>
              <a:rPr b="1" i="0" lang="vi-VN" sz="4000" u="none" cap="none" strike="noStrike">
                <a:solidFill>
                  <a:srgbClr val="002060"/>
                </a:solidFill>
                <a:latin typeface="Arial"/>
                <a:ea typeface="Arial"/>
                <a:cs typeface="Arial"/>
                <a:sym typeface="Arial"/>
              </a:rPr>
              <a:t>Theo Héc-to Ma-lô</a:t>
            </a:r>
            <a:endParaRPr b="1" i="0" sz="4000" u="none" cap="none" strike="noStrike">
              <a:solidFill>
                <a:srgbClr val="002060"/>
              </a:solidFill>
              <a:latin typeface="Arial"/>
              <a:ea typeface="Arial"/>
              <a:cs typeface="Arial"/>
              <a:sym typeface="Arial"/>
            </a:endParaRPr>
          </a:p>
          <a:p>
            <a:pPr indent="0" lvl="0" marL="0" marR="0" rtl="0" algn="ctr">
              <a:spcBef>
                <a:spcPts val="0"/>
              </a:spcBef>
              <a:spcAft>
                <a:spcPts val="0"/>
              </a:spcAft>
              <a:buNone/>
            </a:pPr>
            <a:r>
              <a:t/>
            </a:r>
            <a:endParaRPr b="0" i="0" sz="6600" u="none" cap="none" strike="noStrike">
              <a:solidFill>
                <a:srgbClr val="C00000"/>
              </a:solidFill>
              <a:latin typeface="Arial"/>
              <a:ea typeface="Arial"/>
              <a:cs typeface="Arial"/>
              <a:sym typeface="Arial"/>
            </a:endParaRPr>
          </a:p>
        </p:txBody>
      </p:sp>
    </p:spTree>
  </p:cSld>
  <p:clrMapOvr>
    <a:masterClrMapping/>
  </p:clrMapOvr>
  <p:transition spd="slow" p14:dur="800">
    <p:circl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descr="Karaoke bar interior with stage for music Vector Image" id="360" name="Google Shape;360;p12"/>
          <p:cNvPicPr preferRelativeResize="0"/>
          <p:nvPr/>
        </p:nvPicPr>
        <p:blipFill rotWithShape="1">
          <a:blip r:embed="rId3">
            <a:alphaModFix/>
          </a:blip>
          <a:srcRect b="10145" l="0" r="0" t="4331"/>
          <a:stretch/>
        </p:blipFill>
        <p:spPr>
          <a:xfrm>
            <a:off x="-1" y="-10646"/>
            <a:ext cx="12192001" cy="6884008"/>
          </a:xfrm>
          <a:prstGeom prst="rect">
            <a:avLst/>
          </a:prstGeom>
          <a:noFill/>
          <a:ln>
            <a:noFill/>
          </a:ln>
        </p:spPr>
      </p:pic>
      <p:sp>
        <p:nvSpPr>
          <p:cNvPr id="361" name="Google Shape;361;p12"/>
          <p:cNvSpPr/>
          <p:nvPr/>
        </p:nvSpPr>
        <p:spPr>
          <a:xfrm>
            <a:off x="596348" y="456829"/>
            <a:ext cx="11118574" cy="6216926"/>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362" name="Google Shape;362;p12"/>
          <p:cNvSpPr/>
          <p:nvPr/>
        </p:nvSpPr>
        <p:spPr>
          <a:xfrm>
            <a:off x="4468372" y="1807118"/>
            <a:ext cx="6960433" cy="3516347"/>
          </a:xfrm>
          <a:prstGeom prst="rect">
            <a:avLst/>
          </a:prstGeom>
          <a:noFill/>
          <a:ln>
            <a:noFill/>
          </a:ln>
        </p:spPr>
        <p:txBody>
          <a:bodyPr anchorCtr="0" anchor="t" bIns="34275" lIns="68575" spcFirstLastPara="1" rIns="68575" wrap="square" tIns="34275">
            <a:spAutoFit/>
          </a:bodyPr>
          <a:lstStyle/>
          <a:p>
            <a:pPr indent="0" lvl="0" marL="0" marR="0" rtl="0" algn="just">
              <a:spcBef>
                <a:spcPts val="0"/>
              </a:spcBef>
              <a:spcAft>
                <a:spcPts val="0"/>
              </a:spcAft>
              <a:buNone/>
            </a:pPr>
            <a:r>
              <a:rPr b="1" lang="vi-VN" sz="2800">
                <a:solidFill>
                  <a:srgbClr val="002060"/>
                </a:solidFill>
                <a:latin typeface="Pattaya"/>
                <a:ea typeface="Pattaya"/>
                <a:cs typeface="Pattaya"/>
                <a:sym typeface="Pattaya"/>
              </a:rPr>
              <a:t>Mẩu chuyện trên trích từ tiểu thuyết </a:t>
            </a:r>
            <a:r>
              <a:rPr b="1" lang="vi-VN" sz="2800">
                <a:solidFill>
                  <a:srgbClr val="C00000"/>
                </a:solidFill>
                <a:latin typeface="Pattaya"/>
                <a:ea typeface="Pattaya"/>
                <a:cs typeface="Pattaya"/>
                <a:sym typeface="Pattaya"/>
              </a:rPr>
              <a:t>Không gia đình</a:t>
            </a:r>
            <a:r>
              <a:rPr b="1" lang="vi-VN" sz="2800">
                <a:solidFill>
                  <a:srgbClr val="002060"/>
                </a:solidFill>
                <a:latin typeface="Pattaya"/>
                <a:ea typeface="Pattaya"/>
                <a:cs typeface="Pattaya"/>
                <a:sym typeface="Pattaya"/>
              </a:rPr>
              <a:t> của nhà văn Pháp Héc-to Ma-lô viết về cuộc đời lưu lạc của chú bé Rê-mi. Bị bắt cóc và vứt ra lề đường từ lúc mới sinh, Rê-mi được một gia đình nghèo nuôi, rồi được chủ một gánh xiếc rong là cụ Vi-ta-li dìu dắt nên người. Trải bao thăng trầm, cuối cùng cậu đã tìm được gia đình và sống hạnh phúc bên những người ruột thịt.</a:t>
            </a:r>
            <a:endParaRPr b="1" sz="2800">
              <a:solidFill>
                <a:srgbClr val="002060"/>
              </a:solidFill>
              <a:latin typeface="Pattaya"/>
              <a:ea typeface="Pattaya"/>
              <a:cs typeface="Pattaya"/>
              <a:sym typeface="Pattaya"/>
            </a:endParaRPr>
          </a:p>
        </p:txBody>
      </p:sp>
      <p:pic>
        <p:nvPicPr>
          <p:cNvPr descr="Không gia đình" id="363" name="Google Shape;363;p12"/>
          <p:cNvPicPr preferRelativeResize="0"/>
          <p:nvPr/>
        </p:nvPicPr>
        <p:blipFill rotWithShape="1">
          <a:blip r:embed="rId4">
            <a:alphaModFix/>
          </a:blip>
          <a:srcRect b="0" l="0" r="0" t="0"/>
          <a:stretch/>
        </p:blipFill>
        <p:spPr>
          <a:xfrm>
            <a:off x="808856" y="900803"/>
            <a:ext cx="3447009" cy="5056394"/>
          </a:xfrm>
          <a:prstGeom prst="rect">
            <a:avLst/>
          </a:prstGeom>
          <a:noFill/>
          <a:ln>
            <a:noFill/>
          </a:ln>
        </p:spPr>
      </p:pic>
    </p:spTree>
  </p:cSld>
  <p:clrMapOvr>
    <a:masterClrMapping/>
  </p:clrMapOvr>
  <p:transition spd="slow" p14:dur="1600">
    <p:blinds dir="ver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Karaoke bar interior with stage for music Vector Image" id="368" name="Google Shape;368;p13"/>
          <p:cNvPicPr preferRelativeResize="0"/>
          <p:nvPr/>
        </p:nvPicPr>
        <p:blipFill rotWithShape="1">
          <a:blip r:embed="rId3">
            <a:alphaModFix/>
          </a:blip>
          <a:srcRect b="10145" l="0" r="0" t="4331"/>
          <a:stretch/>
        </p:blipFill>
        <p:spPr>
          <a:xfrm>
            <a:off x="-1" y="-10646"/>
            <a:ext cx="12192001" cy="6884008"/>
          </a:xfrm>
          <a:prstGeom prst="rect">
            <a:avLst/>
          </a:prstGeom>
          <a:noFill/>
          <a:ln>
            <a:noFill/>
          </a:ln>
        </p:spPr>
      </p:pic>
      <p:sp>
        <p:nvSpPr>
          <p:cNvPr id="369" name="Google Shape;369;p13"/>
          <p:cNvSpPr/>
          <p:nvPr/>
        </p:nvSpPr>
        <p:spPr>
          <a:xfrm>
            <a:off x="596348" y="1566095"/>
            <a:ext cx="11118574" cy="4754358"/>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370" name="Google Shape;370;p13"/>
          <p:cNvSpPr/>
          <p:nvPr/>
        </p:nvSpPr>
        <p:spPr>
          <a:xfrm>
            <a:off x="4435769" y="1687642"/>
            <a:ext cx="3320460" cy="992579"/>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6000">
                <a:solidFill>
                  <a:srgbClr val="C00000"/>
                </a:solidFill>
                <a:latin typeface="Arial"/>
                <a:ea typeface="Arial"/>
                <a:cs typeface="Arial"/>
                <a:sym typeface="Arial"/>
              </a:rPr>
              <a:t>Chú thích</a:t>
            </a:r>
            <a:endParaRPr b="1" sz="6000">
              <a:solidFill>
                <a:srgbClr val="C00000"/>
              </a:solidFill>
              <a:latin typeface="Arial"/>
              <a:ea typeface="Arial"/>
              <a:cs typeface="Arial"/>
              <a:sym typeface="Arial"/>
            </a:endParaRPr>
          </a:p>
        </p:txBody>
      </p:sp>
      <p:sp>
        <p:nvSpPr>
          <p:cNvPr id="371" name="Google Shape;371;p13"/>
          <p:cNvSpPr/>
          <p:nvPr/>
        </p:nvSpPr>
        <p:spPr>
          <a:xfrm>
            <a:off x="761779" y="2680221"/>
            <a:ext cx="4206921" cy="62324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3600">
                <a:solidFill>
                  <a:srgbClr val="FF0000"/>
                </a:solidFill>
                <a:latin typeface="Quicksand"/>
                <a:ea typeface="Quicksand"/>
                <a:cs typeface="Quicksand"/>
                <a:sym typeface="Quicksand"/>
              </a:rPr>
              <a:t>ngày một ngày hai</a:t>
            </a:r>
            <a:endParaRPr b="1" sz="3600">
              <a:solidFill>
                <a:srgbClr val="FF0000"/>
              </a:solidFill>
              <a:latin typeface="Quicksand"/>
              <a:ea typeface="Quicksand"/>
              <a:cs typeface="Quicksand"/>
              <a:sym typeface="Quicksand"/>
            </a:endParaRPr>
          </a:p>
        </p:txBody>
      </p:sp>
      <p:sp>
        <p:nvSpPr>
          <p:cNvPr id="372" name="Google Shape;372;p13"/>
          <p:cNvSpPr txBox="1"/>
          <p:nvPr/>
        </p:nvSpPr>
        <p:spPr>
          <a:xfrm>
            <a:off x="5042046" y="2756079"/>
            <a:ext cx="5975724" cy="492443"/>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vi-VN" sz="3200">
                <a:solidFill>
                  <a:srgbClr val="002060"/>
                </a:solidFill>
                <a:latin typeface="Calibri"/>
                <a:ea typeface="Calibri"/>
                <a:cs typeface="Calibri"/>
                <a:sym typeface="Calibri"/>
              </a:rPr>
              <a:t>: nhanh chóng, có kết quả ngay.</a:t>
            </a:r>
            <a:endParaRPr b="1" i="1" sz="3200">
              <a:solidFill>
                <a:srgbClr val="002060"/>
              </a:solidFill>
              <a:latin typeface="Calibri"/>
              <a:ea typeface="Calibri"/>
              <a:cs typeface="Calibri"/>
              <a:sym typeface="Calibri"/>
            </a:endParaRPr>
          </a:p>
        </p:txBody>
      </p:sp>
      <p:sp>
        <p:nvSpPr>
          <p:cNvPr id="373" name="Google Shape;373;p13"/>
          <p:cNvSpPr/>
          <p:nvPr/>
        </p:nvSpPr>
        <p:spPr>
          <a:xfrm>
            <a:off x="2114715" y="3459320"/>
            <a:ext cx="1501053" cy="62324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3600">
                <a:solidFill>
                  <a:srgbClr val="FF0000"/>
                </a:solidFill>
                <a:latin typeface="Quicksand"/>
                <a:ea typeface="Quicksand"/>
                <a:cs typeface="Quicksand"/>
                <a:sym typeface="Quicksand"/>
              </a:rPr>
              <a:t>tấn tới</a:t>
            </a:r>
            <a:endParaRPr b="1" sz="3600">
              <a:solidFill>
                <a:srgbClr val="FF0000"/>
              </a:solidFill>
              <a:latin typeface="Quicksand"/>
              <a:ea typeface="Quicksand"/>
              <a:cs typeface="Quicksand"/>
              <a:sym typeface="Quicksand"/>
            </a:endParaRPr>
          </a:p>
        </p:txBody>
      </p:sp>
      <p:sp>
        <p:nvSpPr>
          <p:cNvPr id="374" name="Google Shape;374;p13"/>
          <p:cNvSpPr txBox="1"/>
          <p:nvPr/>
        </p:nvSpPr>
        <p:spPr>
          <a:xfrm>
            <a:off x="4967097" y="3524722"/>
            <a:ext cx="5975724" cy="492443"/>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vi-VN" sz="3200">
                <a:solidFill>
                  <a:srgbClr val="002060"/>
                </a:solidFill>
                <a:latin typeface="Calibri"/>
                <a:ea typeface="Calibri"/>
                <a:cs typeface="Calibri"/>
                <a:sym typeface="Calibri"/>
              </a:rPr>
              <a:t>: tiến bộ, đạt nhiều kết quả.</a:t>
            </a:r>
            <a:endParaRPr b="1" i="1" sz="3200">
              <a:solidFill>
                <a:srgbClr val="002060"/>
              </a:solidFill>
              <a:latin typeface="Calibri"/>
              <a:ea typeface="Calibri"/>
              <a:cs typeface="Calibri"/>
              <a:sym typeface="Calibri"/>
            </a:endParaRPr>
          </a:p>
        </p:txBody>
      </p:sp>
      <p:sp>
        <p:nvSpPr>
          <p:cNvPr id="375" name="Google Shape;375;p13"/>
          <p:cNvSpPr/>
          <p:nvPr/>
        </p:nvSpPr>
        <p:spPr>
          <a:xfrm>
            <a:off x="2035366" y="4294578"/>
            <a:ext cx="1659750" cy="62324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3600">
                <a:solidFill>
                  <a:srgbClr val="FF0000"/>
                </a:solidFill>
                <a:latin typeface="Quicksand"/>
                <a:ea typeface="Quicksand"/>
                <a:cs typeface="Quicksand"/>
                <a:sym typeface="Quicksand"/>
              </a:rPr>
              <a:t>đắc chí</a:t>
            </a:r>
            <a:endParaRPr b="1" sz="3600">
              <a:solidFill>
                <a:srgbClr val="FF0000"/>
              </a:solidFill>
              <a:latin typeface="Quicksand"/>
              <a:ea typeface="Quicksand"/>
              <a:cs typeface="Quicksand"/>
              <a:sym typeface="Quicksand"/>
            </a:endParaRPr>
          </a:p>
        </p:txBody>
      </p:sp>
      <p:sp>
        <p:nvSpPr>
          <p:cNvPr id="376" name="Google Shape;376;p13"/>
          <p:cNvSpPr txBox="1"/>
          <p:nvPr/>
        </p:nvSpPr>
        <p:spPr>
          <a:xfrm>
            <a:off x="4479334" y="4359980"/>
            <a:ext cx="7045378" cy="492443"/>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vi-VN" sz="3200">
                <a:solidFill>
                  <a:srgbClr val="002060"/>
                </a:solidFill>
                <a:latin typeface="Calibri"/>
                <a:ea typeface="Calibri"/>
                <a:cs typeface="Calibri"/>
                <a:sym typeface="Calibri"/>
              </a:rPr>
              <a:t>: tỏ ra thích thú vì đạt được mong muốn.</a:t>
            </a:r>
            <a:endParaRPr b="1" i="1" sz="3200">
              <a:solidFill>
                <a:srgbClr val="002060"/>
              </a:solidFill>
              <a:latin typeface="Calibri"/>
              <a:ea typeface="Calibri"/>
              <a:cs typeface="Calibri"/>
              <a:sym typeface="Calibri"/>
            </a:endParaRPr>
          </a:p>
        </p:txBody>
      </p:sp>
      <p:sp>
        <p:nvSpPr>
          <p:cNvPr id="377" name="Google Shape;377;p13"/>
          <p:cNvSpPr/>
          <p:nvPr/>
        </p:nvSpPr>
        <p:spPr>
          <a:xfrm>
            <a:off x="1292818" y="5125339"/>
            <a:ext cx="2400337" cy="62324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3600">
                <a:solidFill>
                  <a:srgbClr val="FF0000"/>
                </a:solidFill>
                <a:latin typeface="Quicksand"/>
                <a:ea typeface="Quicksand"/>
                <a:cs typeface="Quicksand"/>
                <a:sym typeface="Quicksand"/>
              </a:rPr>
              <a:t>sao nhãng</a:t>
            </a:r>
            <a:endParaRPr b="1" sz="3600">
              <a:solidFill>
                <a:srgbClr val="FF0000"/>
              </a:solidFill>
              <a:latin typeface="Quicksand"/>
              <a:ea typeface="Quicksand"/>
              <a:cs typeface="Quicksand"/>
              <a:sym typeface="Quicksand"/>
            </a:endParaRPr>
          </a:p>
        </p:txBody>
      </p:sp>
      <p:sp>
        <p:nvSpPr>
          <p:cNvPr id="378" name="Google Shape;378;p13"/>
          <p:cNvSpPr txBox="1"/>
          <p:nvPr/>
        </p:nvSpPr>
        <p:spPr>
          <a:xfrm>
            <a:off x="4166922" y="5190741"/>
            <a:ext cx="7357790" cy="492443"/>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vi-VN" sz="3200">
                <a:solidFill>
                  <a:srgbClr val="002060"/>
                </a:solidFill>
                <a:latin typeface="Calibri"/>
                <a:ea typeface="Calibri"/>
                <a:cs typeface="Calibri"/>
                <a:sym typeface="Calibri"/>
              </a:rPr>
              <a:t>: quên đi, không để tâm vào việc phải làm.</a:t>
            </a:r>
            <a:endParaRPr b="1" i="1" sz="3200">
              <a:solidFill>
                <a:srgbClr val="002060"/>
              </a:solidFill>
              <a:latin typeface="Calibri"/>
              <a:ea typeface="Calibri"/>
              <a:cs typeface="Calibri"/>
              <a:sym typeface="Calibri"/>
            </a:endParaRPr>
          </a:p>
        </p:txBody>
      </p:sp>
    </p:spTree>
  </p:cSld>
  <p:clrMapOvr>
    <a:masterClrMapping/>
  </p:clrMapOvr>
  <p:transition spd="slow">
    <p:wheel spokes="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500"/>
                                        <p:tgtEl>
                                          <p:spTgt spid="369"/>
                                        </p:tgtEl>
                                        <p:attrNameLst>
                                          <p:attrName>ppt_w</p:attrName>
                                        </p:attrNameLst>
                                      </p:cBhvr>
                                      <p:tavLst>
                                        <p:tav fmla="" tm="0">
                                          <p:val>
                                            <p:strVal val="0"/>
                                          </p:val>
                                        </p:tav>
                                        <p:tav fmla="" tm="100000">
                                          <p:val>
                                            <p:strVal val="#ppt_w"/>
                                          </p:val>
                                        </p:tav>
                                      </p:tavLst>
                                    </p:anim>
                                    <p:anim calcmode="lin" valueType="num">
                                      <p:cBhvr additive="base">
                                        <p:cTn dur="500"/>
                                        <p:tgtEl>
                                          <p:spTgt spid="36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72"/>
                                        </p:tgtEl>
                                        <p:attrNameLst>
                                          <p:attrName>style.visibility</p:attrName>
                                        </p:attrNameLst>
                                      </p:cBhvr>
                                      <p:to>
                                        <p:strVal val="visible"/>
                                      </p:to>
                                    </p:set>
                                    <p:anim calcmode="lin" valueType="num">
                                      <p:cBhvr additive="base">
                                        <p:cTn dur="1300"/>
                                        <p:tgtEl>
                                          <p:spTgt spid="37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74"/>
                                        </p:tgtEl>
                                        <p:attrNameLst>
                                          <p:attrName>style.visibility</p:attrName>
                                        </p:attrNameLst>
                                      </p:cBhvr>
                                      <p:to>
                                        <p:strVal val="visible"/>
                                      </p:to>
                                    </p:set>
                                    <p:anim calcmode="lin" valueType="num">
                                      <p:cBhvr additive="base">
                                        <p:cTn dur="1300"/>
                                        <p:tgtEl>
                                          <p:spTgt spid="37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76"/>
                                        </p:tgtEl>
                                        <p:attrNameLst>
                                          <p:attrName>style.visibility</p:attrName>
                                        </p:attrNameLst>
                                      </p:cBhvr>
                                      <p:to>
                                        <p:strVal val="visible"/>
                                      </p:to>
                                    </p:set>
                                    <p:anim calcmode="lin" valueType="num">
                                      <p:cBhvr additive="base">
                                        <p:cTn dur="1300"/>
                                        <p:tgtEl>
                                          <p:spTgt spid="37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78"/>
                                        </p:tgtEl>
                                        <p:attrNameLst>
                                          <p:attrName>style.visibility</p:attrName>
                                        </p:attrNameLst>
                                      </p:cBhvr>
                                      <p:to>
                                        <p:strVal val="visible"/>
                                      </p:to>
                                    </p:set>
                                    <p:anim calcmode="lin" valueType="num">
                                      <p:cBhvr additive="base">
                                        <p:cTn dur="1300"/>
                                        <p:tgtEl>
                                          <p:spTgt spid="37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grpSp>
        <p:nvGrpSpPr>
          <p:cNvPr id="383" name="Google Shape;383;p14"/>
          <p:cNvGrpSpPr/>
          <p:nvPr/>
        </p:nvGrpSpPr>
        <p:grpSpPr>
          <a:xfrm>
            <a:off x="1795225" y="1076722"/>
            <a:ext cx="2924361" cy="826451"/>
            <a:chOff x="4996873" y="3528289"/>
            <a:chExt cx="1699489" cy="480291"/>
          </a:xfrm>
        </p:grpSpPr>
        <p:sp>
          <p:nvSpPr>
            <p:cNvPr id="384" name="Google Shape;384;p14"/>
            <p:cNvSpPr/>
            <p:nvPr/>
          </p:nvSpPr>
          <p:spPr>
            <a:xfrm>
              <a:off x="4996873"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4800">
                  <a:solidFill>
                    <a:schemeClr val="lt1"/>
                  </a:solidFill>
                  <a:latin typeface="Arial"/>
                  <a:ea typeface="Arial"/>
                  <a:cs typeface="Arial"/>
                  <a:sym typeface="Arial"/>
                </a:rPr>
                <a:t>学</a:t>
              </a:r>
              <a:endParaRPr/>
            </a:p>
          </p:txBody>
        </p:sp>
        <p:sp>
          <p:nvSpPr>
            <p:cNvPr id="385" name="Google Shape;385;p14"/>
            <p:cNvSpPr/>
            <p:nvPr/>
          </p:nvSpPr>
          <p:spPr>
            <a:xfrm>
              <a:off x="5403272"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4800">
                  <a:solidFill>
                    <a:schemeClr val="lt1"/>
                  </a:solidFill>
                  <a:latin typeface="Arial"/>
                  <a:ea typeface="Arial"/>
                  <a:cs typeface="Arial"/>
                  <a:sym typeface="Arial"/>
                </a:rPr>
                <a:t>习</a:t>
              </a:r>
              <a:endParaRPr/>
            </a:p>
          </p:txBody>
        </p:sp>
        <p:sp>
          <p:nvSpPr>
            <p:cNvPr id="386" name="Google Shape;386;p14"/>
            <p:cNvSpPr/>
            <p:nvPr/>
          </p:nvSpPr>
          <p:spPr>
            <a:xfrm>
              <a:off x="5809671"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4800">
                  <a:solidFill>
                    <a:schemeClr val="lt1"/>
                  </a:solidFill>
                  <a:latin typeface="Arial"/>
                  <a:ea typeface="Arial"/>
                  <a:cs typeface="Arial"/>
                  <a:sym typeface="Arial"/>
                </a:rPr>
                <a:t>目</a:t>
              </a:r>
              <a:endParaRPr/>
            </a:p>
          </p:txBody>
        </p:sp>
        <p:sp>
          <p:nvSpPr>
            <p:cNvPr id="387" name="Google Shape;387;p14"/>
            <p:cNvSpPr/>
            <p:nvPr/>
          </p:nvSpPr>
          <p:spPr>
            <a:xfrm>
              <a:off x="6216071"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4800">
                  <a:solidFill>
                    <a:schemeClr val="lt1"/>
                  </a:solidFill>
                  <a:latin typeface="Arial"/>
                  <a:ea typeface="Arial"/>
                  <a:cs typeface="Arial"/>
                  <a:sym typeface="Arial"/>
                </a:rPr>
                <a:t>标</a:t>
              </a:r>
              <a:endParaRPr/>
            </a:p>
          </p:txBody>
        </p:sp>
      </p:grpSp>
      <p:sp>
        <p:nvSpPr>
          <p:cNvPr id="388" name="Google Shape;388;p14"/>
          <p:cNvSpPr txBox="1"/>
          <p:nvPr/>
        </p:nvSpPr>
        <p:spPr>
          <a:xfrm>
            <a:off x="2621676" y="2478340"/>
            <a:ext cx="6695211"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2400">
                <a:solidFill>
                  <a:schemeClr val="dk1"/>
                </a:solidFill>
                <a:latin typeface="Arial"/>
                <a:ea typeface="Arial"/>
                <a:cs typeface="Arial"/>
                <a:sym typeface="Arial"/>
              </a:rPr>
              <a:t>1、认识长方体正方体的展开图，能够知道各个面展开后的图中位置。</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vi-VN" sz="2400">
                <a:solidFill>
                  <a:schemeClr val="dk1"/>
                </a:solidFill>
                <a:latin typeface="Arial"/>
                <a:ea typeface="Arial"/>
                <a:cs typeface="Arial"/>
                <a:sym typeface="Arial"/>
              </a:rPr>
              <a:t>2、理解并掌握长方体正方体表面积的计算方法。</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vi-VN" sz="2400">
                <a:solidFill>
                  <a:schemeClr val="dk1"/>
                </a:solidFill>
                <a:latin typeface="Arial"/>
                <a:ea typeface="Arial"/>
                <a:cs typeface="Arial"/>
                <a:sym typeface="Arial"/>
              </a:rPr>
              <a:t>3、运用公式解决实际问题。</a:t>
            </a:r>
            <a:endParaRPr/>
          </a:p>
        </p:txBody>
      </p:sp>
      <p:pic>
        <p:nvPicPr>
          <p:cNvPr descr="Empty room with parquet floor and yellow wallpaper 3112391 Vector Art at  Vecteezy" id="389" name="Google Shape;389;p1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Cartoon Border, Lovely, Cartoon, Frame PNG and PSD | Thiệp, Giấy viết, Sổ  tay" id="390" name="Google Shape;390;p14"/>
          <p:cNvPicPr preferRelativeResize="0"/>
          <p:nvPr/>
        </p:nvPicPr>
        <p:blipFill rotWithShape="1">
          <a:blip r:embed="rId4">
            <a:alphaModFix/>
          </a:blip>
          <a:srcRect b="10482" l="0" r="0" t="24097"/>
          <a:stretch/>
        </p:blipFill>
        <p:spPr>
          <a:xfrm>
            <a:off x="-97278" y="741862"/>
            <a:ext cx="10325942" cy="6116137"/>
          </a:xfrm>
          <a:prstGeom prst="rect">
            <a:avLst/>
          </a:prstGeom>
          <a:noFill/>
          <a:ln>
            <a:noFill/>
          </a:ln>
        </p:spPr>
      </p:pic>
      <p:pic>
        <p:nvPicPr>
          <p:cNvPr descr="Biểu tượng hoạt hình 3D III, Sony Vegas, nghệ thuật vuông vàng và đen, png  | PNGEgg" id="391" name="Google Shape;391;p14"/>
          <p:cNvPicPr preferRelativeResize="0"/>
          <p:nvPr/>
        </p:nvPicPr>
        <p:blipFill rotWithShape="1">
          <a:blip r:embed="rId5">
            <a:alphaModFix/>
          </a:blip>
          <a:srcRect b="0" l="33944" r="33686" t="0"/>
          <a:stretch/>
        </p:blipFill>
        <p:spPr>
          <a:xfrm>
            <a:off x="1667528" y="1403180"/>
            <a:ext cx="1030409" cy="1061078"/>
          </a:xfrm>
          <a:prstGeom prst="rect">
            <a:avLst/>
          </a:prstGeom>
          <a:noFill/>
          <a:ln>
            <a:noFill/>
          </a:ln>
        </p:spPr>
      </p:pic>
      <p:pic>
        <p:nvPicPr>
          <p:cNvPr descr="Biểu tượng hoạt hình 3D III, Sony Vegas, nghệ thuật vuông vàng và đen, png  | PNGEgg" id="392" name="Google Shape;392;p14"/>
          <p:cNvPicPr preferRelativeResize="0"/>
          <p:nvPr/>
        </p:nvPicPr>
        <p:blipFill rotWithShape="1">
          <a:blip r:embed="rId5">
            <a:alphaModFix/>
          </a:blip>
          <a:srcRect b="0" l="33944" r="33686" t="0"/>
          <a:stretch/>
        </p:blipFill>
        <p:spPr>
          <a:xfrm>
            <a:off x="1639325" y="2624853"/>
            <a:ext cx="1030409" cy="1061078"/>
          </a:xfrm>
          <a:prstGeom prst="rect">
            <a:avLst/>
          </a:prstGeom>
          <a:noFill/>
          <a:ln>
            <a:noFill/>
          </a:ln>
        </p:spPr>
      </p:pic>
      <p:pic>
        <p:nvPicPr>
          <p:cNvPr descr="Biểu tượng hoạt hình 3D III, Sony Vegas, nghệ thuật vuông vàng và đen, png  | PNGEgg" id="393" name="Google Shape;393;p14"/>
          <p:cNvPicPr preferRelativeResize="0"/>
          <p:nvPr/>
        </p:nvPicPr>
        <p:blipFill rotWithShape="1">
          <a:blip r:embed="rId5">
            <a:alphaModFix/>
          </a:blip>
          <a:srcRect b="0" l="33944" r="33686" t="0"/>
          <a:stretch/>
        </p:blipFill>
        <p:spPr>
          <a:xfrm>
            <a:off x="1639325" y="3884008"/>
            <a:ext cx="1056117" cy="1087551"/>
          </a:xfrm>
          <a:prstGeom prst="rect">
            <a:avLst/>
          </a:prstGeom>
          <a:noFill/>
          <a:ln>
            <a:noFill/>
          </a:ln>
        </p:spPr>
      </p:pic>
      <p:grpSp>
        <p:nvGrpSpPr>
          <p:cNvPr id="394" name="Google Shape;394;p14"/>
          <p:cNvGrpSpPr/>
          <p:nvPr/>
        </p:nvGrpSpPr>
        <p:grpSpPr>
          <a:xfrm>
            <a:off x="7609440" y="-38429"/>
            <a:ext cx="4461986" cy="3464448"/>
            <a:chOff x="7609440" y="-38429"/>
            <a:chExt cx="4461986" cy="3464448"/>
          </a:xfrm>
        </p:grpSpPr>
        <p:pic>
          <p:nvPicPr>
            <p:cNvPr id="395" name="Google Shape;395;p14"/>
            <p:cNvPicPr preferRelativeResize="0"/>
            <p:nvPr/>
          </p:nvPicPr>
          <p:blipFill rotWithShape="1">
            <a:blip r:embed="rId6">
              <a:alphaModFix/>
            </a:blip>
            <a:srcRect b="0" l="0" r="0" t="0"/>
            <a:stretch/>
          </p:blipFill>
          <p:spPr>
            <a:xfrm>
              <a:off x="7609440" y="-38429"/>
              <a:ext cx="4461986" cy="3464448"/>
            </a:xfrm>
            <a:prstGeom prst="rect">
              <a:avLst/>
            </a:prstGeom>
            <a:noFill/>
            <a:ln>
              <a:noFill/>
            </a:ln>
          </p:spPr>
        </p:pic>
        <p:sp>
          <p:nvSpPr>
            <p:cNvPr id="396" name="Google Shape;396;p14"/>
            <p:cNvSpPr txBox="1"/>
            <p:nvPr/>
          </p:nvSpPr>
          <p:spPr>
            <a:xfrm>
              <a:off x="8246567" y="1630356"/>
              <a:ext cx="3762684"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2800">
                  <a:solidFill>
                    <a:schemeClr val="lt1"/>
                  </a:solidFill>
                  <a:latin typeface="Pattaya"/>
                  <a:ea typeface="Pattaya"/>
                  <a:cs typeface="Pattaya"/>
                  <a:sym typeface="Pattaya"/>
                </a:rPr>
                <a:t>Cảm ơn các bạn nhé! Misa thích hát lắm!</a:t>
              </a:r>
              <a:endParaRPr sz="2800">
                <a:solidFill>
                  <a:schemeClr val="lt1"/>
                </a:solidFill>
                <a:latin typeface="Pattaya"/>
                <a:ea typeface="Pattaya"/>
                <a:cs typeface="Pattaya"/>
                <a:sym typeface="Pattaya"/>
              </a:endParaRPr>
            </a:p>
          </p:txBody>
        </p:sp>
      </p:grpSp>
      <p:pic>
        <p:nvPicPr>
          <p:cNvPr id="397" name="Google Shape;397;p14"/>
          <p:cNvPicPr preferRelativeResize="0"/>
          <p:nvPr/>
        </p:nvPicPr>
        <p:blipFill rotWithShape="1">
          <a:blip r:embed="rId7">
            <a:alphaModFix/>
          </a:blip>
          <a:srcRect b="0" l="0" r="0" t="0"/>
          <a:stretch/>
        </p:blipFill>
        <p:spPr>
          <a:xfrm>
            <a:off x="7599640" y="3062069"/>
            <a:ext cx="4919287" cy="3988611"/>
          </a:xfrm>
          <a:prstGeom prst="rect">
            <a:avLst/>
          </a:prstGeom>
          <a:noFill/>
          <a:ln>
            <a:noFill/>
          </a:ln>
        </p:spPr>
      </p:pic>
      <p:sp>
        <p:nvSpPr>
          <p:cNvPr id="398" name="Google Shape;398;p14"/>
          <p:cNvSpPr txBox="1"/>
          <p:nvPr/>
        </p:nvSpPr>
        <p:spPr>
          <a:xfrm>
            <a:off x="3726182" y="1689684"/>
            <a:ext cx="3762684"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400">
                <a:solidFill>
                  <a:srgbClr val="C00000"/>
                </a:solidFill>
                <a:latin typeface="Arial"/>
                <a:ea typeface="Arial"/>
                <a:cs typeface="Arial"/>
                <a:sym typeface="Arial"/>
              </a:rPr>
              <a:t>Luyện đọc</a:t>
            </a:r>
            <a:endParaRPr sz="4400">
              <a:solidFill>
                <a:srgbClr val="C00000"/>
              </a:solidFill>
              <a:latin typeface="Arial"/>
              <a:ea typeface="Arial"/>
              <a:cs typeface="Arial"/>
              <a:sym typeface="Arial"/>
            </a:endParaRPr>
          </a:p>
        </p:txBody>
      </p:sp>
      <p:sp>
        <p:nvSpPr>
          <p:cNvPr id="399" name="Google Shape;399;p14"/>
          <p:cNvSpPr txBox="1"/>
          <p:nvPr/>
        </p:nvSpPr>
        <p:spPr>
          <a:xfrm>
            <a:off x="3722166" y="2875283"/>
            <a:ext cx="3762684"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400">
                <a:solidFill>
                  <a:srgbClr val="C00000"/>
                </a:solidFill>
                <a:latin typeface="Arial"/>
                <a:ea typeface="Arial"/>
                <a:cs typeface="Arial"/>
                <a:sym typeface="Arial"/>
              </a:rPr>
              <a:t>Tìm hiểu bài</a:t>
            </a:r>
            <a:endParaRPr sz="4400">
              <a:solidFill>
                <a:srgbClr val="C00000"/>
              </a:solidFill>
              <a:latin typeface="Arial"/>
              <a:ea typeface="Arial"/>
              <a:cs typeface="Arial"/>
              <a:sym typeface="Arial"/>
            </a:endParaRPr>
          </a:p>
        </p:txBody>
      </p:sp>
      <p:sp>
        <p:nvSpPr>
          <p:cNvPr id="400" name="Google Shape;400;p14"/>
          <p:cNvSpPr txBox="1"/>
          <p:nvPr/>
        </p:nvSpPr>
        <p:spPr>
          <a:xfrm>
            <a:off x="3677793" y="4088162"/>
            <a:ext cx="3762684"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400">
                <a:solidFill>
                  <a:srgbClr val="C00000"/>
                </a:solidFill>
                <a:latin typeface="Arial"/>
                <a:ea typeface="Arial"/>
                <a:cs typeface="Arial"/>
                <a:sym typeface="Arial"/>
              </a:rPr>
              <a:t>Đọc diễn cảm</a:t>
            </a:r>
            <a:endParaRPr sz="4400">
              <a:solidFill>
                <a:srgbClr val="C00000"/>
              </a:solidFill>
              <a:latin typeface="Arial"/>
              <a:ea typeface="Arial"/>
              <a:cs typeface="Arial"/>
              <a:sym typeface="Arial"/>
            </a:endParaRPr>
          </a:p>
        </p:txBody>
      </p:sp>
      <p:pic>
        <p:nvPicPr>
          <p:cNvPr descr="Premium Vector | Dog and cat pet shop cartoon logo" id="401" name="Google Shape;401;p14"/>
          <p:cNvPicPr preferRelativeResize="0"/>
          <p:nvPr/>
        </p:nvPicPr>
        <p:blipFill rotWithShape="1">
          <a:blip r:embed="rId8">
            <a:alphaModFix/>
          </a:blip>
          <a:srcRect b="21020" l="26536" r="24105" t="20018"/>
          <a:stretch/>
        </p:blipFill>
        <p:spPr>
          <a:xfrm>
            <a:off x="2543903" y="2663936"/>
            <a:ext cx="1207278" cy="961447"/>
          </a:xfrm>
          <a:prstGeom prst="rect">
            <a:avLst/>
          </a:prstGeom>
          <a:noFill/>
          <a:ln>
            <a:noFill/>
          </a:ln>
        </p:spPr>
      </p:pic>
      <p:pic>
        <p:nvPicPr>
          <p:cNvPr descr="catalyst (@catalystvibes) • Instagram photos and videos | Cartoon styles,  Cartoon icons, Icon illustration" id="402" name="Google Shape;402;p14"/>
          <p:cNvPicPr preferRelativeResize="0"/>
          <p:nvPr/>
        </p:nvPicPr>
        <p:blipFill rotWithShape="1">
          <a:blip r:embed="rId9">
            <a:alphaModFix/>
          </a:blip>
          <a:srcRect b="17233" l="22596" r="22132" t="21467"/>
          <a:stretch/>
        </p:blipFill>
        <p:spPr>
          <a:xfrm>
            <a:off x="2706602" y="1493297"/>
            <a:ext cx="772870" cy="857134"/>
          </a:xfrm>
          <a:prstGeom prst="rect">
            <a:avLst/>
          </a:prstGeom>
          <a:noFill/>
          <a:ln>
            <a:noFill/>
          </a:ln>
        </p:spPr>
      </p:pic>
      <p:pic>
        <p:nvPicPr>
          <p:cNvPr descr="Concepto de cine con diseño de: vector de stock (libre de regalías)  342802433" id="403" name="Google Shape;403;p14"/>
          <p:cNvPicPr preferRelativeResize="0"/>
          <p:nvPr/>
        </p:nvPicPr>
        <p:blipFill rotWithShape="1">
          <a:blip r:embed="rId10">
            <a:alphaModFix/>
          </a:blip>
          <a:srcRect b="0" l="0" r="0" t="0"/>
          <a:stretch/>
        </p:blipFill>
        <p:spPr>
          <a:xfrm>
            <a:off x="2485959" y="3810979"/>
            <a:ext cx="1313230" cy="1263589"/>
          </a:xfrm>
          <a:prstGeom prst="rect">
            <a:avLst/>
          </a:prstGeom>
          <a:noFill/>
          <a:ln>
            <a:noFill/>
          </a:ln>
        </p:spPr>
      </p:pic>
      <p:pic>
        <p:nvPicPr>
          <p:cNvPr descr="dấu-tích Phong Thủy Xanh" id="404" name="Google Shape;404;p14"/>
          <p:cNvPicPr preferRelativeResize="0"/>
          <p:nvPr/>
        </p:nvPicPr>
        <p:blipFill rotWithShape="1">
          <a:blip r:embed="rId11">
            <a:alphaModFix/>
          </a:blip>
          <a:srcRect b="0" l="0" r="0" t="0"/>
          <a:stretch/>
        </p:blipFill>
        <p:spPr>
          <a:xfrm>
            <a:off x="1841253" y="1158462"/>
            <a:ext cx="1095460" cy="1095460"/>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Cartoon pet shop building Royalty Free Vector Image" id="409" name="Google Shape;409;p15"/>
          <p:cNvPicPr preferRelativeResize="0"/>
          <p:nvPr/>
        </p:nvPicPr>
        <p:blipFill rotWithShape="1">
          <a:blip r:embed="rId3">
            <a:alphaModFix/>
          </a:blip>
          <a:srcRect b="8791" l="0" r="0" t="31385"/>
          <a:stretch/>
        </p:blipFill>
        <p:spPr>
          <a:xfrm>
            <a:off x="0" y="0"/>
            <a:ext cx="12192000" cy="6876965"/>
          </a:xfrm>
          <a:prstGeom prst="rect">
            <a:avLst/>
          </a:prstGeom>
          <a:noFill/>
          <a:ln>
            <a:noFill/>
          </a:ln>
        </p:spPr>
      </p:pic>
      <p:pic>
        <p:nvPicPr>
          <p:cNvPr id="410" name="Google Shape;410;p15"/>
          <p:cNvPicPr preferRelativeResize="0"/>
          <p:nvPr/>
        </p:nvPicPr>
        <p:blipFill rotWithShape="1">
          <a:blip r:embed="rId4">
            <a:alphaModFix/>
          </a:blip>
          <a:srcRect b="0" l="0" r="0" t="0"/>
          <a:stretch/>
        </p:blipFill>
        <p:spPr>
          <a:xfrm>
            <a:off x="8202117" y="3356775"/>
            <a:ext cx="3520190" cy="3520190"/>
          </a:xfrm>
          <a:prstGeom prst="rect">
            <a:avLst/>
          </a:prstGeom>
          <a:noFill/>
          <a:ln>
            <a:noFill/>
          </a:ln>
        </p:spPr>
      </p:pic>
      <p:sp>
        <p:nvSpPr>
          <p:cNvPr id="411" name="Google Shape;411;p15"/>
          <p:cNvSpPr/>
          <p:nvPr/>
        </p:nvSpPr>
        <p:spPr>
          <a:xfrm>
            <a:off x="3511826" y="1285461"/>
            <a:ext cx="1185093" cy="569843"/>
          </a:xfrm>
          <a:prstGeom prst="rect">
            <a:avLst/>
          </a:prstGeom>
          <a:solidFill>
            <a:srgbClr val="36474F"/>
          </a:solidFill>
          <a:ln cap="flat" cmpd="sng" w="12700">
            <a:solidFill>
              <a:srgbClr val="3647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15"/>
          <p:cNvSpPr/>
          <p:nvPr/>
        </p:nvSpPr>
        <p:spPr>
          <a:xfrm>
            <a:off x="7495083" y="1285460"/>
            <a:ext cx="1423630" cy="569843"/>
          </a:xfrm>
          <a:prstGeom prst="rect">
            <a:avLst/>
          </a:prstGeom>
          <a:solidFill>
            <a:srgbClr val="36474F"/>
          </a:solidFill>
          <a:ln cap="flat" cmpd="sng" w="12700">
            <a:solidFill>
              <a:srgbClr val="3647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15"/>
          <p:cNvSpPr txBox="1"/>
          <p:nvPr/>
        </p:nvSpPr>
        <p:spPr>
          <a:xfrm>
            <a:off x="3006438" y="1178700"/>
            <a:ext cx="6362414"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000">
                <a:solidFill>
                  <a:schemeClr val="lt1"/>
                </a:solidFill>
                <a:latin typeface="Arial"/>
                <a:ea typeface="Arial"/>
                <a:cs typeface="Arial"/>
                <a:sym typeface="Arial"/>
              </a:rPr>
              <a:t>Tìm hiểu                     bài đọc</a:t>
            </a:r>
            <a:endParaRPr sz="4000">
              <a:solidFill>
                <a:schemeClr val="lt1"/>
              </a:solidFill>
              <a:latin typeface="Arial"/>
              <a:ea typeface="Arial"/>
              <a:cs typeface="Arial"/>
              <a:sym typeface="Arial"/>
            </a:endParaRPr>
          </a:p>
        </p:txBody>
      </p:sp>
      <p:grpSp>
        <p:nvGrpSpPr>
          <p:cNvPr id="414" name="Google Shape;414;p15"/>
          <p:cNvGrpSpPr/>
          <p:nvPr/>
        </p:nvGrpSpPr>
        <p:grpSpPr>
          <a:xfrm>
            <a:off x="8518482" y="1135076"/>
            <a:ext cx="3856808" cy="3009069"/>
            <a:chOff x="8699768" y="419931"/>
            <a:chExt cx="3898804" cy="3009069"/>
          </a:xfrm>
        </p:grpSpPr>
        <p:pic>
          <p:nvPicPr>
            <p:cNvPr id="415" name="Google Shape;415;p15"/>
            <p:cNvPicPr preferRelativeResize="0"/>
            <p:nvPr/>
          </p:nvPicPr>
          <p:blipFill rotWithShape="1">
            <a:blip r:embed="rId5">
              <a:alphaModFix/>
            </a:blip>
            <a:srcRect b="0" l="0" r="0" t="0"/>
            <a:stretch/>
          </p:blipFill>
          <p:spPr>
            <a:xfrm flipH="1">
              <a:off x="8699768" y="419931"/>
              <a:ext cx="3898804" cy="3009069"/>
            </a:xfrm>
            <a:prstGeom prst="rect">
              <a:avLst/>
            </a:prstGeom>
            <a:noFill/>
            <a:ln>
              <a:noFill/>
            </a:ln>
          </p:spPr>
        </p:pic>
        <p:sp>
          <p:nvSpPr>
            <p:cNvPr id="416" name="Google Shape;416;p15"/>
            <p:cNvSpPr txBox="1"/>
            <p:nvPr/>
          </p:nvSpPr>
          <p:spPr>
            <a:xfrm>
              <a:off x="8994528" y="1108604"/>
              <a:ext cx="3309283"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2400">
                  <a:solidFill>
                    <a:srgbClr val="002060"/>
                  </a:solidFill>
                  <a:latin typeface="Pattaya"/>
                  <a:ea typeface="Pattaya"/>
                  <a:cs typeface="Pattaya"/>
                  <a:sym typeface="Pattaya"/>
                </a:rPr>
                <a:t>Hãy giúp mình mua một số đồ thiết yếu cho Misa bằng cách trả lời câu hỏi bài đọc bạn nhé!</a:t>
              </a:r>
              <a:endParaRPr sz="2400">
                <a:solidFill>
                  <a:srgbClr val="002060"/>
                </a:solidFill>
                <a:latin typeface="Pattaya"/>
                <a:ea typeface="Pattaya"/>
                <a:cs typeface="Pattaya"/>
                <a:sym typeface="Pattaya"/>
              </a:endParaRPr>
            </a:p>
          </p:txBody>
        </p:sp>
      </p:grpSp>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Buying animals in pet store cartoon concept Vector Image" id="421" name="Google Shape;421;p16"/>
          <p:cNvPicPr preferRelativeResize="0"/>
          <p:nvPr/>
        </p:nvPicPr>
        <p:blipFill rotWithShape="1">
          <a:blip r:embed="rId3">
            <a:alphaModFix/>
          </a:blip>
          <a:srcRect b="10600" l="0" r="0" t="6410"/>
          <a:stretch/>
        </p:blipFill>
        <p:spPr>
          <a:xfrm>
            <a:off x="0" y="0"/>
            <a:ext cx="12192000" cy="6898505"/>
          </a:xfrm>
          <a:prstGeom prst="rect">
            <a:avLst/>
          </a:prstGeom>
          <a:noFill/>
          <a:ln>
            <a:noFill/>
          </a:ln>
        </p:spPr>
      </p:pic>
      <p:pic>
        <p:nvPicPr>
          <p:cNvPr descr="Dog cat pet stuff and supply set Royalty Free Vector Image" id="422" name="Google Shape;422;p16"/>
          <p:cNvPicPr preferRelativeResize="0"/>
          <p:nvPr/>
        </p:nvPicPr>
        <p:blipFill rotWithShape="1">
          <a:blip r:embed="rId4">
            <a:alphaModFix/>
          </a:blip>
          <a:srcRect b="14753" l="59605" r="18910" t="68853"/>
          <a:stretch/>
        </p:blipFill>
        <p:spPr>
          <a:xfrm>
            <a:off x="6697604" y="4976735"/>
            <a:ext cx="2896101" cy="1723869"/>
          </a:xfrm>
          <a:prstGeom prst="rect">
            <a:avLst/>
          </a:prstGeom>
          <a:noFill/>
          <a:ln>
            <a:noFill/>
          </a:ln>
        </p:spPr>
      </p:pic>
      <p:pic>
        <p:nvPicPr>
          <p:cNvPr descr="Dog cat pet stuff and supply set Royalty Free Vector Image" id="423" name="Google Shape;423;p16"/>
          <p:cNvPicPr preferRelativeResize="0"/>
          <p:nvPr/>
        </p:nvPicPr>
        <p:blipFill rotWithShape="1">
          <a:blip r:embed="rId5">
            <a:alphaModFix/>
          </a:blip>
          <a:srcRect b="14317" l="82112" r="2201" t="64698"/>
          <a:stretch/>
        </p:blipFill>
        <p:spPr>
          <a:xfrm>
            <a:off x="4975485" y="3297837"/>
            <a:ext cx="861934" cy="899409"/>
          </a:xfrm>
          <a:prstGeom prst="rect">
            <a:avLst/>
          </a:prstGeom>
          <a:noFill/>
          <a:ln>
            <a:noFill/>
          </a:ln>
        </p:spPr>
      </p:pic>
      <p:pic>
        <p:nvPicPr>
          <p:cNvPr descr="Pet Shop Icons Set. Cat Goods Vector Cartoon Illustration. Animal Food, Toys,  Care and Other Stuff Stock Vector - Illustration of element, cartoon:  139590628" id="424" name="Google Shape;424;p16"/>
          <p:cNvPicPr preferRelativeResize="0"/>
          <p:nvPr/>
        </p:nvPicPr>
        <p:blipFill rotWithShape="1">
          <a:blip r:embed="rId6">
            <a:alphaModFix/>
          </a:blip>
          <a:srcRect b="65246" l="0" r="70474" t="0"/>
          <a:stretch/>
        </p:blipFill>
        <p:spPr>
          <a:xfrm>
            <a:off x="3533153" y="4242216"/>
            <a:ext cx="1961244" cy="2308485"/>
          </a:xfrm>
          <a:prstGeom prst="rect">
            <a:avLst/>
          </a:prstGeom>
          <a:noFill/>
          <a:ln>
            <a:noFill/>
          </a:ln>
        </p:spPr>
      </p:pic>
      <p:pic>
        <p:nvPicPr>
          <p:cNvPr descr="Pet Shop Icons Set. Cat Goods Vector Cartoon Illustration. Animal Food, Toys,  Care and Other Stuff Stock Vector - Illustration of element, cartoon:  139590628" id="425" name="Google Shape;425;p16"/>
          <p:cNvPicPr preferRelativeResize="0"/>
          <p:nvPr/>
        </p:nvPicPr>
        <p:blipFill rotWithShape="1">
          <a:blip r:embed="rId7">
            <a:alphaModFix/>
          </a:blip>
          <a:srcRect b="48415" l="60566" r="528" t="21420"/>
          <a:stretch/>
        </p:blipFill>
        <p:spPr>
          <a:xfrm>
            <a:off x="8785972" y="2128603"/>
            <a:ext cx="2668249" cy="2068643"/>
          </a:xfrm>
          <a:prstGeom prst="rect">
            <a:avLst/>
          </a:prstGeom>
          <a:noFill/>
          <a:ln>
            <a:noFill/>
          </a:ln>
        </p:spPr>
      </p:pic>
      <p:pic>
        <p:nvPicPr>
          <p:cNvPr descr="Pet Shop Icons Set. Cat Goods Vector Cartoon Illustration. Animal Food, Toys,  Care and Other Stuff Stock Vector - Illustration of element, cartoon:  139590628" id="426" name="Google Shape;426;p16"/>
          <p:cNvPicPr preferRelativeResize="0"/>
          <p:nvPr/>
        </p:nvPicPr>
        <p:blipFill rotWithShape="1">
          <a:blip r:embed="rId8">
            <a:alphaModFix/>
          </a:blip>
          <a:srcRect b="77486" l="70401" r="0" t="0"/>
          <a:stretch/>
        </p:blipFill>
        <p:spPr>
          <a:xfrm>
            <a:off x="5653084" y="3350302"/>
            <a:ext cx="1044520" cy="794478"/>
          </a:xfrm>
          <a:prstGeom prst="rect">
            <a:avLst/>
          </a:prstGeom>
          <a:noFill/>
          <a:ln>
            <a:noFill/>
          </a:ln>
        </p:spPr>
      </p:pic>
      <p:sp>
        <p:nvSpPr>
          <p:cNvPr id="427" name="Google Shape;427;p16"/>
          <p:cNvSpPr/>
          <p:nvPr/>
        </p:nvSpPr>
        <p:spPr>
          <a:xfrm>
            <a:off x="596348" y="494675"/>
            <a:ext cx="11118574" cy="5825778"/>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pic>
        <p:nvPicPr>
          <p:cNvPr descr="Dog cat pet stuff and supply set Royalty Free Vector Image" id="428" name="Google Shape;428;p16"/>
          <p:cNvPicPr preferRelativeResize="0"/>
          <p:nvPr/>
        </p:nvPicPr>
        <p:blipFill rotWithShape="1">
          <a:blip r:embed="rId9">
            <a:alphaModFix/>
          </a:blip>
          <a:srcRect b="14317" l="82112" r="2201" t="64698"/>
          <a:stretch/>
        </p:blipFill>
        <p:spPr>
          <a:xfrm>
            <a:off x="596348" y="5273137"/>
            <a:ext cx="1223085" cy="1276263"/>
          </a:xfrm>
          <a:prstGeom prst="rect">
            <a:avLst/>
          </a:prstGeom>
          <a:noFill/>
          <a:ln>
            <a:noFill/>
          </a:ln>
        </p:spPr>
      </p:pic>
      <p:sp>
        <p:nvSpPr>
          <p:cNvPr id="429" name="Google Shape;429;p16"/>
          <p:cNvSpPr/>
          <p:nvPr/>
        </p:nvSpPr>
        <p:spPr>
          <a:xfrm>
            <a:off x="1315818" y="896321"/>
            <a:ext cx="10138403" cy="561692"/>
          </a:xfrm>
          <a:prstGeom prst="rect">
            <a:avLst/>
          </a:prstGeom>
          <a:noFill/>
          <a:ln>
            <a:noFill/>
          </a:ln>
        </p:spPr>
        <p:txBody>
          <a:bodyPr anchorCtr="0" anchor="t" bIns="34275" lIns="68575" spcFirstLastPara="1" rIns="68575" wrap="square" tIns="34275">
            <a:spAutoFit/>
          </a:bodyPr>
          <a:lstStyle/>
          <a:p>
            <a:pPr indent="0" lvl="0" marL="0" marR="0" rtl="0" algn="just">
              <a:spcBef>
                <a:spcPts val="0"/>
              </a:spcBef>
              <a:spcAft>
                <a:spcPts val="0"/>
              </a:spcAft>
              <a:buNone/>
            </a:pPr>
            <a:r>
              <a:rPr b="1" lang="vi-VN" sz="3200">
                <a:solidFill>
                  <a:srgbClr val="FFC000"/>
                </a:solidFill>
                <a:latin typeface="Arial"/>
                <a:ea typeface="Arial"/>
                <a:cs typeface="Arial"/>
                <a:sym typeface="Arial"/>
              </a:rPr>
              <a:t>Câu 1. Rê-mi học chữ trong hoàn cảnh như thế nào?</a:t>
            </a:r>
            <a:endParaRPr b="1" sz="3200">
              <a:solidFill>
                <a:srgbClr val="FFC000"/>
              </a:solidFill>
              <a:latin typeface="Arial"/>
              <a:ea typeface="Arial"/>
              <a:cs typeface="Arial"/>
              <a:sym typeface="Arial"/>
            </a:endParaRPr>
          </a:p>
        </p:txBody>
      </p:sp>
      <p:sp>
        <p:nvSpPr>
          <p:cNvPr id="430" name="Google Shape;430;p16"/>
          <p:cNvSpPr txBox="1"/>
          <p:nvPr/>
        </p:nvSpPr>
        <p:spPr>
          <a:xfrm>
            <a:off x="1207480" y="1581603"/>
            <a:ext cx="10080981"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3200">
                <a:solidFill>
                  <a:srgbClr val="002060"/>
                </a:solidFill>
                <a:latin typeface="Pattaya"/>
                <a:ea typeface="Pattaya"/>
                <a:cs typeface="Pattaya"/>
                <a:sym typeface="Pattaya"/>
              </a:rPr>
              <a:t>Rê-mi học chữ trên đường hai thầy trò đi hát rong kiếm sống.</a:t>
            </a:r>
            <a:endParaRPr sz="3200">
              <a:solidFill>
                <a:srgbClr val="002060"/>
              </a:solidFill>
              <a:latin typeface="Pattaya"/>
              <a:ea typeface="Pattaya"/>
              <a:cs typeface="Pattaya"/>
              <a:sym typeface="Pattaya"/>
            </a:endParaRPr>
          </a:p>
        </p:txBody>
      </p:sp>
      <p:pic>
        <p:nvPicPr>
          <p:cNvPr descr="Không Gia Đình: Review phim Giáng Sinh Không Gia Đình" id="431" name="Google Shape;431;p16"/>
          <p:cNvPicPr preferRelativeResize="0"/>
          <p:nvPr/>
        </p:nvPicPr>
        <p:blipFill rotWithShape="1">
          <a:blip r:embed="rId10">
            <a:alphaModFix/>
          </a:blip>
          <a:srcRect b="0" l="0" r="0" t="0"/>
          <a:stretch/>
        </p:blipFill>
        <p:spPr>
          <a:xfrm>
            <a:off x="3593909" y="2608194"/>
            <a:ext cx="5014110" cy="3125462"/>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27"/>
                                        </p:tgtEl>
                                        <p:attrNameLst>
                                          <p:attrName>style.visibility</p:attrName>
                                        </p:attrNameLst>
                                      </p:cBhvr>
                                      <p:to>
                                        <p:strVal val="visible"/>
                                      </p:to>
                                    </p:set>
                                    <p:anim calcmode="lin" valueType="num">
                                      <p:cBhvr additive="base">
                                        <p:cTn dur="500"/>
                                        <p:tgtEl>
                                          <p:spTgt spid="427"/>
                                        </p:tgtEl>
                                        <p:attrNameLst>
                                          <p:attrName>ppt_w</p:attrName>
                                        </p:attrNameLst>
                                      </p:cBhvr>
                                      <p:tavLst>
                                        <p:tav fmla="" tm="0">
                                          <p:val>
                                            <p:strVal val="0"/>
                                          </p:val>
                                        </p:tav>
                                        <p:tav fmla="" tm="100000">
                                          <p:val>
                                            <p:strVal val="#ppt_w"/>
                                          </p:val>
                                        </p:tav>
                                      </p:tavLst>
                                    </p:anim>
                                    <p:anim calcmode="lin" valueType="num">
                                      <p:cBhvr additive="base">
                                        <p:cTn dur="500"/>
                                        <p:tgtEl>
                                          <p:spTgt spid="42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descr="Buying animals in pet store cartoon concept Vector Image" id="436" name="Google Shape;436;p17"/>
          <p:cNvPicPr preferRelativeResize="0"/>
          <p:nvPr/>
        </p:nvPicPr>
        <p:blipFill rotWithShape="1">
          <a:blip r:embed="rId3">
            <a:alphaModFix/>
          </a:blip>
          <a:srcRect b="10600" l="0" r="0" t="6410"/>
          <a:stretch/>
        </p:blipFill>
        <p:spPr>
          <a:xfrm>
            <a:off x="0" y="0"/>
            <a:ext cx="12192000" cy="6898505"/>
          </a:xfrm>
          <a:prstGeom prst="rect">
            <a:avLst/>
          </a:prstGeom>
          <a:noFill/>
          <a:ln>
            <a:noFill/>
          </a:ln>
        </p:spPr>
      </p:pic>
      <p:pic>
        <p:nvPicPr>
          <p:cNvPr descr="Dog cat pet stuff and supply set Royalty Free Vector Image" id="437" name="Google Shape;437;p17"/>
          <p:cNvPicPr preferRelativeResize="0"/>
          <p:nvPr/>
        </p:nvPicPr>
        <p:blipFill rotWithShape="1">
          <a:blip r:embed="rId4">
            <a:alphaModFix/>
          </a:blip>
          <a:srcRect b="14753" l="59605" r="18910" t="68853"/>
          <a:stretch/>
        </p:blipFill>
        <p:spPr>
          <a:xfrm>
            <a:off x="6697604" y="4976735"/>
            <a:ext cx="2896101" cy="1723869"/>
          </a:xfrm>
          <a:prstGeom prst="rect">
            <a:avLst/>
          </a:prstGeom>
          <a:noFill/>
          <a:ln>
            <a:noFill/>
          </a:ln>
        </p:spPr>
      </p:pic>
      <p:pic>
        <p:nvPicPr>
          <p:cNvPr descr="Dog cat pet stuff and supply set Royalty Free Vector Image" id="438" name="Google Shape;438;p17"/>
          <p:cNvPicPr preferRelativeResize="0"/>
          <p:nvPr/>
        </p:nvPicPr>
        <p:blipFill rotWithShape="1">
          <a:blip r:embed="rId5">
            <a:alphaModFix/>
          </a:blip>
          <a:srcRect b="14317" l="82112" r="2201" t="64698"/>
          <a:stretch/>
        </p:blipFill>
        <p:spPr>
          <a:xfrm>
            <a:off x="4975485" y="3297837"/>
            <a:ext cx="861934" cy="899409"/>
          </a:xfrm>
          <a:prstGeom prst="rect">
            <a:avLst/>
          </a:prstGeom>
          <a:noFill/>
          <a:ln>
            <a:noFill/>
          </a:ln>
        </p:spPr>
      </p:pic>
      <p:pic>
        <p:nvPicPr>
          <p:cNvPr descr="Pet Shop Icons Set. Cat Goods Vector Cartoon Illustration. Animal Food, Toys,  Care and Other Stuff Stock Vector - Illustration of element, cartoon:  139590628" id="439" name="Google Shape;439;p17"/>
          <p:cNvPicPr preferRelativeResize="0"/>
          <p:nvPr/>
        </p:nvPicPr>
        <p:blipFill rotWithShape="1">
          <a:blip r:embed="rId6">
            <a:alphaModFix/>
          </a:blip>
          <a:srcRect b="65246" l="0" r="70474" t="0"/>
          <a:stretch/>
        </p:blipFill>
        <p:spPr>
          <a:xfrm>
            <a:off x="3533153" y="4242216"/>
            <a:ext cx="1961244" cy="2308485"/>
          </a:xfrm>
          <a:prstGeom prst="rect">
            <a:avLst/>
          </a:prstGeom>
          <a:noFill/>
          <a:ln>
            <a:noFill/>
          </a:ln>
        </p:spPr>
      </p:pic>
      <p:pic>
        <p:nvPicPr>
          <p:cNvPr descr="Pet Shop Icons Set. Cat Goods Vector Cartoon Illustration. Animal Food, Toys,  Care and Other Stuff Stock Vector - Illustration of element, cartoon:  139590628" id="440" name="Google Shape;440;p17"/>
          <p:cNvPicPr preferRelativeResize="0"/>
          <p:nvPr/>
        </p:nvPicPr>
        <p:blipFill rotWithShape="1">
          <a:blip r:embed="rId7">
            <a:alphaModFix/>
          </a:blip>
          <a:srcRect b="48415" l="60566" r="528" t="21420"/>
          <a:stretch/>
        </p:blipFill>
        <p:spPr>
          <a:xfrm>
            <a:off x="8785972" y="2128603"/>
            <a:ext cx="2668249" cy="2068643"/>
          </a:xfrm>
          <a:prstGeom prst="rect">
            <a:avLst/>
          </a:prstGeom>
          <a:noFill/>
          <a:ln>
            <a:noFill/>
          </a:ln>
        </p:spPr>
      </p:pic>
      <p:pic>
        <p:nvPicPr>
          <p:cNvPr descr="Pet Shop Icons Set. Cat Goods Vector Cartoon Illustration. Animal Food, Toys,  Care and Other Stuff Stock Vector - Illustration of element, cartoon:  139590628" id="441" name="Google Shape;441;p17"/>
          <p:cNvPicPr preferRelativeResize="0"/>
          <p:nvPr/>
        </p:nvPicPr>
        <p:blipFill rotWithShape="1">
          <a:blip r:embed="rId8">
            <a:alphaModFix/>
          </a:blip>
          <a:srcRect b="77486" l="70401" r="0" t="0"/>
          <a:stretch/>
        </p:blipFill>
        <p:spPr>
          <a:xfrm>
            <a:off x="5653084" y="3350302"/>
            <a:ext cx="1044520" cy="794478"/>
          </a:xfrm>
          <a:prstGeom prst="rect">
            <a:avLst/>
          </a:prstGeom>
          <a:noFill/>
          <a:ln>
            <a:noFill/>
          </a:ln>
        </p:spPr>
      </p:pic>
      <p:sp>
        <p:nvSpPr>
          <p:cNvPr id="442" name="Google Shape;442;p17"/>
          <p:cNvSpPr/>
          <p:nvPr/>
        </p:nvSpPr>
        <p:spPr>
          <a:xfrm>
            <a:off x="596348" y="494675"/>
            <a:ext cx="11118574" cy="5825778"/>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443" name="Google Shape;443;p17"/>
          <p:cNvSpPr/>
          <p:nvPr/>
        </p:nvSpPr>
        <p:spPr>
          <a:xfrm>
            <a:off x="1815058" y="809908"/>
            <a:ext cx="10138403" cy="561692"/>
          </a:xfrm>
          <a:prstGeom prst="rect">
            <a:avLst/>
          </a:prstGeom>
          <a:noFill/>
          <a:ln>
            <a:noFill/>
          </a:ln>
        </p:spPr>
        <p:txBody>
          <a:bodyPr anchorCtr="0" anchor="t" bIns="34275" lIns="68575" spcFirstLastPara="1" rIns="68575" wrap="square" tIns="34275">
            <a:spAutoFit/>
          </a:bodyPr>
          <a:lstStyle/>
          <a:p>
            <a:pPr indent="0" lvl="0" marL="0" marR="0" rtl="0" algn="just">
              <a:spcBef>
                <a:spcPts val="0"/>
              </a:spcBef>
              <a:spcAft>
                <a:spcPts val="0"/>
              </a:spcAft>
              <a:buNone/>
            </a:pPr>
            <a:r>
              <a:rPr b="1" lang="vi-VN" sz="3200">
                <a:solidFill>
                  <a:srgbClr val="385623"/>
                </a:solidFill>
                <a:latin typeface="Arial"/>
                <a:ea typeface="Arial"/>
                <a:cs typeface="Arial"/>
                <a:sym typeface="Arial"/>
              </a:rPr>
              <a:t>Câu 2. Lớp học của Rê-mi có gì ngộ nghĩnh?</a:t>
            </a:r>
            <a:endParaRPr b="1" sz="3200">
              <a:solidFill>
                <a:srgbClr val="385623"/>
              </a:solidFill>
              <a:latin typeface="Arial"/>
              <a:ea typeface="Arial"/>
              <a:cs typeface="Arial"/>
              <a:sym typeface="Arial"/>
            </a:endParaRPr>
          </a:p>
        </p:txBody>
      </p:sp>
      <p:pic>
        <p:nvPicPr>
          <p:cNvPr descr="Pet Shop Icons Set. Cat Goods Vector Cartoon Illustration. Animal Food, Toys,  Care and Other Stuff Stock Vector - Illustration of element, cartoon:  139590628" id="444" name="Google Shape;444;p17"/>
          <p:cNvPicPr preferRelativeResize="0"/>
          <p:nvPr/>
        </p:nvPicPr>
        <p:blipFill rotWithShape="1">
          <a:blip r:embed="rId6">
            <a:alphaModFix/>
          </a:blip>
          <a:srcRect b="65246" l="0" r="70474" t="0"/>
          <a:stretch/>
        </p:blipFill>
        <p:spPr>
          <a:xfrm>
            <a:off x="395880" y="4249827"/>
            <a:ext cx="1961244" cy="2308485"/>
          </a:xfrm>
          <a:prstGeom prst="rect">
            <a:avLst/>
          </a:prstGeom>
          <a:noFill/>
          <a:ln>
            <a:noFill/>
          </a:ln>
        </p:spPr>
      </p:pic>
      <p:pic>
        <p:nvPicPr>
          <p:cNvPr descr="Tiểu thuyết kinh điển “Không gia đình” chính thức lên màn ảnh rộng - Tạp  chí Đẹp" id="445" name="Google Shape;445;p17"/>
          <p:cNvPicPr preferRelativeResize="0"/>
          <p:nvPr/>
        </p:nvPicPr>
        <p:blipFill rotWithShape="1">
          <a:blip r:embed="rId9">
            <a:alphaModFix/>
          </a:blip>
          <a:srcRect b="0" l="0" r="0" t="0"/>
          <a:stretch/>
        </p:blipFill>
        <p:spPr>
          <a:xfrm rot="579708">
            <a:off x="3757470" y="2631308"/>
            <a:ext cx="4835747" cy="3221816"/>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446" name="Google Shape;446;p17"/>
          <p:cNvSpPr txBox="1"/>
          <p:nvPr/>
        </p:nvSpPr>
        <p:spPr>
          <a:xfrm>
            <a:off x="596348" y="1446868"/>
            <a:ext cx="11118573" cy="954107"/>
          </a:xfrm>
          <a:prstGeom prst="rect">
            <a:avLst/>
          </a:prstGeom>
          <a:noFill/>
          <a:ln>
            <a:noFill/>
          </a:ln>
        </p:spPr>
        <p:txBody>
          <a:bodyPr anchorCtr="0" anchor="t" bIns="45700" lIns="91425" spcFirstLastPara="1" rIns="91425" wrap="square" tIns="45700">
            <a:spAutoFit/>
          </a:bodyPr>
          <a:lstStyle/>
          <a:p>
            <a:pPr indent="-457200" lvl="0" marL="457200" marR="0" rtl="0" algn="ctr">
              <a:spcBef>
                <a:spcPts val="0"/>
              </a:spcBef>
              <a:spcAft>
                <a:spcPts val="0"/>
              </a:spcAft>
              <a:buClr>
                <a:srgbClr val="002060"/>
              </a:buClr>
              <a:buSzPts val="2800"/>
              <a:buFont typeface="Pattaya"/>
              <a:buChar char="-"/>
            </a:pPr>
            <a:r>
              <a:rPr lang="vi-VN" sz="2800">
                <a:solidFill>
                  <a:srgbClr val="002060"/>
                </a:solidFill>
                <a:latin typeface="Pattaya"/>
                <a:ea typeface="Pattaya"/>
                <a:cs typeface="Pattaya"/>
                <a:sym typeface="Pattaya"/>
              </a:rPr>
              <a:t>Lớp học của Rê-mi có cả một chú chó – thành viên của gánh xiếc.</a:t>
            </a:r>
            <a:endParaRPr/>
          </a:p>
          <a:p>
            <a:pPr indent="-457200" lvl="0" marL="457200" marR="0" rtl="0" algn="ctr">
              <a:spcBef>
                <a:spcPts val="0"/>
              </a:spcBef>
              <a:spcAft>
                <a:spcPts val="0"/>
              </a:spcAft>
              <a:buClr>
                <a:srgbClr val="002060"/>
              </a:buClr>
              <a:buSzPts val="2800"/>
              <a:buFont typeface="Pattaya"/>
              <a:buChar char="-"/>
            </a:pPr>
            <a:r>
              <a:rPr lang="vi-VN" sz="2800">
                <a:solidFill>
                  <a:srgbClr val="002060"/>
                </a:solidFill>
                <a:latin typeface="Pattaya"/>
                <a:ea typeface="Pattaya"/>
                <a:cs typeface="Pattaya"/>
                <a:sym typeface="Pattaya"/>
              </a:rPr>
              <a:t>Sách là những miếng gỗ mỏng khắc chữ, được cụ Vi-ta-li nhặt trên đường.</a:t>
            </a:r>
            <a:endParaRPr sz="2800">
              <a:solidFill>
                <a:srgbClr val="002060"/>
              </a:solidFill>
              <a:latin typeface="Pattaya"/>
              <a:ea typeface="Pattaya"/>
              <a:cs typeface="Pattaya"/>
              <a:sym typeface="Pattay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Buying animals in pet store cartoon concept Vector Image" id="451" name="Google Shape;451;p18"/>
          <p:cNvPicPr preferRelativeResize="0"/>
          <p:nvPr/>
        </p:nvPicPr>
        <p:blipFill rotWithShape="1">
          <a:blip r:embed="rId3">
            <a:alphaModFix/>
          </a:blip>
          <a:srcRect b="10600" l="0" r="0" t="6410"/>
          <a:stretch/>
        </p:blipFill>
        <p:spPr>
          <a:xfrm>
            <a:off x="0" y="0"/>
            <a:ext cx="12192000" cy="6898505"/>
          </a:xfrm>
          <a:prstGeom prst="rect">
            <a:avLst/>
          </a:prstGeom>
          <a:noFill/>
          <a:ln>
            <a:noFill/>
          </a:ln>
        </p:spPr>
      </p:pic>
      <p:pic>
        <p:nvPicPr>
          <p:cNvPr descr="Dog cat pet stuff and supply set Royalty Free Vector Image" id="452" name="Google Shape;452;p18"/>
          <p:cNvPicPr preferRelativeResize="0"/>
          <p:nvPr/>
        </p:nvPicPr>
        <p:blipFill rotWithShape="1">
          <a:blip r:embed="rId4">
            <a:alphaModFix/>
          </a:blip>
          <a:srcRect b="14753" l="59605" r="18910" t="68853"/>
          <a:stretch/>
        </p:blipFill>
        <p:spPr>
          <a:xfrm>
            <a:off x="6697604" y="4976735"/>
            <a:ext cx="2896101" cy="1723869"/>
          </a:xfrm>
          <a:prstGeom prst="rect">
            <a:avLst/>
          </a:prstGeom>
          <a:noFill/>
          <a:ln>
            <a:noFill/>
          </a:ln>
        </p:spPr>
      </p:pic>
      <p:pic>
        <p:nvPicPr>
          <p:cNvPr descr="Dog cat pet stuff and supply set Royalty Free Vector Image" id="453" name="Google Shape;453;p18"/>
          <p:cNvPicPr preferRelativeResize="0"/>
          <p:nvPr/>
        </p:nvPicPr>
        <p:blipFill rotWithShape="1">
          <a:blip r:embed="rId5">
            <a:alphaModFix/>
          </a:blip>
          <a:srcRect b="14317" l="82112" r="2201" t="64698"/>
          <a:stretch/>
        </p:blipFill>
        <p:spPr>
          <a:xfrm>
            <a:off x="4975485" y="3297837"/>
            <a:ext cx="861934" cy="899409"/>
          </a:xfrm>
          <a:prstGeom prst="rect">
            <a:avLst/>
          </a:prstGeom>
          <a:noFill/>
          <a:ln>
            <a:noFill/>
          </a:ln>
        </p:spPr>
      </p:pic>
      <p:pic>
        <p:nvPicPr>
          <p:cNvPr descr="Pet Shop Icons Set. Cat Goods Vector Cartoon Illustration. Animal Food, Toys,  Care and Other Stuff Stock Vector - Illustration of element, cartoon:  139590628" id="454" name="Google Shape;454;p18"/>
          <p:cNvPicPr preferRelativeResize="0"/>
          <p:nvPr/>
        </p:nvPicPr>
        <p:blipFill rotWithShape="1">
          <a:blip r:embed="rId6">
            <a:alphaModFix/>
          </a:blip>
          <a:srcRect b="65246" l="0" r="70474" t="0"/>
          <a:stretch/>
        </p:blipFill>
        <p:spPr>
          <a:xfrm>
            <a:off x="3533153" y="4242216"/>
            <a:ext cx="1961244" cy="2308485"/>
          </a:xfrm>
          <a:prstGeom prst="rect">
            <a:avLst/>
          </a:prstGeom>
          <a:noFill/>
          <a:ln>
            <a:noFill/>
          </a:ln>
        </p:spPr>
      </p:pic>
      <p:pic>
        <p:nvPicPr>
          <p:cNvPr descr="Pet Shop Icons Set. Cat Goods Vector Cartoon Illustration. Animal Food, Toys,  Care and Other Stuff Stock Vector - Illustration of element, cartoon:  139590628" id="455" name="Google Shape;455;p18"/>
          <p:cNvPicPr preferRelativeResize="0"/>
          <p:nvPr/>
        </p:nvPicPr>
        <p:blipFill rotWithShape="1">
          <a:blip r:embed="rId7">
            <a:alphaModFix/>
          </a:blip>
          <a:srcRect b="48415" l="60566" r="528" t="21420"/>
          <a:stretch/>
        </p:blipFill>
        <p:spPr>
          <a:xfrm>
            <a:off x="8785972" y="2128603"/>
            <a:ext cx="2668249" cy="2068643"/>
          </a:xfrm>
          <a:prstGeom prst="rect">
            <a:avLst/>
          </a:prstGeom>
          <a:noFill/>
          <a:ln>
            <a:noFill/>
          </a:ln>
        </p:spPr>
      </p:pic>
      <p:pic>
        <p:nvPicPr>
          <p:cNvPr descr="Pet Shop Icons Set. Cat Goods Vector Cartoon Illustration. Animal Food, Toys,  Care and Other Stuff Stock Vector - Illustration of element, cartoon:  139590628" id="456" name="Google Shape;456;p18"/>
          <p:cNvPicPr preferRelativeResize="0"/>
          <p:nvPr/>
        </p:nvPicPr>
        <p:blipFill rotWithShape="1">
          <a:blip r:embed="rId8">
            <a:alphaModFix/>
          </a:blip>
          <a:srcRect b="77486" l="70401" r="0" t="0"/>
          <a:stretch/>
        </p:blipFill>
        <p:spPr>
          <a:xfrm>
            <a:off x="5653084" y="3350302"/>
            <a:ext cx="1044520" cy="794478"/>
          </a:xfrm>
          <a:prstGeom prst="rect">
            <a:avLst/>
          </a:prstGeom>
          <a:noFill/>
          <a:ln>
            <a:noFill/>
          </a:ln>
        </p:spPr>
      </p:pic>
      <p:sp>
        <p:nvSpPr>
          <p:cNvPr id="457" name="Google Shape;457;p18"/>
          <p:cNvSpPr/>
          <p:nvPr/>
        </p:nvSpPr>
        <p:spPr>
          <a:xfrm>
            <a:off x="596348" y="494675"/>
            <a:ext cx="11118574" cy="5825778"/>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458" name="Google Shape;458;p18"/>
          <p:cNvSpPr/>
          <p:nvPr/>
        </p:nvSpPr>
        <p:spPr>
          <a:xfrm>
            <a:off x="1026798" y="827130"/>
            <a:ext cx="10138403" cy="105413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3200">
                <a:solidFill>
                  <a:srgbClr val="7030A0"/>
                </a:solidFill>
                <a:latin typeface="Arial"/>
                <a:ea typeface="Arial"/>
                <a:cs typeface="Arial"/>
                <a:sym typeface="Arial"/>
              </a:rPr>
              <a:t>Câu 3. Tìm những chi tiết cho thấy Rê-mi </a:t>
            </a:r>
            <a:endParaRPr/>
          </a:p>
          <a:p>
            <a:pPr indent="0" lvl="0" marL="0" marR="0" rtl="0" algn="ctr">
              <a:spcBef>
                <a:spcPts val="0"/>
              </a:spcBef>
              <a:spcAft>
                <a:spcPts val="0"/>
              </a:spcAft>
              <a:buNone/>
            </a:pPr>
            <a:r>
              <a:rPr b="1" lang="vi-VN" sz="3200">
                <a:solidFill>
                  <a:srgbClr val="7030A0"/>
                </a:solidFill>
                <a:latin typeface="Arial"/>
                <a:ea typeface="Arial"/>
                <a:cs typeface="Arial"/>
                <a:sym typeface="Arial"/>
              </a:rPr>
              <a:t>là một cậu bé rất hiếu học.</a:t>
            </a:r>
            <a:endParaRPr b="1" sz="3200">
              <a:solidFill>
                <a:srgbClr val="7030A0"/>
              </a:solidFill>
              <a:latin typeface="Arial"/>
              <a:ea typeface="Arial"/>
              <a:cs typeface="Arial"/>
              <a:sym typeface="Arial"/>
            </a:endParaRPr>
          </a:p>
        </p:txBody>
      </p:sp>
      <p:pic>
        <p:nvPicPr>
          <p:cNvPr descr="Pet Shop Icons Set. Cat Goods Vector Cartoon Illustration. Animal Food, Toys,  Care and Other Stuff Stock Vector - Illustration of element, cartoon:  139590628" id="459" name="Google Shape;459;p18"/>
          <p:cNvPicPr preferRelativeResize="0"/>
          <p:nvPr/>
        </p:nvPicPr>
        <p:blipFill rotWithShape="1">
          <a:blip r:embed="rId8">
            <a:alphaModFix/>
          </a:blip>
          <a:srcRect b="77486" l="70401" r="0" t="0"/>
          <a:stretch/>
        </p:blipFill>
        <p:spPr>
          <a:xfrm>
            <a:off x="477078" y="4714406"/>
            <a:ext cx="2414223" cy="1836295"/>
          </a:xfrm>
          <a:prstGeom prst="rect">
            <a:avLst/>
          </a:prstGeom>
          <a:noFill/>
          <a:ln>
            <a:noFill/>
          </a:ln>
        </p:spPr>
      </p:pic>
      <p:pic>
        <p:nvPicPr>
          <p:cNvPr descr="Không Gia Đình: Lời ru ẩn trong sâu thẳm trái tim khiến bất kỳ người xem  đều bật khóc" id="460" name="Google Shape;460;p18"/>
          <p:cNvPicPr preferRelativeResize="0"/>
          <p:nvPr/>
        </p:nvPicPr>
        <p:blipFill rotWithShape="1">
          <a:blip r:embed="rId9">
            <a:alphaModFix/>
          </a:blip>
          <a:srcRect b="0" l="0" r="0" t="0"/>
          <a:stretch/>
        </p:blipFill>
        <p:spPr>
          <a:xfrm>
            <a:off x="834660" y="2312526"/>
            <a:ext cx="3172526" cy="2379395"/>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461" name="Google Shape;461;p18"/>
          <p:cNvSpPr txBox="1"/>
          <p:nvPr/>
        </p:nvSpPr>
        <p:spPr>
          <a:xfrm>
            <a:off x="4098128" y="2176445"/>
            <a:ext cx="7469423" cy="3539430"/>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002060"/>
              </a:buClr>
              <a:buSzPts val="2800"/>
              <a:buFont typeface="Pattaya"/>
              <a:buChar char="-"/>
            </a:pPr>
            <a:r>
              <a:rPr lang="vi-VN" sz="2800">
                <a:solidFill>
                  <a:srgbClr val="002060"/>
                </a:solidFill>
                <a:latin typeface="Pattaya"/>
                <a:ea typeface="Pattaya"/>
                <a:cs typeface="Pattaya"/>
                <a:sym typeface="Pattaya"/>
              </a:rPr>
              <a:t>Lúc nào trong túi Rê-mi cũng đầy những miếng gỗ dẹp, chẳng bao lâu Rê-mi đã thuộc tất cả các chữ cái.</a:t>
            </a:r>
            <a:endParaRPr/>
          </a:p>
          <a:p>
            <a:pPr indent="-457200" lvl="0" marL="457200" marR="0" rtl="0" algn="just">
              <a:spcBef>
                <a:spcPts val="0"/>
              </a:spcBef>
              <a:spcAft>
                <a:spcPts val="0"/>
              </a:spcAft>
              <a:buClr>
                <a:srgbClr val="002060"/>
              </a:buClr>
              <a:buSzPts val="2800"/>
              <a:buFont typeface="Pattaya"/>
              <a:buChar char="-"/>
            </a:pPr>
            <a:r>
              <a:rPr lang="vi-VN" sz="2800">
                <a:solidFill>
                  <a:srgbClr val="002060"/>
                </a:solidFill>
                <a:latin typeface="Pattaya"/>
                <a:ea typeface="Pattaya"/>
                <a:cs typeface="Pattaya"/>
                <a:sym typeface="Pattaya"/>
              </a:rPr>
              <a:t>Khi bị thầy chê trách, so sánh với con chó Ca-pi vì chậm biết đọc, từ đó cậu không dám sao nhãng một phút nào.</a:t>
            </a:r>
            <a:endParaRPr/>
          </a:p>
          <a:p>
            <a:pPr indent="-457200" lvl="0" marL="457200" marR="0" rtl="0" algn="just">
              <a:spcBef>
                <a:spcPts val="0"/>
              </a:spcBef>
              <a:spcAft>
                <a:spcPts val="0"/>
              </a:spcAft>
              <a:buClr>
                <a:srgbClr val="002060"/>
              </a:buClr>
              <a:buSzPts val="2800"/>
              <a:buFont typeface="Pattaya"/>
              <a:buChar char="-"/>
            </a:pPr>
            <a:r>
              <a:rPr lang="vi-VN" sz="2800">
                <a:solidFill>
                  <a:srgbClr val="002060"/>
                </a:solidFill>
                <a:latin typeface="Pattaya"/>
                <a:ea typeface="Pattaya"/>
                <a:cs typeface="Pattaya"/>
                <a:sym typeface="Pattaya"/>
              </a:rPr>
              <a:t>Khi thầy hỏi có muốn học nhạc không, Rê-mi đã trả lời đó là điều cậu thích nhất.</a:t>
            </a:r>
            <a:endParaRPr sz="2800">
              <a:solidFill>
                <a:srgbClr val="002060"/>
              </a:solidFill>
              <a:latin typeface="Pattaya"/>
              <a:ea typeface="Pattaya"/>
              <a:cs typeface="Pattaya"/>
              <a:sym typeface="Pattaya"/>
            </a:endParaRPr>
          </a:p>
        </p:txBody>
      </p:sp>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xEl>
                                              <p:pRg end="0" st="0"/>
                                            </p:txEl>
                                          </p:spTgt>
                                        </p:tgtEl>
                                        <p:attrNameLst>
                                          <p:attrName>style.visibility</p:attrName>
                                        </p:attrNameLst>
                                      </p:cBhvr>
                                      <p:to>
                                        <p:strVal val="visible"/>
                                      </p:to>
                                    </p:set>
                                    <p:animEffect filter="fade" transition="in">
                                      <p:cBhvr>
                                        <p:cTn dur="1000"/>
                                        <p:tgtEl>
                                          <p:spTgt spid="4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xEl>
                                              <p:pRg end="1" st="1"/>
                                            </p:txEl>
                                          </p:spTgt>
                                        </p:tgtEl>
                                        <p:attrNameLst>
                                          <p:attrName>style.visibility</p:attrName>
                                        </p:attrNameLst>
                                      </p:cBhvr>
                                      <p:to>
                                        <p:strVal val="visible"/>
                                      </p:to>
                                    </p:set>
                                    <p:animEffect filter="fade" transition="in">
                                      <p:cBhvr>
                                        <p:cTn dur="1000"/>
                                        <p:tgtEl>
                                          <p:spTgt spid="4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xEl>
                                              <p:pRg end="2" st="2"/>
                                            </p:txEl>
                                          </p:spTgt>
                                        </p:tgtEl>
                                        <p:attrNameLst>
                                          <p:attrName>style.visibility</p:attrName>
                                        </p:attrNameLst>
                                      </p:cBhvr>
                                      <p:to>
                                        <p:strVal val="visible"/>
                                      </p:to>
                                    </p:set>
                                    <p:animEffect filter="fade" transition="in">
                                      <p:cBhvr>
                                        <p:cTn dur="1000"/>
                                        <p:tgtEl>
                                          <p:spTgt spid="46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Buying animals in pet store cartoon concept Vector Image" id="466" name="Google Shape;466;p19"/>
          <p:cNvPicPr preferRelativeResize="0"/>
          <p:nvPr/>
        </p:nvPicPr>
        <p:blipFill rotWithShape="1">
          <a:blip r:embed="rId3">
            <a:alphaModFix/>
          </a:blip>
          <a:srcRect b="10600" l="0" r="0" t="6410"/>
          <a:stretch/>
        </p:blipFill>
        <p:spPr>
          <a:xfrm>
            <a:off x="0" y="0"/>
            <a:ext cx="12192000" cy="6898505"/>
          </a:xfrm>
          <a:prstGeom prst="rect">
            <a:avLst/>
          </a:prstGeom>
          <a:noFill/>
          <a:ln>
            <a:noFill/>
          </a:ln>
        </p:spPr>
      </p:pic>
      <p:pic>
        <p:nvPicPr>
          <p:cNvPr descr="Dog cat pet stuff and supply set Royalty Free Vector Image" id="467" name="Google Shape;467;p19"/>
          <p:cNvPicPr preferRelativeResize="0"/>
          <p:nvPr/>
        </p:nvPicPr>
        <p:blipFill rotWithShape="1">
          <a:blip r:embed="rId4">
            <a:alphaModFix/>
          </a:blip>
          <a:srcRect b="14753" l="59605" r="18910" t="68853"/>
          <a:stretch/>
        </p:blipFill>
        <p:spPr>
          <a:xfrm>
            <a:off x="6697604" y="4976735"/>
            <a:ext cx="2896101" cy="1723869"/>
          </a:xfrm>
          <a:prstGeom prst="rect">
            <a:avLst/>
          </a:prstGeom>
          <a:noFill/>
          <a:ln>
            <a:noFill/>
          </a:ln>
        </p:spPr>
      </p:pic>
      <p:pic>
        <p:nvPicPr>
          <p:cNvPr descr="Dog cat pet stuff and supply set Royalty Free Vector Image" id="468" name="Google Shape;468;p19"/>
          <p:cNvPicPr preferRelativeResize="0"/>
          <p:nvPr/>
        </p:nvPicPr>
        <p:blipFill rotWithShape="1">
          <a:blip r:embed="rId5">
            <a:alphaModFix/>
          </a:blip>
          <a:srcRect b="14317" l="82112" r="2201" t="64698"/>
          <a:stretch/>
        </p:blipFill>
        <p:spPr>
          <a:xfrm>
            <a:off x="4975485" y="3297837"/>
            <a:ext cx="861934" cy="899409"/>
          </a:xfrm>
          <a:prstGeom prst="rect">
            <a:avLst/>
          </a:prstGeom>
          <a:noFill/>
          <a:ln>
            <a:noFill/>
          </a:ln>
        </p:spPr>
      </p:pic>
      <p:pic>
        <p:nvPicPr>
          <p:cNvPr descr="Pet Shop Icons Set. Cat Goods Vector Cartoon Illustration. Animal Food, Toys,  Care and Other Stuff Stock Vector - Illustration of element, cartoon:  139590628" id="469" name="Google Shape;469;p19"/>
          <p:cNvPicPr preferRelativeResize="0"/>
          <p:nvPr/>
        </p:nvPicPr>
        <p:blipFill rotWithShape="1">
          <a:blip r:embed="rId6">
            <a:alphaModFix/>
          </a:blip>
          <a:srcRect b="65246" l="0" r="70474" t="0"/>
          <a:stretch/>
        </p:blipFill>
        <p:spPr>
          <a:xfrm>
            <a:off x="3533153" y="4242216"/>
            <a:ext cx="1961244" cy="2308485"/>
          </a:xfrm>
          <a:prstGeom prst="rect">
            <a:avLst/>
          </a:prstGeom>
          <a:noFill/>
          <a:ln>
            <a:noFill/>
          </a:ln>
        </p:spPr>
      </p:pic>
      <p:pic>
        <p:nvPicPr>
          <p:cNvPr descr="Pet Shop Icons Set. Cat Goods Vector Cartoon Illustration. Animal Food, Toys,  Care and Other Stuff Stock Vector - Illustration of element, cartoon:  139590628" id="470" name="Google Shape;470;p19"/>
          <p:cNvPicPr preferRelativeResize="0"/>
          <p:nvPr/>
        </p:nvPicPr>
        <p:blipFill rotWithShape="1">
          <a:blip r:embed="rId7">
            <a:alphaModFix/>
          </a:blip>
          <a:srcRect b="48415" l="60566" r="528" t="21420"/>
          <a:stretch/>
        </p:blipFill>
        <p:spPr>
          <a:xfrm>
            <a:off x="8785972" y="2128603"/>
            <a:ext cx="2668249" cy="2068643"/>
          </a:xfrm>
          <a:prstGeom prst="rect">
            <a:avLst/>
          </a:prstGeom>
          <a:noFill/>
          <a:ln>
            <a:noFill/>
          </a:ln>
        </p:spPr>
      </p:pic>
      <p:pic>
        <p:nvPicPr>
          <p:cNvPr descr="Pet Shop Icons Set. Cat Goods Vector Cartoon Illustration. Animal Food, Toys,  Care and Other Stuff Stock Vector - Illustration of element, cartoon:  139590628" id="471" name="Google Shape;471;p19"/>
          <p:cNvPicPr preferRelativeResize="0"/>
          <p:nvPr/>
        </p:nvPicPr>
        <p:blipFill rotWithShape="1">
          <a:blip r:embed="rId8">
            <a:alphaModFix/>
          </a:blip>
          <a:srcRect b="77486" l="70401" r="0" t="0"/>
          <a:stretch/>
        </p:blipFill>
        <p:spPr>
          <a:xfrm>
            <a:off x="5653084" y="3350302"/>
            <a:ext cx="1044520" cy="794478"/>
          </a:xfrm>
          <a:prstGeom prst="rect">
            <a:avLst/>
          </a:prstGeom>
          <a:noFill/>
          <a:ln>
            <a:noFill/>
          </a:ln>
        </p:spPr>
      </p:pic>
      <p:sp>
        <p:nvSpPr>
          <p:cNvPr id="472" name="Google Shape;472;p19"/>
          <p:cNvSpPr/>
          <p:nvPr/>
        </p:nvSpPr>
        <p:spPr>
          <a:xfrm>
            <a:off x="596348" y="494675"/>
            <a:ext cx="11118574" cy="5825778"/>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473" name="Google Shape;473;p19"/>
          <p:cNvSpPr/>
          <p:nvPr/>
        </p:nvSpPr>
        <p:spPr>
          <a:xfrm>
            <a:off x="1026798" y="1022002"/>
            <a:ext cx="10138403" cy="105413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3200">
                <a:solidFill>
                  <a:schemeClr val="accent2"/>
                </a:solidFill>
                <a:latin typeface="Arial"/>
                <a:ea typeface="Arial"/>
                <a:cs typeface="Arial"/>
                <a:sym typeface="Arial"/>
              </a:rPr>
              <a:t>Câu 4. Qua câu chuyện này, em có suy nghĩ gì về quyền học tập của trẻ em?</a:t>
            </a:r>
            <a:endParaRPr b="1" sz="3200">
              <a:solidFill>
                <a:schemeClr val="accent2"/>
              </a:solidFill>
              <a:latin typeface="Arial"/>
              <a:ea typeface="Arial"/>
              <a:cs typeface="Arial"/>
              <a:sym typeface="Arial"/>
            </a:endParaRPr>
          </a:p>
        </p:txBody>
      </p:sp>
      <p:pic>
        <p:nvPicPr>
          <p:cNvPr descr="Dog cat pet stuff and supply set Royalty Free Vector Image" id="474" name="Google Shape;474;p19"/>
          <p:cNvPicPr preferRelativeResize="0"/>
          <p:nvPr/>
        </p:nvPicPr>
        <p:blipFill rotWithShape="1">
          <a:blip r:embed="rId4">
            <a:alphaModFix/>
          </a:blip>
          <a:srcRect b="14753" l="59605" r="18910" t="68853"/>
          <a:stretch/>
        </p:blipFill>
        <p:spPr>
          <a:xfrm>
            <a:off x="119270" y="4646952"/>
            <a:ext cx="2896101" cy="2097906"/>
          </a:xfrm>
          <a:prstGeom prst="rect">
            <a:avLst/>
          </a:prstGeom>
          <a:noFill/>
          <a:ln>
            <a:noFill/>
          </a:ln>
        </p:spPr>
      </p:pic>
      <p:sp>
        <p:nvSpPr>
          <p:cNvPr id="475" name="Google Shape;475;p19"/>
          <p:cNvSpPr txBox="1"/>
          <p:nvPr/>
        </p:nvSpPr>
        <p:spPr>
          <a:xfrm>
            <a:off x="737779" y="2713220"/>
            <a:ext cx="10829773" cy="1754326"/>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002060"/>
              </a:buClr>
              <a:buSzPts val="3600"/>
              <a:buFont typeface="Pattaya"/>
              <a:buChar char="-"/>
            </a:pPr>
            <a:r>
              <a:rPr lang="vi-VN" sz="3600">
                <a:solidFill>
                  <a:srgbClr val="002060"/>
                </a:solidFill>
                <a:latin typeface="Pattaya"/>
                <a:ea typeface="Pattaya"/>
                <a:cs typeface="Pattaya"/>
                <a:sym typeface="Pattaya"/>
              </a:rPr>
              <a:t>Trẻ em cần được dạy dỗ, học hành.</a:t>
            </a:r>
            <a:endParaRPr/>
          </a:p>
          <a:p>
            <a:pPr indent="-457200" lvl="0" marL="457200" marR="0" rtl="0" algn="just">
              <a:spcBef>
                <a:spcPts val="0"/>
              </a:spcBef>
              <a:spcAft>
                <a:spcPts val="0"/>
              </a:spcAft>
              <a:buClr>
                <a:srgbClr val="002060"/>
              </a:buClr>
              <a:buSzPts val="3600"/>
              <a:buFont typeface="Pattaya"/>
              <a:buChar char="-"/>
            </a:pPr>
            <a:r>
              <a:rPr lang="vi-VN" sz="3600">
                <a:solidFill>
                  <a:srgbClr val="002060"/>
                </a:solidFill>
                <a:latin typeface="Pattaya"/>
                <a:ea typeface="Pattaya"/>
                <a:cs typeface="Pattaya"/>
                <a:sym typeface="Pattaya"/>
              </a:rPr>
              <a:t>Người lớn cần quan tâm, giúp đỡ, tạo điều kiện cho trẻ em được học tập và trẻ em phải cố gắng, say mê học tập.</a:t>
            </a:r>
            <a:endParaRPr sz="3600">
              <a:solidFill>
                <a:srgbClr val="002060"/>
              </a:solidFill>
              <a:latin typeface="Pattaya"/>
              <a:ea typeface="Pattaya"/>
              <a:cs typeface="Pattaya"/>
              <a:sym typeface="Pattay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500"/>
                                        <p:tgtEl>
                                          <p:spTgt spid="4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
                                            <p:txEl>
                                              <p:pRg end="0" st="0"/>
                                            </p:txEl>
                                          </p:spTgt>
                                        </p:tgtEl>
                                        <p:attrNameLst>
                                          <p:attrName>style.visibility</p:attrName>
                                        </p:attrNameLst>
                                      </p:cBhvr>
                                      <p:to>
                                        <p:strVal val="visible"/>
                                      </p:to>
                                    </p:set>
                                    <p:animEffect filter="fade" transition="in">
                                      <p:cBhvr>
                                        <p:cTn dur="1000"/>
                                        <p:tgtEl>
                                          <p:spTgt spid="4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
                                            <p:txEl>
                                              <p:pRg end="1" st="1"/>
                                            </p:txEl>
                                          </p:spTgt>
                                        </p:tgtEl>
                                        <p:attrNameLst>
                                          <p:attrName>style.visibility</p:attrName>
                                        </p:attrNameLst>
                                      </p:cBhvr>
                                      <p:to>
                                        <p:strVal val="visible"/>
                                      </p:to>
                                    </p:set>
                                    <p:animEffect filter="fade" transition="in">
                                      <p:cBhvr>
                                        <p:cTn dur="1000"/>
                                        <p:tgtEl>
                                          <p:spTgt spid="47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descr="Buying animals in pet store cartoon concept Vector Image" id="480" name="Google Shape;480;p20"/>
          <p:cNvPicPr preferRelativeResize="0"/>
          <p:nvPr/>
        </p:nvPicPr>
        <p:blipFill rotWithShape="1">
          <a:blip r:embed="rId3">
            <a:alphaModFix/>
          </a:blip>
          <a:srcRect b="10600" l="0" r="0" t="6410"/>
          <a:stretch/>
        </p:blipFill>
        <p:spPr>
          <a:xfrm>
            <a:off x="0" y="0"/>
            <a:ext cx="12192000" cy="6898505"/>
          </a:xfrm>
          <a:prstGeom prst="rect">
            <a:avLst/>
          </a:prstGeom>
          <a:noFill/>
          <a:ln>
            <a:noFill/>
          </a:ln>
        </p:spPr>
      </p:pic>
      <p:pic>
        <p:nvPicPr>
          <p:cNvPr descr="Dog cat pet stuff and supply set Royalty Free Vector Image" id="481" name="Google Shape;481;p20"/>
          <p:cNvPicPr preferRelativeResize="0"/>
          <p:nvPr/>
        </p:nvPicPr>
        <p:blipFill rotWithShape="1">
          <a:blip r:embed="rId4">
            <a:alphaModFix/>
          </a:blip>
          <a:srcRect b="14753" l="59605" r="18910" t="68853"/>
          <a:stretch/>
        </p:blipFill>
        <p:spPr>
          <a:xfrm>
            <a:off x="6697604" y="4976735"/>
            <a:ext cx="2896101" cy="1723869"/>
          </a:xfrm>
          <a:prstGeom prst="rect">
            <a:avLst/>
          </a:prstGeom>
          <a:noFill/>
          <a:ln>
            <a:noFill/>
          </a:ln>
        </p:spPr>
      </p:pic>
      <p:pic>
        <p:nvPicPr>
          <p:cNvPr descr="Dog cat pet stuff and supply set Royalty Free Vector Image" id="482" name="Google Shape;482;p20"/>
          <p:cNvPicPr preferRelativeResize="0"/>
          <p:nvPr/>
        </p:nvPicPr>
        <p:blipFill rotWithShape="1">
          <a:blip r:embed="rId5">
            <a:alphaModFix/>
          </a:blip>
          <a:srcRect b="14317" l="82112" r="2201" t="64698"/>
          <a:stretch/>
        </p:blipFill>
        <p:spPr>
          <a:xfrm>
            <a:off x="4975485" y="3297837"/>
            <a:ext cx="861934" cy="899409"/>
          </a:xfrm>
          <a:prstGeom prst="rect">
            <a:avLst/>
          </a:prstGeom>
          <a:noFill/>
          <a:ln>
            <a:noFill/>
          </a:ln>
        </p:spPr>
      </p:pic>
      <p:pic>
        <p:nvPicPr>
          <p:cNvPr descr="Pet Shop Icons Set. Cat Goods Vector Cartoon Illustration. Animal Food, Toys,  Care and Other Stuff Stock Vector - Illustration of element, cartoon:  139590628" id="483" name="Google Shape;483;p20"/>
          <p:cNvPicPr preferRelativeResize="0"/>
          <p:nvPr/>
        </p:nvPicPr>
        <p:blipFill rotWithShape="1">
          <a:blip r:embed="rId6">
            <a:alphaModFix/>
          </a:blip>
          <a:srcRect b="65246" l="0" r="70474" t="0"/>
          <a:stretch/>
        </p:blipFill>
        <p:spPr>
          <a:xfrm>
            <a:off x="3533153" y="4242216"/>
            <a:ext cx="1961244" cy="2308485"/>
          </a:xfrm>
          <a:prstGeom prst="rect">
            <a:avLst/>
          </a:prstGeom>
          <a:noFill/>
          <a:ln>
            <a:noFill/>
          </a:ln>
        </p:spPr>
      </p:pic>
      <p:pic>
        <p:nvPicPr>
          <p:cNvPr descr="Pet Shop Icons Set. Cat Goods Vector Cartoon Illustration. Animal Food, Toys,  Care and Other Stuff Stock Vector - Illustration of element, cartoon:  139590628" id="484" name="Google Shape;484;p20"/>
          <p:cNvPicPr preferRelativeResize="0"/>
          <p:nvPr/>
        </p:nvPicPr>
        <p:blipFill rotWithShape="1">
          <a:blip r:embed="rId7">
            <a:alphaModFix/>
          </a:blip>
          <a:srcRect b="48415" l="60566" r="528" t="21420"/>
          <a:stretch/>
        </p:blipFill>
        <p:spPr>
          <a:xfrm>
            <a:off x="8785972" y="2128603"/>
            <a:ext cx="2668249" cy="2068643"/>
          </a:xfrm>
          <a:prstGeom prst="rect">
            <a:avLst/>
          </a:prstGeom>
          <a:noFill/>
          <a:ln>
            <a:noFill/>
          </a:ln>
        </p:spPr>
      </p:pic>
      <p:pic>
        <p:nvPicPr>
          <p:cNvPr descr="Pet Shop Icons Set. Cat Goods Vector Cartoon Illustration. Animal Food, Toys,  Care and Other Stuff Stock Vector - Illustration of element, cartoon:  139590628" id="485" name="Google Shape;485;p20"/>
          <p:cNvPicPr preferRelativeResize="0"/>
          <p:nvPr/>
        </p:nvPicPr>
        <p:blipFill rotWithShape="1">
          <a:blip r:embed="rId8">
            <a:alphaModFix/>
          </a:blip>
          <a:srcRect b="77486" l="70401" r="0" t="0"/>
          <a:stretch/>
        </p:blipFill>
        <p:spPr>
          <a:xfrm>
            <a:off x="5653084" y="3350302"/>
            <a:ext cx="1044520" cy="794478"/>
          </a:xfrm>
          <a:prstGeom prst="rect">
            <a:avLst/>
          </a:prstGeom>
          <a:noFill/>
          <a:ln>
            <a:noFill/>
          </a:ln>
        </p:spPr>
      </p:pic>
      <p:sp>
        <p:nvSpPr>
          <p:cNvPr id="486" name="Google Shape;486;p20"/>
          <p:cNvSpPr/>
          <p:nvPr/>
        </p:nvSpPr>
        <p:spPr>
          <a:xfrm>
            <a:off x="1678898" y="1208223"/>
            <a:ext cx="9024079" cy="3918414"/>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487" name="Google Shape;487;p20"/>
          <p:cNvSpPr txBox="1"/>
          <p:nvPr/>
        </p:nvSpPr>
        <p:spPr>
          <a:xfrm>
            <a:off x="4382970" y="1410830"/>
            <a:ext cx="3762684" cy="101566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vi-VN" sz="6000">
                <a:solidFill>
                  <a:srgbClr val="C00000"/>
                </a:solidFill>
                <a:latin typeface="Arial"/>
                <a:ea typeface="Arial"/>
                <a:cs typeface="Arial"/>
                <a:sym typeface="Arial"/>
              </a:rPr>
              <a:t>Nội dung</a:t>
            </a:r>
            <a:endParaRPr b="1" sz="6000">
              <a:solidFill>
                <a:srgbClr val="C00000"/>
              </a:solidFill>
              <a:latin typeface="Arial"/>
              <a:ea typeface="Arial"/>
              <a:cs typeface="Arial"/>
              <a:sym typeface="Arial"/>
            </a:endParaRPr>
          </a:p>
        </p:txBody>
      </p:sp>
      <p:sp>
        <p:nvSpPr>
          <p:cNvPr id="488" name="Google Shape;488;p20"/>
          <p:cNvSpPr/>
          <p:nvPr/>
        </p:nvSpPr>
        <p:spPr>
          <a:xfrm>
            <a:off x="1846539" y="2661336"/>
            <a:ext cx="8498922" cy="210057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4400">
                <a:solidFill>
                  <a:srgbClr val="002060"/>
                </a:solidFill>
                <a:latin typeface="Pattaya"/>
                <a:ea typeface="Pattaya"/>
                <a:cs typeface="Pattaya"/>
                <a:sym typeface="Pattaya"/>
              </a:rPr>
              <a:t>Câu chuyện ca ngợi tấm lòng nhân từ của cụ Vi-ta-li và quyết tâm học tập của cậu bé nghèo Rê-mi.</a:t>
            </a:r>
            <a:endParaRPr b="1" sz="4400">
              <a:solidFill>
                <a:srgbClr val="002060"/>
              </a:solidFill>
              <a:latin typeface="Pattaya"/>
              <a:ea typeface="Pattaya"/>
              <a:cs typeface="Pattaya"/>
              <a:sym typeface="Pattay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5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descr="ปักพินในบอร์ด SALAS" id="493" name="Google Shape;493;p2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Pet Shop Icons Set. Cat Goods Vector Cartoon Illustration. Animal Food, Toys,  Care and Other Stuff Stock Vector - Illustration of element, cartoon:  139590628" id="494" name="Google Shape;494;p21"/>
          <p:cNvPicPr preferRelativeResize="0"/>
          <p:nvPr/>
        </p:nvPicPr>
        <p:blipFill rotWithShape="1">
          <a:blip r:embed="rId4">
            <a:alphaModFix/>
          </a:blip>
          <a:srcRect b="65246" l="0" r="70474" t="0"/>
          <a:stretch/>
        </p:blipFill>
        <p:spPr>
          <a:xfrm>
            <a:off x="2878963" y="2095022"/>
            <a:ext cx="3950410" cy="4649836"/>
          </a:xfrm>
          <a:prstGeom prst="rect">
            <a:avLst/>
          </a:prstGeom>
          <a:noFill/>
          <a:ln>
            <a:noFill/>
          </a:ln>
        </p:spPr>
      </p:pic>
      <p:pic>
        <p:nvPicPr>
          <p:cNvPr descr="Pet Shop Icons Set. Cat Goods Vector Cartoon Illustration. Animal Food, Toys,  Care and Other Stuff Stock Vector - Illustration of element, cartoon:  139590628" id="495" name="Google Shape;495;p21"/>
          <p:cNvPicPr preferRelativeResize="0"/>
          <p:nvPr/>
        </p:nvPicPr>
        <p:blipFill rotWithShape="1">
          <a:blip r:embed="rId5">
            <a:alphaModFix/>
          </a:blip>
          <a:srcRect b="48415" l="60566" r="528" t="21420"/>
          <a:stretch/>
        </p:blipFill>
        <p:spPr>
          <a:xfrm>
            <a:off x="7023186" y="3278525"/>
            <a:ext cx="3562499" cy="2761938"/>
          </a:xfrm>
          <a:prstGeom prst="rect">
            <a:avLst/>
          </a:prstGeom>
          <a:noFill/>
          <a:ln>
            <a:noFill/>
          </a:ln>
        </p:spPr>
      </p:pic>
      <p:pic>
        <p:nvPicPr>
          <p:cNvPr descr="Pet Shop Icons Set. Cat Goods Vector Cartoon Illustration. Animal Food, Toys,  Care and Other Stuff Stock Vector - Illustration of element, cartoon:  139590628" id="496" name="Google Shape;496;p21"/>
          <p:cNvPicPr preferRelativeResize="0"/>
          <p:nvPr/>
        </p:nvPicPr>
        <p:blipFill rotWithShape="1">
          <a:blip r:embed="rId6">
            <a:alphaModFix/>
          </a:blip>
          <a:srcRect b="77486" l="70401" r="0" t="0"/>
          <a:stretch/>
        </p:blipFill>
        <p:spPr>
          <a:xfrm>
            <a:off x="3719440" y="1408359"/>
            <a:ext cx="2532470" cy="1926236"/>
          </a:xfrm>
          <a:prstGeom prst="rect">
            <a:avLst/>
          </a:prstGeom>
          <a:noFill/>
          <a:ln>
            <a:noFill/>
          </a:ln>
        </p:spPr>
      </p:pic>
      <p:pic>
        <p:nvPicPr>
          <p:cNvPr descr="Dog cat pet stuff and supply set Royalty Free Vector Image" id="497" name="Google Shape;497;p21"/>
          <p:cNvPicPr preferRelativeResize="0"/>
          <p:nvPr/>
        </p:nvPicPr>
        <p:blipFill rotWithShape="1">
          <a:blip r:embed="rId7">
            <a:alphaModFix/>
          </a:blip>
          <a:srcRect b="14753" l="59605" r="18910" t="68853"/>
          <a:stretch/>
        </p:blipFill>
        <p:spPr>
          <a:xfrm>
            <a:off x="0" y="4257943"/>
            <a:ext cx="3589308" cy="2600058"/>
          </a:xfrm>
          <a:prstGeom prst="rect">
            <a:avLst/>
          </a:prstGeom>
          <a:noFill/>
          <a:ln>
            <a:noFill/>
          </a:ln>
        </p:spPr>
      </p:pic>
      <p:pic>
        <p:nvPicPr>
          <p:cNvPr id="498" name="Google Shape;498;p21"/>
          <p:cNvPicPr preferRelativeResize="0"/>
          <p:nvPr/>
        </p:nvPicPr>
        <p:blipFill rotWithShape="1">
          <a:blip r:embed="rId8">
            <a:alphaModFix/>
          </a:blip>
          <a:srcRect b="0" l="0" r="0" t="0"/>
          <a:stretch/>
        </p:blipFill>
        <p:spPr>
          <a:xfrm>
            <a:off x="3306328" y="932385"/>
            <a:ext cx="3950410" cy="5925615"/>
          </a:xfrm>
          <a:prstGeom prst="rect">
            <a:avLst/>
          </a:prstGeom>
          <a:noFill/>
          <a:ln>
            <a:noFill/>
          </a:ln>
        </p:spPr>
      </p:pic>
      <p:pic>
        <p:nvPicPr>
          <p:cNvPr descr="Dog cat pet stuff and supply set Royalty Free Vector Image" id="499" name="Google Shape;499;p21"/>
          <p:cNvPicPr preferRelativeResize="0"/>
          <p:nvPr/>
        </p:nvPicPr>
        <p:blipFill rotWithShape="1">
          <a:blip r:embed="rId9">
            <a:alphaModFix/>
          </a:blip>
          <a:srcRect b="14317" l="82112" r="2201" t="64698"/>
          <a:stretch/>
        </p:blipFill>
        <p:spPr>
          <a:xfrm>
            <a:off x="8081617" y="2158729"/>
            <a:ext cx="1773462" cy="1850568"/>
          </a:xfrm>
          <a:prstGeom prst="rect">
            <a:avLst/>
          </a:prstGeom>
          <a:noFill/>
          <a:ln>
            <a:noFill/>
          </a:ln>
        </p:spPr>
      </p:pic>
      <p:pic>
        <p:nvPicPr>
          <p:cNvPr descr="Cat toys icons set cartoon style Royalty Free Vector Image" id="500" name="Google Shape;500;p21"/>
          <p:cNvPicPr preferRelativeResize="0"/>
          <p:nvPr/>
        </p:nvPicPr>
        <p:blipFill rotWithShape="1">
          <a:blip r:embed="rId10">
            <a:alphaModFix/>
          </a:blip>
          <a:srcRect b="79464" l="35915" r="35521" t="0"/>
          <a:stretch/>
        </p:blipFill>
        <p:spPr>
          <a:xfrm>
            <a:off x="7103505" y="5250711"/>
            <a:ext cx="2209531" cy="1715619"/>
          </a:xfrm>
          <a:prstGeom prst="rect">
            <a:avLst/>
          </a:prstGeom>
          <a:noFill/>
          <a:ln>
            <a:noFill/>
          </a:ln>
        </p:spPr>
      </p:pic>
      <p:grpSp>
        <p:nvGrpSpPr>
          <p:cNvPr id="501" name="Google Shape;501;p21"/>
          <p:cNvGrpSpPr/>
          <p:nvPr/>
        </p:nvGrpSpPr>
        <p:grpSpPr>
          <a:xfrm>
            <a:off x="4825920" y="842699"/>
            <a:ext cx="3856808" cy="3009069"/>
            <a:chOff x="8699768" y="419931"/>
            <a:chExt cx="3898804" cy="3009069"/>
          </a:xfrm>
        </p:grpSpPr>
        <p:pic>
          <p:nvPicPr>
            <p:cNvPr id="502" name="Google Shape;502;p21"/>
            <p:cNvPicPr preferRelativeResize="0"/>
            <p:nvPr/>
          </p:nvPicPr>
          <p:blipFill rotWithShape="1">
            <a:blip r:embed="rId11">
              <a:alphaModFix/>
            </a:blip>
            <a:srcRect b="0" l="0" r="0" t="0"/>
            <a:stretch/>
          </p:blipFill>
          <p:spPr>
            <a:xfrm>
              <a:off x="8699768" y="419931"/>
              <a:ext cx="3898804" cy="3009069"/>
            </a:xfrm>
            <a:prstGeom prst="rect">
              <a:avLst/>
            </a:prstGeom>
            <a:noFill/>
            <a:ln>
              <a:noFill/>
            </a:ln>
          </p:spPr>
        </p:pic>
        <p:sp>
          <p:nvSpPr>
            <p:cNvPr id="503" name="Google Shape;503;p21"/>
            <p:cNvSpPr txBox="1"/>
            <p:nvPr/>
          </p:nvSpPr>
          <p:spPr>
            <a:xfrm>
              <a:off x="8994528" y="1108604"/>
              <a:ext cx="3309283"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2800">
                  <a:solidFill>
                    <a:srgbClr val="002060"/>
                  </a:solidFill>
                  <a:latin typeface="Pattaya"/>
                  <a:ea typeface="Pattaya"/>
                  <a:cs typeface="Pattaya"/>
                  <a:sym typeface="Pattaya"/>
                </a:rPr>
                <a:t>Cảm ơn các bạn! Misa đã có một căn phòng đầy đủ tiện nghi.</a:t>
              </a:r>
              <a:endParaRPr sz="2800">
                <a:solidFill>
                  <a:srgbClr val="002060"/>
                </a:solidFill>
                <a:latin typeface="Pattaya"/>
                <a:ea typeface="Pattaya"/>
                <a:cs typeface="Pattaya"/>
                <a:sym typeface="Pattay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500"/>
                                        <p:tgtEl>
                                          <p:spTgt spid="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grpSp>
        <p:nvGrpSpPr>
          <p:cNvPr id="247" name="Google Shape;247;p4"/>
          <p:cNvGrpSpPr/>
          <p:nvPr/>
        </p:nvGrpSpPr>
        <p:grpSpPr>
          <a:xfrm>
            <a:off x="1795225" y="1076722"/>
            <a:ext cx="2924361" cy="826451"/>
            <a:chOff x="4996873" y="3528289"/>
            <a:chExt cx="1699489" cy="480291"/>
          </a:xfrm>
        </p:grpSpPr>
        <p:sp>
          <p:nvSpPr>
            <p:cNvPr id="248" name="Google Shape;248;p4"/>
            <p:cNvSpPr/>
            <p:nvPr/>
          </p:nvSpPr>
          <p:spPr>
            <a:xfrm>
              <a:off x="4996873"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vi-VN" sz="4800" u="none" cap="none" strike="noStrike">
                  <a:solidFill>
                    <a:schemeClr val="lt1"/>
                  </a:solidFill>
                  <a:latin typeface="Arial"/>
                  <a:ea typeface="Arial"/>
                  <a:cs typeface="Arial"/>
                  <a:sym typeface="Arial"/>
                </a:rPr>
                <a:t>学</a:t>
              </a:r>
              <a:endParaRPr/>
            </a:p>
          </p:txBody>
        </p:sp>
        <p:sp>
          <p:nvSpPr>
            <p:cNvPr id="249" name="Google Shape;249;p4"/>
            <p:cNvSpPr/>
            <p:nvPr/>
          </p:nvSpPr>
          <p:spPr>
            <a:xfrm>
              <a:off x="5403272"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vi-VN" sz="4800" u="none" cap="none" strike="noStrike">
                  <a:solidFill>
                    <a:schemeClr val="lt1"/>
                  </a:solidFill>
                  <a:latin typeface="Arial"/>
                  <a:ea typeface="Arial"/>
                  <a:cs typeface="Arial"/>
                  <a:sym typeface="Arial"/>
                </a:rPr>
                <a:t>习</a:t>
              </a:r>
              <a:endParaRPr/>
            </a:p>
          </p:txBody>
        </p:sp>
        <p:sp>
          <p:nvSpPr>
            <p:cNvPr id="250" name="Google Shape;250;p4"/>
            <p:cNvSpPr/>
            <p:nvPr/>
          </p:nvSpPr>
          <p:spPr>
            <a:xfrm>
              <a:off x="5809671"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vi-VN" sz="4800" u="none" cap="none" strike="noStrike">
                  <a:solidFill>
                    <a:schemeClr val="lt1"/>
                  </a:solidFill>
                  <a:latin typeface="Arial"/>
                  <a:ea typeface="Arial"/>
                  <a:cs typeface="Arial"/>
                  <a:sym typeface="Arial"/>
                </a:rPr>
                <a:t>目</a:t>
              </a:r>
              <a:endParaRPr/>
            </a:p>
          </p:txBody>
        </p:sp>
        <p:sp>
          <p:nvSpPr>
            <p:cNvPr id="251" name="Google Shape;251;p4"/>
            <p:cNvSpPr/>
            <p:nvPr/>
          </p:nvSpPr>
          <p:spPr>
            <a:xfrm>
              <a:off x="6216071"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vi-VN" sz="4800" u="none" cap="none" strike="noStrike">
                  <a:solidFill>
                    <a:schemeClr val="lt1"/>
                  </a:solidFill>
                  <a:latin typeface="Arial"/>
                  <a:ea typeface="Arial"/>
                  <a:cs typeface="Arial"/>
                  <a:sym typeface="Arial"/>
                </a:rPr>
                <a:t>标</a:t>
              </a:r>
              <a:endParaRPr/>
            </a:p>
          </p:txBody>
        </p:sp>
      </p:grpSp>
      <p:sp>
        <p:nvSpPr>
          <p:cNvPr id="252" name="Google Shape;252;p4"/>
          <p:cNvSpPr txBox="1"/>
          <p:nvPr/>
        </p:nvSpPr>
        <p:spPr>
          <a:xfrm>
            <a:off x="2621676" y="2478340"/>
            <a:ext cx="6695211"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vi-VN" sz="2400" u="none" cap="none" strike="noStrike">
                <a:solidFill>
                  <a:schemeClr val="dk1"/>
                </a:solidFill>
                <a:latin typeface="Arial"/>
                <a:ea typeface="Arial"/>
                <a:cs typeface="Arial"/>
                <a:sym typeface="Arial"/>
              </a:rPr>
              <a:t>1、认识长方体正方体的展开图，能够知道各个面展开后的图中位置。</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vi-VN" sz="2400">
                <a:solidFill>
                  <a:schemeClr val="dk1"/>
                </a:solidFill>
                <a:latin typeface="Arial"/>
                <a:ea typeface="Arial"/>
                <a:cs typeface="Arial"/>
                <a:sym typeface="Arial"/>
              </a:rPr>
              <a:t>2、理解并掌握长方体正方体表面积的计算方法。</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vi-VN" sz="2400">
                <a:solidFill>
                  <a:schemeClr val="dk1"/>
                </a:solidFill>
                <a:latin typeface="Arial"/>
                <a:ea typeface="Arial"/>
                <a:cs typeface="Arial"/>
                <a:sym typeface="Arial"/>
              </a:rPr>
              <a:t>3、运用公式解决实际问题。</a:t>
            </a:r>
            <a:endParaRPr/>
          </a:p>
        </p:txBody>
      </p:sp>
      <p:pic>
        <p:nvPicPr>
          <p:cNvPr descr="Empty room with parquet floor and yellow wallpaper 3112391 Vector Art at  Vecteezy" id="253" name="Google Shape;253;p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Cartoon Border, Lovely, Cartoon, Frame PNG and PSD | Thiệp, Giấy viết, Sổ  tay" id="254" name="Google Shape;254;p4"/>
          <p:cNvPicPr preferRelativeResize="0"/>
          <p:nvPr/>
        </p:nvPicPr>
        <p:blipFill rotWithShape="1">
          <a:blip r:embed="rId4">
            <a:alphaModFix/>
          </a:blip>
          <a:srcRect b="10482" l="0" r="0" t="24097"/>
          <a:stretch/>
        </p:blipFill>
        <p:spPr>
          <a:xfrm>
            <a:off x="-97278" y="741862"/>
            <a:ext cx="10325942" cy="6116137"/>
          </a:xfrm>
          <a:prstGeom prst="rect">
            <a:avLst/>
          </a:prstGeom>
          <a:noFill/>
          <a:ln>
            <a:noFill/>
          </a:ln>
        </p:spPr>
      </p:pic>
      <p:pic>
        <p:nvPicPr>
          <p:cNvPr descr="Biểu tượng hoạt hình 3D III, Sony Vegas, nghệ thuật vuông vàng và đen, png  | PNGEgg" id="255" name="Google Shape;255;p4"/>
          <p:cNvPicPr preferRelativeResize="0"/>
          <p:nvPr/>
        </p:nvPicPr>
        <p:blipFill rotWithShape="1">
          <a:blip r:embed="rId5">
            <a:alphaModFix/>
          </a:blip>
          <a:srcRect b="0" l="33944" r="33686" t="0"/>
          <a:stretch/>
        </p:blipFill>
        <p:spPr>
          <a:xfrm>
            <a:off x="1667528" y="1403180"/>
            <a:ext cx="1030409" cy="1061078"/>
          </a:xfrm>
          <a:prstGeom prst="rect">
            <a:avLst/>
          </a:prstGeom>
          <a:noFill/>
          <a:ln>
            <a:noFill/>
          </a:ln>
        </p:spPr>
      </p:pic>
      <p:pic>
        <p:nvPicPr>
          <p:cNvPr descr="Biểu tượng hoạt hình 3D III, Sony Vegas, nghệ thuật vuông vàng và đen, png  | PNGEgg" id="256" name="Google Shape;256;p4"/>
          <p:cNvPicPr preferRelativeResize="0"/>
          <p:nvPr/>
        </p:nvPicPr>
        <p:blipFill rotWithShape="1">
          <a:blip r:embed="rId6">
            <a:alphaModFix/>
          </a:blip>
          <a:srcRect b="0" l="33944" r="33686" t="0"/>
          <a:stretch/>
        </p:blipFill>
        <p:spPr>
          <a:xfrm>
            <a:off x="1639325" y="2624853"/>
            <a:ext cx="1030409" cy="1061078"/>
          </a:xfrm>
          <a:prstGeom prst="rect">
            <a:avLst/>
          </a:prstGeom>
          <a:noFill/>
          <a:ln>
            <a:noFill/>
          </a:ln>
        </p:spPr>
      </p:pic>
      <p:pic>
        <p:nvPicPr>
          <p:cNvPr descr="Biểu tượng hoạt hình 3D III, Sony Vegas, nghệ thuật vuông vàng và đen, png  | PNGEgg" id="257" name="Google Shape;257;p4"/>
          <p:cNvPicPr preferRelativeResize="0"/>
          <p:nvPr/>
        </p:nvPicPr>
        <p:blipFill rotWithShape="1">
          <a:blip r:embed="rId7">
            <a:alphaModFix/>
          </a:blip>
          <a:srcRect b="0" l="33944" r="33686" t="0"/>
          <a:stretch/>
        </p:blipFill>
        <p:spPr>
          <a:xfrm>
            <a:off x="1639325" y="3884008"/>
            <a:ext cx="1056117" cy="1087551"/>
          </a:xfrm>
          <a:prstGeom prst="rect">
            <a:avLst/>
          </a:prstGeom>
          <a:noFill/>
          <a:ln>
            <a:noFill/>
          </a:ln>
        </p:spPr>
      </p:pic>
      <p:grpSp>
        <p:nvGrpSpPr>
          <p:cNvPr id="258" name="Google Shape;258;p4"/>
          <p:cNvGrpSpPr/>
          <p:nvPr/>
        </p:nvGrpSpPr>
        <p:grpSpPr>
          <a:xfrm>
            <a:off x="7609440" y="-38429"/>
            <a:ext cx="4461986" cy="3464448"/>
            <a:chOff x="7609440" y="-38429"/>
            <a:chExt cx="4461986" cy="3464448"/>
          </a:xfrm>
        </p:grpSpPr>
        <p:pic>
          <p:nvPicPr>
            <p:cNvPr id="259" name="Google Shape;259;p4"/>
            <p:cNvPicPr preferRelativeResize="0"/>
            <p:nvPr/>
          </p:nvPicPr>
          <p:blipFill rotWithShape="1">
            <a:blip r:embed="rId8">
              <a:alphaModFix/>
            </a:blip>
            <a:srcRect b="0" l="0" r="0" t="0"/>
            <a:stretch/>
          </p:blipFill>
          <p:spPr>
            <a:xfrm>
              <a:off x="7609440" y="-38429"/>
              <a:ext cx="4461986" cy="3464448"/>
            </a:xfrm>
            <a:prstGeom prst="rect">
              <a:avLst/>
            </a:prstGeom>
            <a:noFill/>
            <a:ln>
              <a:noFill/>
            </a:ln>
          </p:spPr>
        </p:pic>
        <p:sp>
          <p:nvSpPr>
            <p:cNvPr id="260" name="Google Shape;260;p4"/>
            <p:cNvSpPr txBox="1"/>
            <p:nvPr/>
          </p:nvSpPr>
          <p:spPr>
            <a:xfrm>
              <a:off x="8246567" y="1630356"/>
              <a:ext cx="3762684"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2800">
                  <a:solidFill>
                    <a:schemeClr val="lt1"/>
                  </a:solidFill>
                  <a:latin typeface="Pattaya"/>
                  <a:ea typeface="Pattaya"/>
                  <a:cs typeface="Pattaya"/>
                  <a:sym typeface="Pattaya"/>
                </a:rPr>
                <a:t>Hãy giúp tớ hoàn thành những việc sau nha!</a:t>
              </a:r>
              <a:endParaRPr sz="2800">
                <a:solidFill>
                  <a:schemeClr val="lt1"/>
                </a:solidFill>
                <a:latin typeface="Pattaya"/>
                <a:ea typeface="Pattaya"/>
                <a:cs typeface="Pattaya"/>
                <a:sym typeface="Pattaya"/>
              </a:endParaRPr>
            </a:p>
          </p:txBody>
        </p:sp>
      </p:grpSp>
      <p:pic>
        <p:nvPicPr>
          <p:cNvPr id="261" name="Google Shape;261;p4"/>
          <p:cNvPicPr preferRelativeResize="0"/>
          <p:nvPr/>
        </p:nvPicPr>
        <p:blipFill rotWithShape="1">
          <a:blip r:embed="rId9">
            <a:alphaModFix/>
          </a:blip>
          <a:srcRect b="0" l="0" r="0" t="0"/>
          <a:stretch/>
        </p:blipFill>
        <p:spPr>
          <a:xfrm>
            <a:off x="7599640" y="3062069"/>
            <a:ext cx="4919287" cy="3988611"/>
          </a:xfrm>
          <a:prstGeom prst="rect">
            <a:avLst/>
          </a:prstGeom>
          <a:noFill/>
          <a:ln>
            <a:noFill/>
          </a:ln>
        </p:spPr>
      </p:pic>
      <p:sp>
        <p:nvSpPr>
          <p:cNvPr id="262" name="Google Shape;262;p4"/>
          <p:cNvSpPr txBox="1"/>
          <p:nvPr/>
        </p:nvSpPr>
        <p:spPr>
          <a:xfrm>
            <a:off x="3726182" y="1689684"/>
            <a:ext cx="3762684"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400">
                <a:solidFill>
                  <a:srgbClr val="C00000"/>
                </a:solidFill>
                <a:latin typeface="Arial"/>
                <a:ea typeface="Arial"/>
                <a:cs typeface="Arial"/>
                <a:sym typeface="Arial"/>
              </a:rPr>
              <a:t>Luyện đọc</a:t>
            </a:r>
            <a:endParaRPr sz="4400">
              <a:solidFill>
                <a:srgbClr val="C00000"/>
              </a:solidFill>
              <a:latin typeface="Arial"/>
              <a:ea typeface="Arial"/>
              <a:cs typeface="Arial"/>
              <a:sym typeface="Arial"/>
            </a:endParaRPr>
          </a:p>
        </p:txBody>
      </p:sp>
      <p:sp>
        <p:nvSpPr>
          <p:cNvPr id="263" name="Google Shape;263;p4"/>
          <p:cNvSpPr txBox="1"/>
          <p:nvPr/>
        </p:nvSpPr>
        <p:spPr>
          <a:xfrm>
            <a:off x="3722166" y="2875283"/>
            <a:ext cx="3762684"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400">
                <a:solidFill>
                  <a:srgbClr val="C00000"/>
                </a:solidFill>
                <a:latin typeface="Arial"/>
                <a:ea typeface="Arial"/>
                <a:cs typeface="Arial"/>
                <a:sym typeface="Arial"/>
              </a:rPr>
              <a:t>Tìm hiểu bài</a:t>
            </a:r>
            <a:endParaRPr sz="4400">
              <a:solidFill>
                <a:srgbClr val="C00000"/>
              </a:solidFill>
              <a:latin typeface="Arial"/>
              <a:ea typeface="Arial"/>
              <a:cs typeface="Arial"/>
              <a:sym typeface="Arial"/>
            </a:endParaRPr>
          </a:p>
        </p:txBody>
      </p:sp>
      <p:sp>
        <p:nvSpPr>
          <p:cNvPr id="264" name="Google Shape;264;p4"/>
          <p:cNvSpPr txBox="1"/>
          <p:nvPr/>
        </p:nvSpPr>
        <p:spPr>
          <a:xfrm>
            <a:off x="3677793" y="4088162"/>
            <a:ext cx="3762684"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400">
                <a:solidFill>
                  <a:srgbClr val="C00000"/>
                </a:solidFill>
                <a:latin typeface="Arial"/>
                <a:ea typeface="Arial"/>
                <a:cs typeface="Arial"/>
                <a:sym typeface="Arial"/>
              </a:rPr>
              <a:t>Đọc diễn cảm</a:t>
            </a:r>
            <a:endParaRPr sz="4400">
              <a:solidFill>
                <a:srgbClr val="C00000"/>
              </a:solidFill>
              <a:latin typeface="Arial"/>
              <a:ea typeface="Arial"/>
              <a:cs typeface="Arial"/>
              <a:sym typeface="Arial"/>
            </a:endParaRPr>
          </a:p>
        </p:txBody>
      </p:sp>
      <p:pic>
        <p:nvPicPr>
          <p:cNvPr descr="Premium Vector | Dog and cat pet shop cartoon logo" id="265" name="Google Shape;265;p4"/>
          <p:cNvPicPr preferRelativeResize="0"/>
          <p:nvPr/>
        </p:nvPicPr>
        <p:blipFill rotWithShape="1">
          <a:blip r:embed="rId10">
            <a:alphaModFix/>
          </a:blip>
          <a:srcRect b="21020" l="26536" r="24105" t="20018"/>
          <a:stretch/>
        </p:blipFill>
        <p:spPr>
          <a:xfrm>
            <a:off x="2543903" y="2663936"/>
            <a:ext cx="1207278" cy="961447"/>
          </a:xfrm>
          <a:prstGeom prst="rect">
            <a:avLst/>
          </a:prstGeom>
          <a:noFill/>
          <a:ln>
            <a:noFill/>
          </a:ln>
        </p:spPr>
      </p:pic>
      <p:pic>
        <p:nvPicPr>
          <p:cNvPr descr="catalyst (@catalystvibes) • Instagram photos and videos | Cartoon styles,  Cartoon icons, Icon illustration" id="266" name="Google Shape;266;p4"/>
          <p:cNvPicPr preferRelativeResize="0"/>
          <p:nvPr/>
        </p:nvPicPr>
        <p:blipFill rotWithShape="1">
          <a:blip r:embed="rId11">
            <a:alphaModFix/>
          </a:blip>
          <a:srcRect b="17233" l="22596" r="22132" t="21467"/>
          <a:stretch/>
        </p:blipFill>
        <p:spPr>
          <a:xfrm>
            <a:off x="2706602" y="1493297"/>
            <a:ext cx="772870" cy="857134"/>
          </a:xfrm>
          <a:prstGeom prst="rect">
            <a:avLst/>
          </a:prstGeom>
          <a:noFill/>
          <a:ln>
            <a:noFill/>
          </a:ln>
        </p:spPr>
      </p:pic>
      <p:pic>
        <p:nvPicPr>
          <p:cNvPr descr="Concepto de cine con diseño de: vector de stock (libre de regalías)  342802433" id="267" name="Google Shape;267;p4"/>
          <p:cNvPicPr preferRelativeResize="0"/>
          <p:nvPr/>
        </p:nvPicPr>
        <p:blipFill rotWithShape="1">
          <a:blip r:embed="rId12">
            <a:alphaModFix/>
          </a:blip>
          <a:srcRect b="0" l="0" r="0" t="0"/>
          <a:stretch/>
        </p:blipFill>
        <p:spPr>
          <a:xfrm>
            <a:off x="2485959" y="3810979"/>
            <a:ext cx="1313230" cy="1263589"/>
          </a:xfrm>
          <a:prstGeom prst="rect">
            <a:avLst/>
          </a:prstGeom>
          <a:noFill/>
          <a:ln>
            <a:noFill/>
          </a:ln>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grpSp>
        <p:nvGrpSpPr>
          <p:cNvPr id="508" name="Google Shape;508;p22"/>
          <p:cNvGrpSpPr/>
          <p:nvPr/>
        </p:nvGrpSpPr>
        <p:grpSpPr>
          <a:xfrm>
            <a:off x="1795225" y="1076722"/>
            <a:ext cx="2924361" cy="826451"/>
            <a:chOff x="4996873" y="3528289"/>
            <a:chExt cx="1699489" cy="480291"/>
          </a:xfrm>
        </p:grpSpPr>
        <p:sp>
          <p:nvSpPr>
            <p:cNvPr id="509" name="Google Shape;509;p22"/>
            <p:cNvSpPr/>
            <p:nvPr/>
          </p:nvSpPr>
          <p:spPr>
            <a:xfrm>
              <a:off x="4996873"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4800">
                  <a:solidFill>
                    <a:schemeClr val="lt1"/>
                  </a:solidFill>
                  <a:latin typeface="Arial"/>
                  <a:ea typeface="Arial"/>
                  <a:cs typeface="Arial"/>
                  <a:sym typeface="Arial"/>
                </a:rPr>
                <a:t>学</a:t>
              </a:r>
              <a:endParaRPr/>
            </a:p>
          </p:txBody>
        </p:sp>
        <p:sp>
          <p:nvSpPr>
            <p:cNvPr id="510" name="Google Shape;510;p22"/>
            <p:cNvSpPr/>
            <p:nvPr/>
          </p:nvSpPr>
          <p:spPr>
            <a:xfrm>
              <a:off x="5403272"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4800">
                  <a:solidFill>
                    <a:schemeClr val="lt1"/>
                  </a:solidFill>
                  <a:latin typeface="Arial"/>
                  <a:ea typeface="Arial"/>
                  <a:cs typeface="Arial"/>
                  <a:sym typeface="Arial"/>
                </a:rPr>
                <a:t>习</a:t>
              </a:r>
              <a:endParaRPr/>
            </a:p>
          </p:txBody>
        </p:sp>
        <p:sp>
          <p:nvSpPr>
            <p:cNvPr id="511" name="Google Shape;511;p22"/>
            <p:cNvSpPr/>
            <p:nvPr/>
          </p:nvSpPr>
          <p:spPr>
            <a:xfrm>
              <a:off x="5809671"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4800">
                  <a:solidFill>
                    <a:schemeClr val="lt1"/>
                  </a:solidFill>
                  <a:latin typeface="Arial"/>
                  <a:ea typeface="Arial"/>
                  <a:cs typeface="Arial"/>
                  <a:sym typeface="Arial"/>
                </a:rPr>
                <a:t>目</a:t>
              </a:r>
              <a:endParaRPr/>
            </a:p>
          </p:txBody>
        </p:sp>
        <p:sp>
          <p:nvSpPr>
            <p:cNvPr id="512" name="Google Shape;512;p22"/>
            <p:cNvSpPr/>
            <p:nvPr/>
          </p:nvSpPr>
          <p:spPr>
            <a:xfrm>
              <a:off x="6216071"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4800">
                  <a:solidFill>
                    <a:schemeClr val="lt1"/>
                  </a:solidFill>
                  <a:latin typeface="Arial"/>
                  <a:ea typeface="Arial"/>
                  <a:cs typeface="Arial"/>
                  <a:sym typeface="Arial"/>
                </a:rPr>
                <a:t>标</a:t>
              </a:r>
              <a:endParaRPr/>
            </a:p>
          </p:txBody>
        </p:sp>
      </p:grpSp>
      <p:sp>
        <p:nvSpPr>
          <p:cNvPr id="513" name="Google Shape;513;p22"/>
          <p:cNvSpPr txBox="1"/>
          <p:nvPr/>
        </p:nvSpPr>
        <p:spPr>
          <a:xfrm>
            <a:off x="2621676" y="2478340"/>
            <a:ext cx="6695211"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2400">
                <a:solidFill>
                  <a:schemeClr val="dk1"/>
                </a:solidFill>
                <a:latin typeface="Arial"/>
                <a:ea typeface="Arial"/>
                <a:cs typeface="Arial"/>
                <a:sym typeface="Arial"/>
              </a:rPr>
              <a:t>1、认识长方体正方体的展开图，能够知道各个面展开后的图中位置。</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vi-VN" sz="2400">
                <a:solidFill>
                  <a:schemeClr val="dk1"/>
                </a:solidFill>
                <a:latin typeface="Arial"/>
                <a:ea typeface="Arial"/>
                <a:cs typeface="Arial"/>
                <a:sym typeface="Arial"/>
              </a:rPr>
              <a:t>2、理解并掌握长方体正方体表面积的计算方法。</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vi-VN" sz="2400">
                <a:solidFill>
                  <a:schemeClr val="dk1"/>
                </a:solidFill>
                <a:latin typeface="Arial"/>
                <a:ea typeface="Arial"/>
                <a:cs typeface="Arial"/>
                <a:sym typeface="Arial"/>
              </a:rPr>
              <a:t>3、运用公式解决实际问题。</a:t>
            </a:r>
            <a:endParaRPr/>
          </a:p>
        </p:txBody>
      </p:sp>
      <p:pic>
        <p:nvPicPr>
          <p:cNvPr descr="Empty room with parquet floor and yellow wallpaper 3112391 Vector Art at  Vecteezy" id="514" name="Google Shape;514;p2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Cartoon Border, Lovely, Cartoon, Frame PNG and PSD | Thiệp, Giấy viết, Sổ  tay" id="515" name="Google Shape;515;p22"/>
          <p:cNvPicPr preferRelativeResize="0"/>
          <p:nvPr/>
        </p:nvPicPr>
        <p:blipFill rotWithShape="1">
          <a:blip r:embed="rId4">
            <a:alphaModFix/>
          </a:blip>
          <a:srcRect b="10482" l="0" r="0" t="24097"/>
          <a:stretch/>
        </p:blipFill>
        <p:spPr>
          <a:xfrm>
            <a:off x="-97278" y="741862"/>
            <a:ext cx="10325942" cy="6116137"/>
          </a:xfrm>
          <a:prstGeom prst="rect">
            <a:avLst/>
          </a:prstGeom>
          <a:noFill/>
          <a:ln>
            <a:noFill/>
          </a:ln>
        </p:spPr>
      </p:pic>
      <p:pic>
        <p:nvPicPr>
          <p:cNvPr descr="Biểu tượng hoạt hình 3D III, Sony Vegas, nghệ thuật vuông vàng và đen, png  | PNGEgg" id="516" name="Google Shape;516;p22"/>
          <p:cNvPicPr preferRelativeResize="0"/>
          <p:nvPr/>
        </p:nvPicPr>
        <p:blipFill rotWithShape="1">
          <a:blip r:embed="rId5">
            <a:alphaModFix/>
          </a:blip>
          <a:srcRect b="0" l="33944" r="33686" t="0"/>
          <a:stretch/>
        </p:blipFill>
        <p:spPr>
          <a:xfrm>
            <a:off x="1667528" y="1403180"/>
            <a:ext cx="1030409" cy="1061078"/>
          </a:xfrm>
          <a:prstGeom prst="rect">
            <a:avLst/>
          </a:prstGeom>
          <a:noFill/>
          <a:ln>
            <a:noFill/>
          </a:ln>
        </p:spPr>
      </p:pic>
      <p:pic>
        <p:nvPicPr>
          <p:cNvPr descr="Biểu tượng hoạt hình 3D III, Sony Vegas, nghệ thuật vuông vàng và đen, png  | PNGEgg" id="517" name="Google Shape;517;p22"/>
          <p:cNvPicPr preferRelativeResize="0"/>
          <p:nvPr/>
        </p:nvPicPr>
        <p:blipFill rotWithShape="1">
          <a:blip r:embed="rId5">
            <a:alphaModFix/>
          </a:blip>
          <a:srcRect b="0" l="33944" r="33686" t="0"/>
          <a:stretch/>
        </p:blipFill>
        <p:spPr>
          <a:xfrm>
            <a:off x="1639325" y="2624853"/>
            <a:ext cx="1030409" cy="1061078"/>
          </a:xfrm>
          <a:prstGeom prst="rect">
            <a:avLst/>
          </a:prstGeom>
          <a:noFill/>
          <a:ln>
            <a:noFill/>
          </a:ln>
        </p:spPr>
      </p:pic>
      <p:pic>
        <p:nvPicPr>
          <p:cNvPr descr="Biểu tượng hoạt hình 3D III, Sony Vegas, nghệ thuật vuông vàng và đen, png  | PNGEgg" id="518" name="Google Shape;518;p22"/>
          <p:cNvPicPr preferRelativeResize="0"/>
          <p:nvPr/>
        </p:nvPicPr>
        <p:blipFill rotWithShape="1">
          <a:blip r:embed="rId5">
            <a:alphaModFix/>
          </a:blip>
          <a:srcRect b="0" l="33944" r="33686" t="0"/>
          <a:stretch/>
        </p:blipFill>
        <p:spPr>
          <a:xfrm>
            <a:off x="1639325" y="3884008"/>
            <a:ext cx="1056117" cy="1087551"/>
          </a:xfrm>
          <a:prstGeom prst="rect">
            <a:avLst/>
          </a:prstGeom>
          <a:noFill/>
          <a:ln>
            <a:noFill/>
          </a:ln>
        </p:spPr>
      </p:pic>
      <p:grpSp>
        <p:nvGrpSpPr>
          <p:cNvPr id="519" name="Google Shape;519;p22"/>
          <p:cNvGrpSpPr/>
          <p:nvPr/>
        </p:nvGrpSpPr>
        <p:grpSpPr>
          <a:xfrm>
            <a:off x="7609440" y="-38429"/>
            <a:ext cx="4461986" cy="3464448"/>
            <a:chOff x="7609440" y="-38429"/>
            <a:chExt cx="4461986" cy="3464448"/>
          </a:xfrm>
        </p:grpSpPr>
        <p:pic>
          <p:nvPicPr>
            <p:cNvPr id="520" name="Google Shape;520;p22"/>
            <p:cNvPicPr preferRelativeResize="0"/>
            <p:nvPr/>
          </p:nvPicPr>
          <p:blipFill rotWithShape="1">
            <a:blip r:embed="rId6">
              <a:alphaModFix/>
            </a:blip>
            <a:srcRect b="0" l="0" r="0" t="0"/>
            <a:stretch/>
          </p:blipFill>
          <p:spPr>
            <a:xfrm>
              <a:off x="7609440" y="-38429"/>
              <a:ext cx="4461986" cy="3464448"/>
            </a:xfrm>
            <a:prstGeom prst="rect">
              <a:avLst/>
            </a:prstGeom>
            <a:noFill/>
            <a:ln>
              <a:noFill/>
            </a:ln>
          </p:spPr>
        </p:pic>
        <p:sp>
          <p:nvSpPr>
            <p:cNvPr id="521" name="Google Shape;521;p22"/>
            <p:cNvSpPr txBox="1"/>
            <p:nvPr/>
          </p:nvSpPr>
          <p:spPr>
            <a:xfrm>
              <a:off x="8246567" y="1630356"/>
              <a:ext cx="3762684"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2800">
                  <a:solidFill>
                    <a:schemeClr val="lt1"/>
                  </a:solidFill>
                  <a:latin typeface="Pattaya"/>
                  <a:ea typeface="Pattaya"/>
                  <a:cs typeface="Pattaya"/>
                  <a:sym typeface="Pattaya"/>
                </a:rPr>
                <a:t>Cảm ơn các bạn nhé! Misa thích phòng ngủ của bạn ấy lắm!</a:t>
              </a:r>
              <a:endParaRPr sz="2800">
                <a:solidFill>
                  <a:schemeClr val="lt1"/>
                </a:solidFill>
                <a:latin typeface="Pattaya"/>
                <a:ea typeface="Pattaya"/>
                <a:cs typeface="Pattaya"/>
                <a:sym typeface="Pattaya"/>
              </a:endParaRPr>
            </a:p>
          </p:txBody>
        </p:sp>
      </p:grpSp>
      <p:pic>
        <p:nvPicPr>
          <p:cNvPr id="522" name="Google Shape;522;p22"/>
          <p:cNvPicPr preferRelativeResize="0"/>
          <p:nvPr/>
        </p:nvPicPr>
        <p:blipFill rotWithShape="1">
          <a:blip r:embed="rId7">
            <a:alphaModFix/>
          </a:blip>
          <a:srcRect b="0" l="0" r="0" t="0"/>
          <a:stretch/>
        </p:blipFill>
        <p:spPr>
          <a:xfrm>
            <a:off x="7599640" y="3062069"/>
            <a:ext cx="4919287" cy="3988611"/>
          </a:xfrm>
          <a:prstGeom prst="rect">
            <a:avLst/>
          </a:prstGeom>
          <a:noFill/>
          <a:ln>
            <a:noFill/>
          </a:ln>
        </p:spPr>
      </p:pic>
      <p:sp>
        <p:nvSpPr>
          <p:cNvPr id="523" name="Google Shape;523;p22"/>
          <p:cNvSpPr txBox="1"/>
          <p:nvPr/>
        </p:nvSpPr>
        <p:spPr>
          <a:xfrm>
            <a:off x="3726182" y="1689684"/>
            <a:ext cx="3762684"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400">
                <a:solidFill>
                  <a:srgbClr val="C00000"/>
                </a:solidFill>
                <a:latin typeface="Arial"/>
                <a:ea typeface="Arial"/>
                <a:cs typeface="Arial"/>
                <a:sym typeface="Arial"/>
              </a:rPr>
              <a:t>Luyện đọc</a:t>
            </a:r>
            <a:endParaRPr sz="4400">
              <a:solidFill>
                <a:srgbClr val="C00000"/>
              </a:solidFill>
              <a:latin typeface="Arial"/>
              <a:ea typeface="Arial"/>
              <a:cs typeface="Arial"/>
              <a:sym typeface="Arial"/>
            </a:endParaRPr>
          </a:p>
        </p:txBody>
      </p:sp>
      <p:sp>
        <p:nvSpPr>
          <p:cNvPr id="524" name="Google Shape;524;p22"/>
          <p:cNvSpPr txBox="1"/>
          <p:nvPr/>
        </p:nvSpPr>
        <p:spPr>
          <a:xfrm>
            <a:off x="3722166" y="2875283"/>
            <a:ext cx="3762684"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400">
                <a:solidFill>
                  <a:srgbClr val="C00000"/>
                </a:solidFill>
                <a:latin typeface="Arial"/>
                <a:ea typeface="Arial"/>
                <a:cs typeface="Arial"/>
                <a:sym typeface="Arial"/>
              </a:rPr>
              <a:t>Tìm hiểu bài</a:t>
            </a:r>
            <a:endParaRPr sz="4400">
              <a:solidFill>
                <a:srgbClr val="C00000"/>
              </a:solidFill>
              <a:latin typeface="Arial"/>
              <a:ea typeface="Arial"/>
              <a:cs typeface="Arial"/>
              <a:sym typeface="Arial"/>
            </a:endParaRPr>
          </a:p>
        </p:txBody>
      </p:sp>
      <p:sp>
        <p:nvSpPr>
          <p:cNvPr id="525" name="Google Shape;525;p22"/>
          <p:cNvSpPr txBox="1"/>
          <p:nvPr/>
        </p:nvSpPr>
        <p:spPr>
          <a:xfrm>
            <a:off x="3677793" y="4088162"/>
            <a:ext cx="3762684"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400">
                <a:solidFill>
                  <a:srgbClr val="C00000"/>
                </a:solidFill>
                <a:latin typeface="Arial"/>
                <a:ea typeface="Arial"/>
                <a:cs typeface="Arial"/>
                <a:sym typeface="Arial"/>
              </a:rPr>
              <a:t>Đọc diễn cảm</a:t>
            </a:r>
            <a:endParaRPr sz="4400">
              <a:solidFill>
                <a:srgbClr val="C00000"/>
              </a:solidFill>
              <a:latin typeface="Arial"/>
              <a:ea typeface="Arial"/>
              <a:cs typeface="Arial"/>
              <a:sym typeface="Arial"/>
            </a:endParaRPr>
          </a:p>
        </p:txBody>
      </p:sp>
      <p:pic>
        <p:nvPicPr>
          <p:cNvPr descr="Premium Vector | Dog and cat pet shop cartoon logo" id="526" name="Google Shape;526;p22"/>
          <p:cNvPicPr preferRelativeResize="0"/>
          <p:nvPr/>
        </p:nvPicPr>
        <p:blipFill rotWithShape="1">
          <a:blip r:embed="rId8">
            <a:alphaModFix/>
          </a:blip>
          <a:srcRect b="21020" l="26536" r="24105" t="20018"/>
          <a:stretch/>
        </p:blipFill>
        <p:spPr>
          <a:xfrm>
            <a:off x="2543903" y="2663936"/>
            <a:ext cx="1207278" cy="961447"/>
          </a:xfrm>
          <a:prstGeom prst="rect">
            <a:avLst/>
          </a:prstGeom>
          <a:noFill/>
          <a:ln>
            <a:noFill/>
          </a:ln>
        </p:spPr>
      </p:pic>
      <p:pic>
        <p:nvPicPr>
          <p:cNvPr descr="catalyst (@catalystvibes) • Instagram photos and videos | Cartoon styles,  Cartoon icons, Icon illustration" id="527" name="Google Shape;527;p22"/>
          <p:cNvPicPr preferRelativeResize="0"/>
          <p:nvPr/>
        </p:nvPicPr>
        <p:blipFill rotWithShape="1">
          <a:blip r:embed="rId9">
            <a:alphaModFix/>
          </a:blip>
          <a:srcRect b="17233" l="22596" r="22132" t="21467"/>
          <a:stretch/>
        </p:blipFill>
        <p:spPr>
          <a:xfrm>
            <a:off x="2706602" y="1493297"/>
            <a:ext cx="772870" cy="857134"/>
          </a:xfrm>
          <a:prstGeom prst="rect">
            <a:avLst/>
          </a:prstGeom>
          <a:noFill/>
          <a:ln>
            <a:noFill/>
          </a:ln>
        </p:spPr>
      </p:pic>
      <p:pic>
        <p:nvPicPr>
          <p:cNvPr descr="Concepto de cine con diseño de: vector de stock (libre de regalías)  342802433" id="528" name="Google Shape;528;p22"/>
          <p:cNvPicPr preferRelativeResize="0"/>
          <p:nvPr/>
        </p:nvPicPr>
        <p:blipFill rotWithShape="1">
          <a:blip r:embed="rId10">
            <a:alphaModFix/>
          </a:blip>
          <a:srcRect b="0" l="0" r="0" t="0"/>
          <a:stretch/>
        </p:blipFill>
        <p:spPr>
          <a:xfrm>
            <a:off x="2485959" y="3810979"/>
            <a:ext cx="1313230" cy="1263589"/>
          </a:xfrm>
          <a:prstGeom prst="rect">
            <a:avLst/>
          </a:prstGeom>
          <a:noFill/>
          <a:ln>
            <a:noFill/>
          </a:ln>
        </p:spPr>
      </p:pic>
      <p:pic>
        <p:nvPicPr>
          <p:cNvPr descr="dấu-tích Phong Thủy Xanh" id="529" name="Google Shape;529;p22"/>
          <p:cNvPicPr preferRelativeResize="0"/>
          <p:nvPr/>
        </p:nvPicPr>
        <p:blipFill rotWithShape="1">
          <a:blip r:embed="rId11">
            <a:alphaModFix/>
          </a:blip>
          <a:srcRect b="0" l="0" r="0" t="0"/>
          <a:stretch/>
        </p:blipFill>
        <p:spPr>
          <a:xfrm>
            <a:off x="1812293" y="2417617"/>
            <a:ext cx="1095460" cy="1095460"/>
          </a:xfrm>
          <a:prstGeom prst="rect">
            <a:avLst/>
          </a:prstGeom>
          <a:noFill/>
          <a:ln>
            <a:noFill/>
          </a:ln>
        </p:spPr>
      </p:pic>
    </p:spTree>
  </p:cSld>
  <p:clrMapOvr>
    <a:masterClrMapping/>
  </p:clrMapOvr>
  <p:transition spd="slow" p14:dur="2500">
    <p:checke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descr="Cartoon cinema concept interior card poster Vector Image" id="534" name="Google Shape;534;p23"/>
          <p:cNvPicPr preferRelativeResize="0"/>
          <p:nvPr/>
        </p:nvPicPr>
        <p:blipFill rotWithShape="1">
          <a:blip r:embed="rId3">
            <a:alphaModFix/>
          </a:blip>
          <a:srcRect b="11884" l="0" r="0" t="0"/>
          <a:stretch/>
        </p:blipFill>
        <p:spPr>
          <a:xfrm>
            <a:off x="0" y="-21608"/>
            <a:ext cx="12192000" cy="6879608"/>
          </a:xfrm>
          <a:prstGeom prst="rect">
            <a:avLst/>
          </a:prstGeom>
          <a:noFill/>
          <a:ln>
            <a:noFill/>
          </a:ln>
        </p:spPr>
      </p:pic>
      <p:sp>
        <p:nvSpPr>
          <p:cNvPr id="535" name="Google Shape;535;p23"/>
          <p:cNvSpPr txBox="1"/>
          <p:nvPr/>
        </p:nvSpPr>
        <p:spPr>
          <a:xfrm>
            <a:off x="3804534" y="1702936"/>
            <a:ext cx="5219545" cy="230832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800">
                <a:solidFill>
                  <a:schemeClr val="lt1"/>
                </a:solidFill>
                <a:latin typeface="Arial"/>
                <a:ea typeface="Arial"/>
                <a:cs typeface="Arial"/>
                <a:sym typeface="Arial"/>
              </a:rPr>
              <a:t>Luyện        đọc</a:t>
            </a:r>
            <a:endParaRPr sz="4800">
              <a:solidFill>
                <a:schemeClr val="lt1"/>
              </a:solidFill>
              <a:latin typeface="Arial"/>
              <a:ea typeface="Arial"/>
              <a:cs typeface="Arial"/>
              <a:sym typeface="Arial"/>
            </a:endParaRPr>
          </a:p>
          <a:p>
            <a:pPr indent="0" lvl="0" marL="0" marR="0" rtl="0" algn="just">
              <a:spcBef>
                <a:spcPts val="0"/>
              </a:spcBef>
              <a:spcAft>
                <a:spcPts val="0"/>
              </a:spcAft>
              <a:buNone/>
            </a:pPr>
            <a:r>
              <a:t/>
            </a:r>
            <a:endParaRPr sz="4800">
              <a:solidFill>
                <a:schemeClr val="lt1"/>
              </a:solidFill>
              <a:latin typeface="Arial"/>
              <a:ea typeface="Arial"/>
              <a:cs typeface="Arial"/>
              <a:sym typeface="Arial"/>
            </a:endParaRPr>
          </a:p>
          <a:p>
            <a:pPr indent="0" lvl="0" marL="0" marR="0" rtl="0" algn="just">
              <a:spcBef>
                <a:spcPts val="0"/>
              </a:spcBef>
              <a:spcAft>
                <a:spcPts val="0"/>
              </a:spcAft>
              <a:buNone/>
            </a:pPr>
            <a:r>
              <a:rPr lang="vi-VN" sz="4800">
                <a:solidFill>
                  <a:schemeClr val="lt1"/>
                </a:solidFill>
                <a:latin typeface="Arial"/>
                <a:ea typeface="Arial"/>
                <a:cs typeface="Arial"/>
                <a:sym typeface="Arial"/>
              </a:rPr>
              <a:t>diễn               cảm</a:t>
            </a:r>
            <a:endParaRPr sz="4800">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descr="Cartoon cinema concept interior card poster Vector Image" id="540" name="Google Shape;540;p24"/>
          <p:cNvPicPr preferRelativeResize="0"/>
          <p:nvPr/>
        </p:nvPicPr>
        <p:blipFill rotWithShape="1">
          <a:blip r:embed="rId3">
            <a:alphaModFix/>
          </a:blip>
          <a:srcRect b="34582" l="0" r="0" t="5833"/>
          <a:stretch/>
        </p:blipFill>
        <p:spPr>
          <a:xfrm>
            <a:off x="0" y="0"/>
            <a:ext cx="12192000" cy="6858000"/>
          </a:xfrm>
          <a:prstGeom prst="rect">
            <a:avLst/>
          </a:prstGeom>
          <a:noFill/>
          <a:ln>
            <a:noFill/>
          </a:ln>
        </p:spPr>
      </p:pic>
      <p:sp>
        <p:nvSpPr>
          <p:cNvPr id="541" name="Google Shape;541;p24"/>
          <p:cNvSpPr/>
          <p:nvPr/>
        </p:nvSpPr>
        <p:spPr>
          <a:xfrm>
            <a:off x="2803161" y="1214204"/>
            <a:ext cx="6580682" cy="4781862"/>
          </a:xfrm>
          <a:prstGeom prst="rect">
            <a:avLst/>
          </a:prstGeom>
          <a:solidFill>
            <a:srgbClr val="E6E6E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24"/>
          <p:cNvSpPr txBox="1"/>
          <p:nvPr/>
        </p:nvSpPr>
        <p:spPr>
          <a:xfrm>
            <a:off x="2803162" y="1308755"/>
            <a:ext cx="640556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vi-VN" sz="3600" u="none" cap="none" strike="noStrike">
                <a:solidFill>
                  <a:srgbClr val="C00000"/>
                </a:solidFill>
                <a:latin typeface="Arial"/>
                <a:ea typeface="Arial"/>
                <a:cs typeface="Arial"/>
                <a:sym typeface="Arial"/>
              </a:rPr>
              <a:t>Giọng đọc</a:t>
            </a:r>
            <a:endParaRPr/>
          </a:p>
        </p:txBody>
      </p:sp>
      <p:sp>
        <p:nvSpPr>
          <p:cNvPr id="543" name="Google Shape;543;p24"/>
          <p:cNvSpPr/>
          <p:nvPr/>
        </p:nvSpPr>
        <p:spPr>
          <a:xfrm>
            <a:off x="2803161" y="2062405"/>
            <a:ext cx="6405561" cy="3947234"/>
          </a:xfrm>
          <a:prstGeom prst="rect">
            <a:avLst/>
          </a:prstGeom>
          <a:noFill/>
          <a:ln>
            <a:noFill/>
          </a:ln>
        </p:spPr>
        <p:txBody>
          <a:bodyPr anchorCtr="0" anchor="t" bIns="34275" lIns="68575" spcFirstLastPara="1" rIns="68575" wrap="square" tIns="34275">
            <a:spAutoFit/>
          </a:bodyPr>
          <a:lstStyle/>
          <a:p>
            <a:pPr indent="-457200" lvl="0" marL="457200" marR="0" rtl="0" algn="just">
              <a:spcBef>
                <a:spcPts val="0"/>
              </a:spcBef>
              <a:spcAft>
                <a:spcPts val="0"/>
              </a:spcAft>
              <a:buClr>
                <a:srgbClr val="002060"/>
              </a:buClr>
              <a:buSzPts val="2800"/>
              <a:buFont typeface="Pattaya"/>
              <a:buChar char="-"/>
            </a:pPr>
            <a:r>
              <a:rPr b="1" lang="vi-VN" sz="2800">
                <a:solidFill>
                  <a:srgbClr val="002060"/>
                </a:solidFill>
                <a:latin typeface="Pattaya"/>
                <a:ea typeface="Pattaya"/>
                <a:cs typeface="Pattaya"/>
                <a:sym typeface="Pattaya"/>
              </a:rPr>
              <a:t>Đọc toàn bài với giọng kể chuyện </a:t>
            </a:r>
            <a:r>
              <a:rPr b="1" lang="vi-VN" sz="2800">
                <a:solidFill>
                  <a:srgbClr val="FF0000"/>
                </a:solidFill>
                <a:latin typeface="Pattaya"/>
                <a:ea typeface="Pattaya"/>
                <a:cs typeface="Pattaya"/>
                <a:sym typeface="Pattaya"/>
              </a:rPr>
              <a:t>nhẹ nhàng, đầy cảm xúc</a:t>
            </a:r>
            <a:r>
              <a:rPr b="1" lang="vi-VN" sz="2800">
                <a:solidFill>
                  <a:srgbClr val="002060"/>
                </a:solidFill>
                <a:latin typeface="Pattaya"/>
                <a:ea typeface="Pattaya"/>
                <a:cs typeface="Pattaya"/>
                <a:sym typeface="Pattaya"/>
              </a:rPr>
              <a:t>.</a:t>
            </a:r>
            <a:endParaRPr/>
          </a:p>
          <a:p>
            <a:pPr indent="-457200" lvl="0" marL="457200" marR="0" rtl="0" algn="just">
              <a:spcBef>
                <a:spcPts val="0"/>
              </a:spcBef>
              <a:spcAft>
                <a:spcPts val="0"/>
              </a:spcAft>
              <a:buClr>
                <a:srgbClr val="002060"/>
              </a:buClr>
              <a:buSzPts val="2800"/>
              <a:buFont typeface="Pattaya"/>
              <a:buChar char="-"/>
            </a:pPr>
            <a:r>
              <a:rPr b="1" lang="vi-VN" sz="2800">
                <a:solidFill>
                  <a:srgbClr val="002060"/>
                </a:solidFill>
                <a:latin typeface="Pattaya"/>
                <a:ea typeface="Pattaya"/>
                <a:cs typeface="Pattaya"/>
                <a:sym typeface="Pattaya"/>
              </a:rPr>
              <a:t>Lời cụ Vi-ta-li khi </a:t>
            </a:r>
            <a:r>
              <a:rPr b="1" lang="vi-VN" sz="2800">
                <a:solidFill>
                  <a:srgbClr val="FF0000"/>
                </a:solidFill>
                <a:latin typeface="Pattaya"/>
                <a:ea typeface="Pattaya"/>
                <a:cs typeface="Pattaya"/>
                <a:sym typeface="Pattaya"/>
              </a:rPr>
              <a:t>ôn tồn</a:t>
            </a:r>
            <a:r>
              <a:rPr b="1" lang="vi-VN" sz="2800">
                <a:solidFill>
                  <a:srgbClr val="002060"/>
                </a:solidFill>
                <a:latin typeface="Pattaya"/>
                <a:ea typeface="Pattaya"/>
                <a:cs typeface="Pattaya"/>
                <a:sym typeface="Pattaya"/>
              </a:rPr>
              <a:t>, </a:t>
            </a:r>
            <a:r>
              <a:rPr b="1" lang="vi-VN" sz="2800">
                <a:solidFill>
                  <a:srgbClr val="FF0000"/>
                </a:solidFill>
                <a:latin typeface="Pattaya"/>
                <a:ea typeface="Pattaya"/>
                <a:cs typeface="Pattaya"/>
                <a:sym typeface="Pattaya"/>
              </a:rPr>
              <a:t>điềm đạm</a:t>
            </a:r>
            <a:r>
              <a:rPr b="1" lang="vi-VN" sz="2800">
                <a:solidFill>
                  <a:srgbClr val="002060"/>
                </a:solidFill>
                <a:latin typeface="Pattaya"/>
                <a:ea typeface="Pattaya"/>
                <a:cs typeface="Pattaya"/>
                <a:sym typeface="Pattaya"/>
              </a:rPr>
              <a:t>, khi nghiêm khắc (lúc khen con chó với ý chê trách Rê-mi) lúc nhân từ, cảm động (khi hỏi Rê-mi có thích học nhạc không và nghe được câu trả lời của cậu)</a:t>
            </a:r>
            <a:endParaRPr/>
          </a:p>
          <a:p>
            <a:pPr indent="-457200" lvl="0" marL="457200" marR="0" rtl="0" algn="just">
              <a:spcBef>
                <a:spcPts val="0"/>
              </a:spcBef>
              <a:spcAft>
                <a:spcPts val="0"/>
              </a:spcAft>
              <a:buClr>
                <a:srgbClr val="002060"/>
              </a:buClr>
              <a:buSzPts val="2800"/>
              <a:buFont typeface="Pattaya"/>
              <a:buChar char="-"/>
            </a:pPr>
            <a:r>
              <a:rPr b="1" lang="vi-VN" sz="2800">
                <a:solidFill>
                  <a:srgbClr val="002060"/>
                </a:solidFill>
                <a:latin typeface="Pattaya"/>
                <a:ea typeface="Pattaya"/>
                <a:cs typeface="Pattaya"/>
                <a:sym typeface="Pattaya"/>
              </a:rPr>
              <a:t>Lời đáp của Rê-mi </a:t>
            </a:r>
            <a:r>
              <a:rPr b="1" lang="vi-VN" sz="2800">
                <a:solidFill>
                  <a:srgbClr val="FF0000"/>
                </a:solidFill>
                <a:latin typeface="Pattaya"/>
                <a:ea typeface="Pattaya"/>
                <a:cs typeface="Pattaya"/>
                <a:sym typeface="Pattaya"/>
              </a:rPr>
              <a:t>dịu dàng</a:t>
            </a:r>
            <a:r>
              <a:rPr b="1" lang="vi-VN" sz="2800">
                <a:solidFill>
                  <a:srgbClr val="002060"/>
                </a:solidFill>
                <a:latin typeface="Pattaya"/>
                <a:ea typeface="Pattaya"/>
                <a:cs typeface="Pattaya"/>
                <a:sym typeface="Pattaya"/>
              </a:rPr>
              <a:t>, </a:t>
            </a:r>
            <a:r>
              <a:rPr b="1" lang="vi-VN" sz="2800">
                <a:solidFill>
                  <a:srgbClr val="FF0000"/>
                </a:solidFill>
                <a:latin typeface="Pattaya"/>
                <a:ea typeface="Pattaya"/>
                <a:cs typeface="Pattaya"/>
                <a:sym typeface="Pattaya"/>
              </a:rPr>
              <a:t>đầy cảm xúc</a:t>
            </a:r>
            <a:r>
              <a:rPr b="1" lang="vi-VN" sz="2800">
                <a:solidFill>
                  <a:srgbClr val="002060"/>
                </a:solidFill>
                <a:latin typeface="Pattaya"/>
                <a:ea typeface="Pattaya"/>
                <a:cs typeface="Pattaya"/>
                <a:sym typeface="Pattaya"/>
              </a:rPr>
              <a:t>.</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descr="Cartoon cinema concept interior card poster Vector Image" id="548" name="Google Shape;548;p25"/>
          <p:cNvPicPr preferRelativeResize="0"/>
          <p:nvPr/>
        </p:nvPicPr>
        <p:blipFill rotWithShape="1">
          <a:blip r:embed="rId3">
            <a:alphaModFix/>
          </a:blip>
          <a:srcRect b="11884" l="0" r="0" t="0"/>
          <a:stretch/>
        </p:blipFill>
        <p:spPr>
          <a:xfrm>
            <a:off x="0" y="-21608"/>
            <a:ext cx="12192000" cy="6879608"/>
          </a:xfrm>
          <a:prstGeom prst="rect">
            <a:avLst/>
          </a:prstGeom>
          <a:noFill/>
          <a:ln>
            <a:noFill/>
          </a:ln>
        </p:spPr>
      </p:pic>
      <p:sp>
        <p:nvSpPr>
          <p:cNvPr id="549" name="Google Shape;549;p25"/>
          <p:cNvSpPr/>
          <p:nvPr/>
        </p:nvSpPr>
        <p:spPr>
          <a:xfrm>
            <a:off x="407503" y="152601"/>
            <a:ext cx="11539657" cy="6552798"/>
          </a:xfrm>
          <a:prstGeom prst="roundRect">
            <a:avLst>
              <a:gd fmla="val 16667" name="adj"/>
            </a:avLst>
          </a:prstGeom>
          <a:solidFill>
            <a:srgbClr val="FFFFFF"/>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550" name="Google Shape;550;p25"/>
          <p:cNvSpPr/>
          <p:nvPr/>
        </p:nvSpPr>
        <p:spPr>
          <a:xfrm>
            <a:off x="2805611" y="348431"/>
            <a:ext cx="6580776" cy="80791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4800">
                <a:solidFill>
                  <a:srgbClr val="0F1C32"/>
                </a:solidFill>
                <a:latin typeface="Arial"/>
                <a:ea typeface="Arial"/>
                <a:cs typeface="Arial"/>
                <a:sym typeface="Arial"/>
              </a:rPr>
              <a:t>Tiêu chí đọc và nhận xét</a:t>
            </a:r>
            <a:endParaRPr b="1" sz="4800">
              <a:solidFill>
                <a:srgbClr val="0F1C32"/>
              </a:solidFill>
              <a:latin typeface="Arial"/>
              <a:ea typeface="Arial"/>
              <a:cs typeface="Arial"/>
              <a:sym typeface="Arial"/>
            </a:endParaRPr>
          </a:p>
        </p:txBody>
      </p:sp>
      <p:sp>
        <p:nvSpPr>
          <p:cNvPr id="551" name="Google Shape;551;p25"/>
          <p:cNvSpPr/>
          <p:nvPr/>
        </p:nvSpPr>
        <p:spPr>
          <a:xfrm>
            <a:off x="372862" y="1883660"/>
            <a:ext cx="5533002" cy="817079"/>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200">
                <a:solidFill>
                  <a:srgbClr val="00B050"/>
                </a:solidFill>
                <a:latin typeface="Quicksand"/>
                <a:ea typeface="Quicksand"/>
                <a:cs typeface="Quicksand"/>
                <a:sym typeface="Quicksand"/>
              </a:rPr>
              <a:t>Đọc đúng tiếng, đúng từ, </a:t>
            </a:r>
            <a:endParaRPr/>
          </a:p>
          <a:p>
            <a:pPr indent="0" lvl="0" marL="0" marR="0" rtl="0" algn="ctr">
              <a:spcBef>
                <a:spcPts val="0"/>
              </a:spcBef>
              <a:spcAft>
                <a:spcPts val="0"/>
              </a:spcAft>
              <a:buNone/>
            </a:pPr>
            <a:r>
              <a:rPr b="1" lang="vi-VN" sz="3200">
                <a:solidFill>
                  <a:srgbClr val="00B050"/>
                </a:solidFill>
                <a:latin typeface="Quicksand"/>
                <a:ea typeface="Quicksand"/>
                <a:cs typeface="Quicksand"/>
                <a:sym typeface="Quicksand"/>
              </a:rPr>
              <a:t>lưu loát, mạch lạc</a:t>
            </a:r>
            <a:endParaRPr b="1" sz="3200">
              <a:solidFill>
                <a:srgbClr val="00B050"/>
              </a:solidFill>
              <a:latin typeface="Quicksand"/>
              <a:ea typeface="Quicksand"/>
              <a:cs typeface="Quicksand"/>
              <a:sym typeface="Quicksand"/>
            </a:endParaRPr>
          </a:p>
        </p:txBody>
      </p:sp>
      <p:sp>
        <p:nvSpPr>
          <p:cNvPr id="552" name="Google Shape;552;p25"/>
          <p:cNvSpPr/>
          <p:nvPr/>
        </p:nvSpPr>
        <p:spPr>
          <a:xfrm>
            <a:off x="169413" y="3177098"/>
            <a:ext cx="5939900" cy="817079"/>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200">
                <a:solidFill>
                  <a:srgbClr val="0070C0"/>
                </a:solidFill>
                <a:latin typeface="Quicksand"/>
                <a:ea typeface="Quicksand"/>
                <a:cs typeface="Quicksand"/>
                <a:sym typeface="Quicksand"/>
              </a:rPr>
              <a:t>Ngắt, nghỉ hơi đúng ở các dấu câu, cụm từ rõ nghĩa</a:t>
            </a:r>
            <a:endParaRPr b="1" sz="3200">
              <a:solidFill>
                <a:srgbClr val="0070C0"/>
              </a:solidFill>
              <a:latin typeface="Quicksand"/>
              <a:ea typeface="Quicksand"/>
              <a:cs typeface="Quicksand"/>
              <a:sym typeface="Quicksand"/>
            </a:endParaRPr>
          </a:p>
        </p:txBody>
      </p:sp>
      <p:sp>
        <p:nvSpPr>
          <p:cNvPr id="553" name="Google Shape;553;p25"/>
          <p:cNvSpPr/>
          <p:nvPr/>
        </p:nvSpPr>
        <p:spPr>
          <a:xfrm>
            <a:off x="403332" y="4448519"/>
            <a:ext cx="5533002" cy="817079"/>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200">
                <a:solidFill>
                  <a:srgbClr val="323F4F"/>
                </a:solidFill>
                <a:latin typeface="Quicksand"/>
                <a:ea typeface="Quicksand"/>
                <a:cs typeface="Quicksand"/>
                <a:sym typeface="Quicksand"/>
              </a:rPr>
              <a:t>Cường độ đọc, tốc độ đọc đạt yêu cầu</a:t>
            </a:r>
            <a:endParaRPr/>
          </a:p>
        </p:txBody>
      </p:sp>
      <p:sp>
        <p:nvSpPr>
          <p:cNvPr id="554" name="Google Shape;554;p25"/>
          <p:cNvSpPr txBox="1"/>
          <p:nvPr/>
        </p:nvSpPr>
        <p:spPr>
          <a:xfrm>
            <a:off x="1233305" y="1176138"/>
            <a:ext cx="2943899" cy="49244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vi-VN" sz="3200">
                <a:solidFill>
                  <a:srgbClr val="002060"/>
                </a:solidFill>
                <a:latin typeface="Quicksand"/>
                <a:ea typeface="Quicksand"/>
                <a:cs typeface="Quicksand"/>
                <a:sym typeface="Quicksand"/>
              </a:rPr>
              <a:t>TIÊU CHÍ</a:t>
            </a:r>
            <a:endParaRPr b="1" sz="3200">
              <a:solidFill>
                <a:srgbClr val="002060"/>
              </a:solidFill>
              <a:latin typeface="Quicksand"/>
              <a:ea typeface="Quicksand"/>
              <a:cs typeface="Quicksand"/>
              <a:sym typeface="Quicksand"/>
            </a:endParaRPr>
          </a:p>
        </p:txBody>
      </p:sp>
      <p:sp>
        <p:nvSpPr>
          <p:cNvPr id="555" name="Google Shape;555;p25"/>
          <p:cNvSpPr txBox="1"/>
          <p:nvPr/>
        </p:nvSpPr>
        <p:spPr>
          <a:xfrm>
            <a:off x="5905864" y="1290457"/>
            <a:ext cx="211454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vi-VN" sz="2800">
                <a:solidFill>
                  <a:srgbClr val="002060"/>
                </a:solidFill>
                <a:latin typeface="Quicksand"/>
                <a:ea typeface="Quicksand"/>
                <a:cs typeface="Quicksand"/>
                <a:sym typeface="Quicksand"/>
              </a:rPr>
              <a:t>Bình thường</a:t>
            </a:r>
            <a:endParaRPr b="1" sz="2800">
              <a:solidFill>
                <a:srgbClr val="002060"/>
              </a:solidFill>
              <a:latin typeface="Quicksand"/>
              <a:ea typeface="Quicksand"/>
              <a:cs typeface="Quicksand"/>
              <a:sym typeface="Quicksand"/>
            </a:endParaRPr>
          </a:p>
        </p:txBody>
      </p:sp>
      <p:sp>
        <p:nvSpPr>
          <p:cNvPr id="556" name="Google Shape;556;p25"/>
          <p:cNvSpPr txBox="1"/>
          <p:nvPr/>
        </p:nvSpPr>
        <p:spPr>
          <a:xfrm>
            <a:off x="8338471" y="1290870"/>
            <a:ext cx="93725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vi-VN" sz="2800">
                <a:solidFill>
                  <a:srgbClr val="002060"/>
                </a:solidFill>
                <a:latin typeface="Quicksand"/>
                <a:ea typeface="Quicksand"/>
                <a:cs typeface="Quicksand"/>
                <a:sym typeface="Quicksand"/>
              </a:rPr>
              <a:t>Tốt</a:t>
            </a:r>
            <a:endParaRPr b="1" sz="2800">
              <a:solidFill>
                <a:srgbClr val="002060"/>
              </a:solidFill>
              <a:latin typeface="Quicksand"/>
              <a:ea typeface="Quicksand"/>
              <a:cs typeface="Quicksand"/>
              <a:sym typeface="Quicksand"/>
            </a:endParaRPr>
          </a:p>
        </p:txBody>
      </p:sp>
      <p:sp>
        <p:nvSpPr>
          <p:cNvPr id="557" name="Google Shape;557;p25"/>
          <p:cNvSpPr txBox="1"/>
          <p:nvPr/>
        </p:nvSpPr>
        <p:spPr>
          <a:xfrm>
            <a:off x="9792845" y="1290457"/>
            <a:ext cx="1459653"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vi-VN" sz="2800">
                <a:solidFill>
                  <a:srgbClr val="002060"/>
                </a:solidFill>
                <a:latin typeface="Quicksand"/>
                <a:ea typeface="Quicksand"/>
                <a:cs typeface="Quicksand"/>
                <a:sym typeface="Quicksand"/>
              </a:rPr>
              <a:t>Rất tốt</a:t>
            </a:r>
            <a:endParaRPr b="1" sz="2800">
              <a:solidFill>
                <a:srgbClr val="002060"/>
              </a:solidFill>
              <a:latin typeface="Quicksand"/>
              <a:ea typeface="Quicksand"/>
              <a:cs typeface="Quicksand"/>
              <a:sym typeface="Quicksand"/>
            </a:endParaRPr>
          </a:p>
        </p:txBody>
      </p:sp>
      <p:sp>
        <p:nvSpPr>
          <p:cNvPr id="558" name="Google Shape;558;p25"/>
          <p:cNvSpPr/>
          <p:nvPr/>
        </p:nvSpPr>
        <p:spPr>
          <a:xfrm>
            <a:off x="281771" y="5642279"/>
            <a:ext cx="5533002" cy="817079"/>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200">
                <a:solidFill>
                  <a:srgbClr val="FF9900"/>
                </a:solidFill>
                <a:latin typeface="Quicksand"/>
                <a:ea typeface="Quicksand"/>
                <a:cs typeface="Quicksand"/>
                <a:sym typeface="Quicksand"/>
              </a:rPr>
              <a:t>Giọng đọc phù hợp</a:t>
            </a:r>
            <a:endParaRPr/>
          </a:p>
        </p:txBody>
      </p:sp>
      <p:grpSp>
        <p:nvGrpSpPr>
          <p:cNvPr id="559" name="Google Shape;559;p25"/>
          <p:cNvGrpSpPr/>
          <p:nvPr/>
        </p:nvGrpSpPr>
        <p:grpSpPr>
          <a:xfrm>
            <a:off x="6018524" y="1542856"/>
            <a:ext cx="5690545" cy="5382201"/>
            <a:chOff x="6018524" y="1542856"/>
            <a:chExt cx="5690545" cy="5382201"/>
          </a:xfrm>
        </p:grpSpPr>
        <p:pic>
          <p:nvPicPr>
            <p:cNvPr descr="Cute popcorn Images, Stock Photos &amp; Vectors | Shutterstock" id="560" name="Google Shape;560;p25"/>
            <p:cNvPicPr preferRelativeResize="0"/>
            <p:nvPr/>
          </p:nvPicPr>
          <p:blipFill rotWithShape="1">
            <a:blip r:embed="rId4">
              <a:alphaModFix/>
            </a:blip>
            <a:srcRect b="0" l="0" r="0" t="0"/>
            <a:stretch/>
          </p:blipFill>
          <p:spPr>
            <a:xfrm>
              <a:off x="7963829" y="1542856"/>
              <a:ext cx="1553661" cy="1673173"/>
            </a:xfrm>
            <a:prstGeom prst="rect">
              <a:avLst/>
            </a:prstGeom>
            <a:noFill/>
            <a:ln>
              <a:noFill/>
            </a:ln>
          </p:spPr>
        </p:pic>
        <p:pic>
          <p:nvPicPr>
            <p:cNvPr descr="Cute popcorn Images, Stock Photos &amp; Vectors | Shutterstock" id="561" name="Google Shape;561;p25"/>
            <p:cNvPicPr preferRelativeResize="0"/>
            <p:nvPr/>
          </p:nvPicPr>
          <p:blipFill rotWithShape="1">
            <a:blip r:embed="rId5">
              <a:alphaModFix/>
            </a:blip>
            <a:srcRect b="0" l="0" r="0" t="0"/>
            <a:stretch/>
          </p:blipFill>
          <p:spPr>
            <a:xfrm>
              <a:off x="6172944" y="1640449"/>
              <a:ext cx="1505352" cy="1621148"/>
            </a:xfrm>
            <a:prstGeom prst="rect">
              <a:avLst/>
            </a:prstGeom>
            <a:noFill/>
            <a:ln>
              <a:noFill/>
            </a:ln>
          </p:spPr>
        </p:pic>
        <p:pic>
          <p:nvPicPr>
            <p:cNvPr descr="Popcorn kawaii Görsel, Stok Fotoğraf ve Vektörleri | Shutterstock" id="562" name="Google Shape;562;p25"/>
            <p:cNvPicPr preferRelativeResize="0"/>
            <p:nvPr/>
          </p:nvPicPr>
          <p:blipFill rotWithShape="1">
            <a:blip r:embed="rId6">
              <a:alphaModFix/>
            </a:blip>
            <a:srcRect b="27876" l="0" r="0" t="24453"/>
            <a:stretch/>
          </p:blipFill>
          <p:spPr>
            <a:xfrm>
              <a:off x="9390713" y="1668869"/>
              <a:ext cx="2318356" cy="1190172"/>
            </a:xfrm>
            <a:prstGeom prst="rect">
              <a:avLst/>
            </a:prstGeom>
            <a:noFill/>
            <a:ln>
              <a:noFill/>
            </a:ln>
          </p:spPr>
        </p:pic>
        <p:pic>
          <p:nvPicPr>
            <p:cNvPr descr="Cute popcorn Images, Stock Photos &amp; Vectors | Shutterstock" id="563" name="Google Shape;563;p25"/>
            <p:cNvPicPr preferRelativeResize="0"/>
            <p:nvPr/>
          </p:nvPicPr>
          <p:blipFill rotWithShape="1">
            <a:blip r:embed="rId7">
              <a:alphaModFix/>
            </a:blip>
            <a:srcRect b="0" l="0" r="0" t="0"/>
            <a:stretch/>
          </p:blipFill>
          <p:spPr>
            <a:xfrm>
              <a:off x="7937131" y="2851677"/>
              <a:ext cx="1553661" cy="1673173"/>
            </a:xfrm>
            <a:prstGeom prst="rect">
              <a:avLst/>
            </a:prstGeom>
            <a:noFill/>
            <a:ln>
              <a:noFill/>
            </a:ln>
          </p:spPr>
        </p:pic>
        <p:pic>
          <p:nvPicPr>
            <p:cNvPr descr="Cute popcorn Images, Stock Photos &amp; Vectors | Shutterstock" id="564" name="Google Shape;564;p25"/>
            <p:cNvPicPr preferRelativeResize="0"/>
            <p:nvPr/>
          </p:nvPicPr>
          <p:blipFill rotWithShape="1">
            <a:blip r:embed="rId8">
              <a:alphaModFix/>
            </a:blip>
            <a:srcRect b="0" l="0" r="0" t="0"/>
            <a:stretch/>
          </p:blipFill>
          <p:spPr>
            <a:xfrm>
              <a:off x="6146246" y="2949270"/>
              <a:ext cx="1505352" cy="1621148"/>
            </a:xfrm>
            <a:prstGeom prst="rect">
              <a:avLst/>
            </a:prstGeom>
            <a:noFill/>
            <a:ln>
              <a:noFill/>
            </a:ln>
          </p:spPr>
        </p:pic>
        <p:pic>
          <p:nvPicPr>
            <p:cNvPr descr="Popcorn kawaii Görsel, Stok Fotoğraf ve Vektörleri | Shutterstock" id="565" name="Google Shape;565;p25"/>
            <p:cNvPicPr preferRelativeResize="0"/>
            <p:nvPr/>
          </p:nvPicPr>
          <p:blipFill rotWithShape="1">
            <a:blip r:embed="rId9">
              <a:alphaModFix/>
            </a:blip>
            <a:srcRect b="27876" l="0" r="0" t="24453"/>
            <a:stretch/>
          </p:blipFill>
          <p:spPr>
            <a:xfrm>
              <a:off x="9364015" y="2977690"/>
              <a:ext cx="2318356" cy="1190172"/>
            </a:xfrm>
            <a:prstGeom prst="rect">
              <a:avLst/>
            </a:prstGeom>
            <a:noFill/>
            <a:ln>
              <a:noFill/>
            </a:ln>
          </p:spPr>
        </p:pic>
        <p:pic>
          <p:nvPicPr>
            <p:cNvPr descr="Cute popcorn Images, Stock Photos &amp; Vectors | Shutterstock" id="566" name="Google Shape;566;p25"/>
            <p:cNvPicPr preferRelativeResize="0"/>
            <p:nvPr/>
          </p:nvPicPr>
          <p:blipFill rotWithShape="1">
            <a:blip r:embed="rId7">
              <a:alphaModFix/>
            </a:blip>
            <a:srcRect b="0" l="0" r="0" t="0"/>
            <a:stretch/>
          </p:blipFill>
          <p:spPr>
            <a:xfrm>
              <a:off x="7900198" y="4050395"/>
              <a:ext cx="1553661" cy="1673173"/>
            </a:xfrm>
            <a:prstGeom prst="rect">
              <a:avLst/>
            </a:prstGeom>
            <a:noFill/>
            <a:ln>
              <a:noFill/>
            </a:ln>
          </p:spPr>
        </p:pic>
        <p:pic>
          <p:nvPicPr>
            <p:cNvPr descr="Cute popcorn Images, Stock Photos &amp; Vectors | Shutterstock" id="567" name="Google Shape;567;p25"/>
            <p:cNvPicPr preferRelativeResize="0"/>
            <p:nvPr/>
          </p:nvPicPr>
          <p:blipFill rotWithShape="1">
            <a:blip r:embed="rId8">
              <a:alphaModFix/>
            </a:blip>
            <a:srcRect b="0" l="0" r="0" t="0"/>
            <a:stretch/>
          </p:blipFill>
          <p:spPr>
            <a:xfrm>
              <a:off x="6109313" y="4147988"/>
              <a:ext cx="1505352" cy="1621148"/>
            </a:xfrm>
            <a:prstGeom prst="rect">
              <a:avLst/>
            </a:prstGeom>
            <a:noFill/>
            <a:ln>
              <a:noFill/>
            </a:ln>
          </p:spPr>
        </p:pic>
        <p:pic>
          <p:nvPicPr>
            <p:cNvPr descr="Popcorn kawaii Görsel, Stok Fotoğraf ve Vektörleri | Shutterstock" id="568" name="Google Shape;568;p25"/>
            <p:cNvPicPr preferRelativeResize="0"/>
            <p:nvPr/>
          </p:nvPicPr>
          <p:blipFill rotWithShape="1">
            <a:blip r:embed="rId9">
              <a:alphaModFix/>
            </a:blip>
            <a:srcRect b="27876" l="0" r="0" t="24453"/>
            <a:stretch/>
          </p:blipFill>
          <p:spPr>
            <a:xfrm>
              <a:off x="9327082" y="4176408"/>
              <a:ext cx="2318356" cy="1190172"/>
            </a:xfrm>
            <a:prstGeom prst="rect">
              <a:avLst/>
            </a:prstGeom>
            <a:noFill/>
            <a:ln>
              <a:noFill/>
            </a:ln>
          </p:spPr>
        </p:pic>
        <p:pic>
          <p:nvPicPr>
            <p:cNvPr descr="Cute popcorn Images, Stock Photos &amp; Vectors | Shutterstock" id="569" name="Google Shape;569;p25"/>
            <p:cNvPicPr preferRelativeResize="0"/>
            <p:nvPr/>
          </p:nvPicPr>
          <p:blipFill rotWithShape="1">
            <a:blip r:embed="rId7">
              <a:alphaModFix/>
            </a:blip>
            <a:srcRect b="0" l="0" r="0" t="0"/>
            <a:stretch/>
          </p:blipFill>
          <p:spPr>
            <a:xfrm>
              <a:off x="7864210" y="5251883"/>
              <a:ext cx="1553661" cy="1673173"/>
            </a:xfrm>
            <a:prstGeom prst="rect">
              <a:avLst/>
            </a:prstGeom>
            <a:noFill/>
            <a:ln>
              <a:noFill/>
            </a:ln>
          </p:spPr>
        </p:pic>
        <p:pic>
          <p:nvPicPr>
            <p:cNvPr descr="Cute popcorn Images, Stock Photos &amp; Vectors | Shutterstock" id="570" name="Google Shape;570;p25"/>
            <p:cNvPicPr preferRelativeResize="0"/>
            <p:nvPr/>
          </p:nvPicPr>
          <p:blipFill rotWithShape="1">
            <a:blip r:embed="rId8">
              <a:alphaModFix/>
            </a:blip>
            <a:srcRect b="0" l="0" r="0" t="0"/>
            <a:stretch/>
          </p:blipFill>
          <p:spPr>
            <a:xfrm>
              <a:off x="6018524" y="5303909"/>
              <a:ext cx="1505352" cy="1621148"/>
            </a:xfrm>
            <a:prstGeom prst="rect">
              <a:avLst/>
            </a:prstGeom>
            <a:noFill/>
            <a:ln>
              <a:noFill/>
            </a:ln>
          </p:spPr>
        </p:pic>
        <p:pic>
          <p:nvPicPr>
            <p:cNvPr descr="Popcorn kawaii Görsel, Stok Fotoğraf ve Vektörleri | Shutterstock" id="571" name="Google Shape;571;p25"/>
            <p:cNvPicPr preferRelativeResize="0"/>
            <p:nvPr/>
          </p:nvPicPr>
          <p:blipFill rotWithShape="1">
            <a:blip r:embed="rId9">
              <a:alphaModFix/>
            </a:blip>
            <a:srcRect b="27876" l="0" r="0" t="24453"/>
            <a:stretch/>
          </p:blipFill>
          <p:spPr>
            <a:xfrm>
              <a:off x="9384927" y="5395822"/>
              <a:ext cx="2318356" cy="1190172"/>
            </a:xfrm>
            <a:prstGeom prst="rect">
              <a:avLst/>
            </a:prstGeom>
            <a:noFill/>
            <a:ln>
              <a:noFill/>
            </a:ln>
          </p:spPr>
        </p:pic>
      </p:grpSp>
    </p:spTree>
  </p:cSld>
  <p:clrMapOvr>
    <a:masterClrMapping/>
  </p:clrMapOvr>
  <p:transition spd="slow">
    <p:wheel spokes="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1822"/>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822"/>
                                        <p:tgtEl>
                                          <p:spTgt spid="552"/>
                                        </p:tgtEl>
                                      </p:cBhvr>
                                    </p:animEffect>
                                  </p:childTnLst>
                                </p:cTn>
                              </p:par>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822"/>
                                        <p:tgtEl>
                                          <p:spTgt spid="553"/>
                                        </p:tgtEl>
                                      </p:cBhvr>
                                    </p:animEffect>
                                  </p:childTnLst>
                                </p:cTn>
                              </p:par>
                              <p:par>
                                <p:cTn fill="hold" nodeType="with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822"/>
                                        <p:tgtEl>
                                          <p:spTgt spid="5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par>
                                <p:cTn fill="hold" nodeType="with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0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descr="Cartoon cinema concept interior card poster Vector Image" id="576" name="Google Shape;576;p26"/>
          <p:cNvPicPr preferRelativeResize="0"/>
          <p:nvPr/>
        </p:nvPicPr>
        <p:blipFill rotWithShape="1">
          <a:blip r:embed="rId3">
            <a:alphaModFix/>
          </a:blip>
          <a:srcRect b="11884" l="0" r="0" t="0"/>
          <a:stretch/>
        </p:blipFill>
        <p:spPr>
          <a:xfrm>
            <a:off x="0" y="-21608"/>
            <a:ext cx="12192000" cy="6879608"/>
          </a:xfrm>
          <a:prstGeom prst="rect">
            <a:avLst/>
          </a:prstGeom>
          <a:noFill/>
          <a:ln>
            <a:noFill/>
          </a:ln>
        </p:spPr>
      </p:pic>
      <p:sp>
        <p:nvSpPr>
          <p:cNvPr id="577" name="Google Shape;577;p26"/>
          <p:cNvSpPr/>
          <p:nvPr/>
        </p:nvSpPr>
        <p:spPr>
          <a:xfrm>
            <a:off x="320949" y="287691"/>
            <a:ext cx="11444756" cy="6376710"/>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578" name="Google Shape;578;p26"/>
          <p:cNvSpPr/>
          <p:nvPr/>
        </p:nvSpPr>
        <p:spPr>
          <a:xfrm>
            <a:off x="639373" y="445555"/>
            <a:ext cx="10807908" cy="4770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000">
                <a:solidFill>
                  <a:srgbClr val="C00000"/>
                </a:solidFill>
                <a:latin typeface="Arial"/>
                <a:ea typeface="Arial"/>
                <a:cs typeface="Arial"/>
                <a:sym typeface="Arial"/>
              </a:rPr>
              <a:t>Lớp học trên đường</a:t>
            </a:r>
            <a:endParaRPr/>
          </a:p>
          <a:p>
            <a:pPr indent="0" lvl="0" marL="0" marR="0" rtl="0" algn="ctr">
              <a:spcBef>
                <a:spcPts val="0"/>
              </a:spcBef>
              <a:spcAft>
                <a:spcPts val="0"/>
              </a:spcAft>
              <a:buNone/>
            </a:pPr>
            <a:r>
              <a:t/>
            </a:r>
            <a:endParaRPr b="1" sz="4000">
              <a:solidFill>
                <a:srgbClr val="C00000"/>
              </a:solidFill>
              <a:latin typeface="Arial"/>
              <a:ea typeface="Arial"/>
              <a:cs typeface="Arial"/>
              <a:sym typeface="Arial"/>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Cụ Vi-ta-li hỏi tôi:</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  Bây giờ con có muốn học nhạc không?</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 Đấy là điều con thích nhất. Nghe thầy hát, có lúc con muốn cười, có lúc lại muốn khóc. Có lúc tự nhiên con nhớ đến mẹ con và tưởng như đang trông thấy mẹ con ở nhà.</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Bằng một giọng cảm động, thầy bảo tôi:</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 Con thật là một đứa trẻ có tâm hồn.</a:t>
            </a:r>
            <a:endParaRPr/>
          </a:p>
        </p:txBody>
      </p:sp>
      <p:cxnSp>
        <p:nvCxnSpPr>
          <p:cNvPr id="579" name="Google Shape;579;p26"/>
          <p:cNvCxnSpPr/>
          <p:nvPr/>
        </p:nvCxnSpPr>
        <p:spPr>
          <a:xfrm>
            <a:off x="5051685" y="2638269"/>
            <a:ext cx="1424066" cy="0"/>
          </a:xfrm>
          <a:prstGeom prst="straightConnector1">
            <a:avLst/>
          </a:prstGeom>
          <a:noFill/>
          <a:ln cap="flat" cmpd="sng" w="38100">
            <a:solidFill>
              <a:srgbClr val="FF0000"/>
            </a:solidFill>
            <a:prstDash val="solid"/>
            <a:miter lim="800000"/>
            <a:headEnd len="sm" w="sm" type="none"/>
            <a:tailEnd len="sm" w="sm" type="none"/>
          </a:ln>
        </p:spPr>
      </p:cxnSp>
      <p:cxnSp>
        <p:nvCxnSpPr>
          <p:cNvPr id="580" name="Google Shape;580;p26"/>
          <p:cNvCxnSpPr/>
          <p:nvPr/>
        </p:nvCxnSpPr>
        <p:spPr>
          <a:xfrm>
            <a:off x="4154774" y="3150433"/>
            <a:ext cx="1691390" cy="0"/>
          </a:xfrm>
          <a:prstGeom prst="straightConnector1">
            <a:avLst/>
          </a:prstGeom>
          <a:noFill/>
          <a:ln cap="flat" cmpd="sng" w="38100">
            <a:solidFill>
              <a:srgbClr val="FF0000"/>
            </a:solidFill>
            <a:prstDash val="solid"/>
            <a:miter lim="800000"/>
            <a:headEnd len="sm" w="sm" type="none"/>
            <a:tailEnd len="sm" w="sm" type="none"/>
          </a:ln>
        </p:spPr>
      </p:cxnSp>
      <p:cxnSp>
        <p:nvCxnSpPr>
          <p:cNvPr id="581" name="Google Shape;581;p26"/>
          <p:cNvCxnSpPr/>
          <p:nvPr/>
        </p:nvCxnSpPr>
        <p:spPr>
          <a:xfrm>
            <a:off x="639373" y="3647607"/>
            <a:ext cx="829663" cy="0"/>
          </a:xfrm>
          <a:prstGeom prst="straightConnector1">
            <a:avLst/>
          </a:prstGeom>
          <a:noFill/>
          <a:ln cap="flat" cmpd="sng" w="38100">
            <a:solidFill>
              <a:srgbClr val="FF0000"/>
            </a:solidFill>
            <a:prstDash val="solid"/>
            <a:miter lim="800000"/>
            <a:headEnd len="sm" w="sm" type="none"/>
            <a:tailEnd len="sm" w="sm" type="none"/>
          </a:ln>
        </p:spPr>
      </p:cxnSp>
      <p:cxnSp>
        <p:nvCxnSpPr>
          <p:cNvPr id="582" name="Google Shape;582;p26"/>
          <p:cNvCxnSpPr/>
          <p:nvPr/>
        </p:nvCxnSpPr>
        <p:spPr>
          <a:xfrm>
            <a:off x="3205189" y="3625122"/>
            <a:ext cx="1846496" cy="0"/>
          </a:xfrm>
          <a:prstGeom prst="straightConnector1">
            <a:avLst/>
          </a:prstGeom>
          <a:noFill/>
          <a:ln cap="flat" cmpd="sng" w="38100">
            <a:solidFill>
              <a:srgbClr val="FF0000"/>
            </a:solidFill>
            <a:prstDash val="solid"/>
            <a:miter lim="800000"/>
            <a:headEnd len="sm" w="sm" type="none"/>
            <a:tailEnd len="sm" w="sm" type="none"/>
          </a:ln>
        </p:spPr>
      </p:cxnSp>
      <p:cxnSp>
        <p:nvCxnSpPr>
          <p:cNvPr id="583" name="Google Shape;583;p26"/>
          <p:cNvCxnSpPr/>
          <p:nvPr/>
        </p:nvCxnSpPr>
        <p:spPr>
          <a:xfrm>
            <a:off x="8604146" y="3647607"/>
            <a:ext cx="1469244" cy="0"/>
          </a:xfrm>
          <a:prstGeom prst="straightConnector1">
            <a:avLst/>
          </a:prstGeom>
          <a:noFill/>
          <a:ln cap="flat" cmpd="sng" w="38100">
            <a:solidFill>
              <a:srgbClr val="FF0000"/>
            </a:solidFill>
            <a:prstDash val="solid"/>
            <a:miter lim="800000"/>
            <a:headEnd len="sm" w="sm" type="none"/>
            <a:tailEnd len="sm" w="sm" type="none"/>
          </a:ln>
        </p:spPr>
      </p:cxnSp>
      <p:cxnSp>
        <p:nvCxnSpPr>
          <p:cNvPr id="584" name="Google Shape;584;p26"/>
          <p:cNvCxnSpPr/>
          <p:nvPr/>
        </p:nvCxnSpPr>
        <p:spPr>
          <a:xfrm>
            <a:off x="4004664" y="4609476"/>
            <a:ext cx="1661618" cy="0"/>
          </a:xfrm>
          <a:prstGeom prst="straightConnector1">
            <a:avLst/>
          </a:prstGeom>
          <a:noFill/>
          <a:ln cap="flat" cmpd="sng" w="38100">
            <a:solidFill>
              <a:srgbClr val="FF0000"/>
            </a:solidFill>
            <a:prstDash val="solid"/>
            <a:miter lim="800000"/>
            <a:headEnd len="sm" w="sm" type="none"/>
            <a:tailEnd len="sm" w="sm" type="none"/>
          </a:ln>
        </p:spPr>
      </p:cxnSp>
      <p:cxnSp>
        <p:nvCxnSpPr>
          <p:cNvPr id="585" name="Google Shape;585;p26"/>
          <p:cNvCxnSpPr/>
          <p:nvPr/>
        </p:nvCxnSpPr>
        <p:spPr>
          <a:xfrm>
            <a:off x="5816184" y="5106650"/>
            <a:ext cx="1304144" cy="0"/>
          </a:xfrm>
          <a:prstGeom prst="straightConnector1">
            <a:avLst/>
          </a:prstGeom>
          <a:noFill/>
          <a:ln cap="flat" cmpd="sng" w="38100">
            <a:solidFill>
              <a:srgbClr val="FF0000"/>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500"/>
                                        <p:tgtEl>
                                          <p:spTgt spid="5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500"/>
                                        <p:tgtEl>
                                          <p:spTgt spid="5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500"/>
                                        <p:tgtEl>
                                          <p:spTgt spid="5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500"/>
                                        <p:tgtEl>
                                          <p:spTgt spid="5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500"/>
                                        <p:tgtEl>
                                          <p:spTgt spid="5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500"/>
                                        <p:tgtEl>
                                          <p:spTgt spid="5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descr="Cartoon cinema concept interior card poster Vector Image" id="590" name="Google Shape;590;p27"/>
          <p:cNvPicPr preferRelativeResize="0"/>
          <p:nvPr/>
        </p:nvPicPr>
        <p:blipFill rotWithShape="1">
          <a:blip r:embed="rId3">
            <a:alphaModFix/>
          </a:blip>
          <a:srcRect b="11884" l="0" r="0" t="0"/>
          <a:stretch/>
        </p:blipFill>
        <p:spPr>
          <a:xfrm>
            <a:off x="0" y="-21608"/>
            <a:ext cx="12192000" cy="6879608"/>
          </a:xfrm>
          <a:prstGeom prst="rect">
            <a:avLst/>
          </a:prstGeom>
          <a:noFill/>
          <a:ln>
            <a:noFill/>
          </a:ln>
        </p:spPr>
      </p:pic>
      <p:pic>
        <p:nvPicPr>
          <p:cNvPr id="591" name="Google Shape;591;p27"/>
          <p:cNvPicPr preferRelativeResize="0"/>
          <p:nvPr/>
        </p:nvPicPr>
        <p:blipFill rotWithShape="1">
          <a:blip r:embed="rId4">
            <a:alphaModFix/>
          </a:blip>
          <a:srcRect b="0" l="0" r="0" t="0"/>
          <a:stretch/>
        </p:blipFill>
        <p:spPr>
          <a:xfrm>
            <a:off x="6703102" y="2286000"/>
            <a:ext cx="4572000" cy="4572000"/>
          </a:xfrm>
          <a:prstGeom prst="rect">
            <a:avLst/>
          </a:prstGeom>
          <a:noFill/>
          <a:ln>
            <a:noFill/>
          </a:ln>
        </p:spPr>
      </p:pic>
      <p:grpSp>
        <p:nvGrpSpPr>
          <p:cNvPr id="592" name="Google Shape;592;p27"/>
          <p:cNvGrpSpPr/>
          <p:nvPr/>
        </p:nvGrpSpPr>
        <p:grpSpPr>
          <a:xfrm>
            <a:off x="4825920" y="842699"/>
            <a:ext cx="3856808" cy="3009069"/>
            <a:chOff x="8699768" y="419931"/>
            <a:chExt cx="3898804" cy="3009069"/>
          </a:xfrm>
        </p:grpSpPr>
        <p:pic>
          <p:nvPicPr>
            <p:cNvPr id="593" name="Google Shape;593;p27"/>
            <p:cNvPicPr preferRelativeResize="0"/>
            <p:nvPr/>
          </p:nvPicPr>
          <p:blipFill rotWithShape="1">
            <a:blip r:embed="rId5">
              <a:alphaModFix/>
            </a:blip>
            <a:srcRect b="0" l="0" r="0" t="0"/>
            <a:stretch/>
          </p:blipFill>
          <p:spPr>
            <a:xfrm>
              <a:off x="8699768" y="419931"/>
              <a:ext cx="3898804" cy="3009069"/>
            </a:xfrm>
            <a:prstGeom prst="rect">
              <a:avLst/>
            </a:prstGeom>
            <a:noFill/>
            <a:ln>
              <a:noFill/>
            </a:ln>
          </p:spPr>
        </p:pic>
        <p:sp>
          <p:nvSpPr>
            <p:cNvPr id="594" name="Google Shape;594;p27"/>
            <p:cNvSpPr txBox="1"/>
            <p:nvPr/>
          </p:nvSpPr>
          <p:spPr>
            <a:xfrm>
              <a:off x="8994528" y="1108604"/>
              <a:ext cx="3309283"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2800">
                  <a:solidFill>
                    <a:srgbClr val="002060"/>
                  </a:solidFill>
                  <a:latin typeface="Pattaya"/>
                  <a:ea typeface="Pattaya"/>
                  <a:cs typeface="Pattaya"/>
                  <a:sym typeface="Pattaya"/>
                </a:rPr>
                <a:t>Nhờ có các bạn mà chúng tớ đã có buổi xem phim tuyệt vời.</a:t>
              </a:r>
              <a:endParaRPr sz="2800">
                <a:solidFill>
                  <a:srgbClr val="002060"/>
                </a:solidFill>
                <a:latin typeface="Pattaya"/>
                <a:ea typeface="Pattaya"/>
                <a:cs typeface="Pattaya"/>
                <a:sym typeface="Pattaya"/>
              </a:endParaRPr>
            </a:p>
          </p:txBody>
        </p:sp>
      </p:grpSp>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500"/>
                                        <p:tgtEl>
                                          <p:spTgt spid="5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grpSp>
        <p:nvGrpSpPr>
          <p:cNvPr id="599" name="Google Shape;599;p28"/>
          <p:cNvGrpSpPr/>
          <p:nvPr/>
        </p:nvGrpSpPr>
        <p:grpSpPr>
          <a:xfrm>
            <a:off x="1795225" y="1076722"/>
            <a:ext cx="2924361" cy="826451"/>
            <a:chOff x="4996873" y="3528289"/>
            <a:chExt cx="1699489" cy="480291"/>
          </a:xfrm>
        </p:grpSpPr>
        <p:sp>
          <p:nvSpPr>
            <p:cNvPr id="600" name="Google Shape;600;p28"/>
            <p:cNvSpPr/>
            <p:nvPr/>
          </p:nvSpPr>
          <p:spPr>
            <a:xfrm>
              <a:off x="4996873"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4800">
                  <a:solidFill>
                    <a:schemeClr val="lt1"/>
                  </a:solidFill>
                  <a:latin typeface="Arial"/>
                  <a:ea typeface="Arial"/>
                  <a:cs typeface="Arial"/>
                  <a:sym typeface="Arial"/>
                </a:rPr>
                <a:t>学</a:t>
              </a:r>
              <a:endParaRPr/>
            </a:p>
          </p:txBody>
        </p:sp>
        <p:sp>
          <p:nvSpPr>
            <p:cNvPr id="601" name="Google Shape;601;p28"/>
            <p:cNvSpPr/>
            <p:nvPr/>
          </p:nvSpPr>
          <p:spPr>
            <a:xfrm>
              <a:off x="5403272"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4800">
                  <a:solidFill>
                    <a:schemeClr val="lt1"/>
                  </a:solidFill>
                  <a:latin typeface="Arial"/>
                  <a:ea typeface="Arial"/>
                  <a:cs typeface="Arial"/>
                  <a:sym typeface="Arial"/>
                </a:rPr>
                <a:t>习</a:t>
              </a:r>
              <a:endParaRPr/>
            </a:p>
          </p:txBody>
        </p:sp>
        <p:sp>
          <p:nvSpPr>
            <p:cNvPr id="602" name="Google Shape;602;p28"/>
            <p:cNvSpPr/>
            <p:nvPr/>
          </p:nvSpPr>
          <p:spPr>
            <a:xfrm>
              <a:off x="5809671"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4800">
                  <a:solidFill>
                    <a:schemeClr val="lt1"/>
                  </a:solidFill>
                  <a:latin typeface="Arial"/>
                  <a:ea typeface="Arial"/>
                  <a:cs typeface="Arial"/>
                  <a:sym typeface="Arial"/>
                </a:rPr>
                <a:t>目</a:t>
              </a:r>
              <a:endParaRPr/>
            </a:p>
          </p:txBody>
        </p:sp>
        <p:sp>
          <p:nvSpPr>
            <p:cNvPr id="603" name="Google Shape;603;p28"/>
            <p:cNvSpPr/>
            <p:nvPr/>
          </p:nvSpPr>
          <p:spPr>
            <a:xfrm>
              <a:off x="6216071" y="3528289"/>
              <a:ext cx="480291" cy="480291"/>
            </a:xfrm>
            <a:prstGeom prst="ellipse">
              <a:avLst/>
            </a:prstGeom>
            <a:solidFill>
              <a:srgbClr val="FF793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4800">
                  <a:solidFill>
                    <a:schemeClr val="lt1"/>
                  </a:solidFill>
                  <a:latin typeface="Arial"/>
                  <a:ea typeface="Arial"/>
                  <a:cs typeface="Arial"/>
                  <a:sym typeface="Arial"/>
                </a:rPr>
                <a:t>标</a:t>
              </a:r>
              <a:endParaRPr/>
            </a:p>
          </p:txBody>
        </p:sp>
      </p:grpSp>
      <p:sp>
        <p:nvSpPr>
          <p:cNvPr id="604" name="Google Shape;604;p28"/>
          <p:cNvSpPr txBox="1"/>
          <p:nvPr/>
        </p:nvSpPr>
        <p:spPr>
          <a:xfrm>
            <a:off x="2621676" y="2478340"/>
            <a:ext cx="6695211"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2400">
                <a:solidFill>
                  <a:schemeClr val="dk1"/>
                </a:solidFill>
                <a:latin typeface="Arial"/>
                <a:ea typeface="Arial"/>
                <a:cs typeface="Arial"/>
                <a:sym typeface="Arial"/>
              </a:rPr>
              <a:t>1、认识长方体正方体的展开图，能够知道各个面展开后的图中位置。</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vi-VN" sz="2400">
                <a:solidFill>
                  <a:schemeClr val="dk1"/>
                </a:solidFill>
                <a:latin typeface="Arial"/>
                <a:ea typeface="Arial"/>
                <a:cs typeface="Arial"/>
                <a:sym typeface="Arial"/>
              </a:rPr>
              <a:t>2、理解并掌握长方体正方体表面积的计算方法。</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vi-VN" sz="2400">
                <a:solidFill>
                  <a:schemeClr val="dk1"/>
                </a:solidFill>
                <a:latin typeface="Arial"/>
                <a:ea typeface="Arial"/>
                <a:cs typeface="Arial"/>
                <a:sym typeface="Arial"/>
              </a:rPr>
              <a:t>3、运用公式解决实际问题。</a:t>
            </a:r>
            <a:endParaRPr/>
          </a:p>
        </p:txBody>
      </p:sp>
      <p:pic>
        <p:nvPicPr>
          <p:cNvPr descr="Empty room with parquet floor and yellow wallpaper 3112391 Vector Art at  Vecteezy" id="605" name="Google Shape;605;p2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Cartoon Border, Lovely, Cartoon, Frame PNG and PSD | Thiệp, Giấy viết, Sổ  tay" id="606" name="Google Shape;606;p28"/>
          <p:cNvPicPr preferRelativeResize="0"/>
          <p:nvPr/>
        </p:nvPicPr>
        <p:blipFill rotWithShape="1">
          <a:blip r:embed="rId4">
            <a:alphaModFix/>
          </a:blip>
          <a:srcRect b="10482" l="0" r="0" t="24097"/>
          <a:stretch/>
        </p:blipFill>
        <p:spPr>
          <a:xfrm>
            <a:off x="-97278" y="741862"/>
            <a:ext cx="10325942" cy="6116137"/>
          </a:xfrm>
          <a:prstGeom prst="rect">
            <a:avLst/>
          </a:prstGeom>
          <a:noFill/>
          <a:ln>
            <a:noFill/>
          </a:ln>
        </p:spPr>
      </p:pic>
      <p:pic>
        <p:nvPicPr>
          <p:cNvPr descr="Biểu tượng hoạt hình 3D III, Sony Vegas, nghệ thuật vuông vàng và đen, png  | PNGEgg" id="607" name="Google Shape;607;p28"/>
          <p:cNvPicPr preferRelativeResize="0"/>
          <p:nvPr/>
        </p:nvPicPr>
        <p:blipFill rotWithShape="1">
          <a:blip r:embed="rId5">
            <a:alphaModFix/>
          </a:blip>
          <a:srcRect b="0" l="33944" r="33686" t="0"/>
          <a:stretch/>
        </p:blipFill>
        <p:spPr>
          <a:xfrm>
            <a:off x="1667528" y="1403180"/>
            <a:ext cx="1030409" cy="1061078"/>
          </a:xfrm>
          <a:prstGeom prst="rect">
            <a:avLst/>
          </a:prstGeom>
          <a:noFill/>
          <a:ln>
            <a:noFill/>
          </a:ln>
        </p:spPr>
      </p:pic>
      <p:pic>
        <p:nvPicPr>
          <p:cNvPr descr="Biểu tượng hoạt hình 3D III, Sony Vegas, nghệ thuật vuông vàng và đen, png  | PNGEgg" id="608" name="Google Shape;608;p28"/>
          <p:cNvPicPr preferRelativeResize="0"/>
          <p:nvPr/>
        </p:nvPicPr>
        <p:blipFill rotWithShape="1">
          <a:blip r:embed="rId5">
            <a:alphaModFix/>
          </a:blip>
          <a:srcRect b="0" l="33944" r="33686" t="0"/>
          <a:stretch/>
        </p:blipFill>
        <p:spPr>
          <a:xfrm>
            <a:off x="1639325" y="2624853"/>
            <a:ext cx="1030409" cy="1061078"/>
          </a:xfrm>
          <a:prstGeom prst="rect">
            <a:avLst/>
          </a:prstGeom>
          <a:noFill/>
          <a:ln>
            <a:noFill/>
          </a:ln>
        </p:spPr>
      </p:pic>
      <p:pic>
        <p:nvPicPr>
          <p:cNvPr descr="Biểu tượng hoạt hình 3D III, Sony Vegas, nghệ thuật vuông vàng và đen, png  | PNGEgg" id="609" name="Google Shape;609;p28"/>
          <p:cNvPicPr preferRelativeResize="0"/>
          <p:nvPr/>
        </p:nvPicPr>
        <p:blipFill rotWithShape="1">
          <a:blip r:embed="rId5">
            <a:alphaModFix/>
          </a:blip>
          <a:srcRect b="0" l="33944" r="33686" t="0"/>
          <a:stretch/>
        </p:blipFill>
        <p:spPr>
          <a:xfrm>
            <a:off x="1639325" y="3884008"/>
            <a:ext cx="1056117" cy="1087551"/>
          </a:xfrm>
          <a:prstGeom prst="rect">
            <a:avLst/>
          </a:prstGeom>
          <a:noFill/>
          <a:ln>
            <a:noFill/>
          </a:ln>
        </p:spPr>
      </p:pic>
      <p:pic>
        <p:nvPicPr>
          <p:cNvPr id="610" name="Google Shape;610;p28"/>
          <p:cNvPicPr preferRelativeResize="0"/>
          <p:nvPr/>
        </p:nvPicPr>
        <p:blipFill rotWithShape="1">
          <a:blip r:embed="rId6">
            <a:alphaModFix/>
          </a:blip>
          <a:srcRect b="0" l="0" r="0" t="0"/>
          <a:stretch/>
        </p:blipFill>
        <p:spPr>
          <a:xfrm>
            <a:off x="7599640" y="3062069"/>
            <a:ext cx="4919287" cy="3988611"/>
          </a:xfrm>
          <a:prstGeom prst="rect">
            <a:avLst/>
          </a:prstGeom>
          <a:noFill/>
          <a:ln>
            <a:noFill/>
          </a:ln>
        </p:spPr>
      </p:pic>
      <p:sp>
        <p:nvSpPr>
          <p:cNvPr id="611" name="Google Shape;611;p28"/>
          <p:cNvSpPr txBox="1"/>
          <p:nvPr/>
        </p:nvSpPr>
        <p:spPr>
          <a:xfrm>
            <a:off x="3726182" y="1689684"/>
            <a:ext cx="3762684"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400">
                <a:solidFill>
                  <a:srgbClr val="C00000"/>
                </a:solidFill>
                <a:latin typeface="Arial"/>
                <a:ea typeface="Arial"/>
                <a:cs typeface="Arial"/>
                <a:sym typeface="Arial"/>
              </a:rPr>
              <a:t>Luyện đọc</a:t>
            </a:r>
            <a:endParaRPr sz="4400">
              <a:solidFill>
                <a:srgbClr val="C00000"/>
              </a:solidFill>
              <a:latin typeface="Arial"/>
              <a:ea typeface="Arial"/>
              <a:cs typeface="Arial"/>
              <a:sym typeface="Arial"/>
            </a:endParaRPr>
          </a:p>
        </p:txBody>
      </p:sp>
      <p:sp>
        <p:nvSpPr>
          <p:cNvPr id="612" name="Google Shape;612;p28"/>
          <p:cNvSpPr txBox="1"/>
          <p:nvPr/>
        </p:nvSpPr>
        <p:spPr>
          <a:xfrm>
            <a:off x="3722166" y="2875283"/>
            <a:ext cx="3762684"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400">
                <a:solidFill>
                  <a:srgbClr val="C00000"/>
                </a:solidFill>
                <a:latin typeface="Arial"/>
                <a:ea typeface="Arial"/>
                <a:cs typeface="Arial"/>
                <a:sym typeface="Arial"/>
              </a:rPr>
              <a:t>Tìm hiểu bài</a:t>
            </a:r>
            <a:endParaRPr sz="4400">
              <a:solidFill>
                <a:srgbClr val="C00000"/>
              </a:solidFill>
              <a:latin typeface="Arial"/>
              <a:ea typeface="Arial"/>
              <a:cs typeface="Arial"/>
              <a:sym typeface="Arial"/>
            </a:endParaRPr>
          </a:p>
        </p:txBody>
      </p:sp>
      <p:sp>
        <p:nvSpPr>
          <p:cNvPr id="613" name="Google Shape;613;p28"/>
          <p:cNvSpPr txBox="1"/>
          <p:nvPr/>
        </p:nvSpPr>
        <p:spPr>
          <a:xfrm>
            <a:off x="3677793" y="4088162"/>
            <a:ext cx="3762684"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4400">
                <a:solidFill>
                  <a:srgbClr val="C00000"/>
                </a:solidFill>
                <a:latin typeface="Arial"/>
                <a:ea typeface="Arial"/>
                <a:cs typeface="Arial"/>
                <a:sym typeface="Arial"/>
              </a:rPr>
              <a:t>Đọc diễn cảm</a:t>
            </a:r>
            <a:endParaRPr sz="4400">
              <a:solidFill>
                <a:srgbClr val="C00000"/>
              </a:solidFill>
              <a:latin typeface="Arial"/>
              <a:ea typeface="Arial"/>
              <a:cs typeface="Arial"/>
              <a:sym typeface="Arial"/>
            </a:endParaRPr>
          </a:p>
        </p:txBody>
      </p:sp>
      <p:pic>
        <p:nvPicPr>
          <p:cNvPr descr="Premium Vector | Dog and cat pet shop cartoon logo" id="614" name="Google Shape;614;p28"/>
          <p:cNvPicPr preferRelativeResize="0"/>
          <p:nvPr/>
        </p:nvPicPr>
        <p:blipFill rotWithShape="1">
          <a:blip r:embed="rId7">
            <a:alphaModFix/>
          </a:blip>
          <a:srcRect b="21020" l="26536" r="24105" t="20018"/>
          <a:stretch/>
        </p:blipFill>
        <p:spPr>
          <a:xfrm>
            <a:off x="2543903" y="2663936"/>
            <a:ext cx="1207278" cy="961447"/>
          </a:xfrm>
          <a:prstGeom prst="rect">
            <a:avLst/>
          </a:prstGeom>
          <a:noFill/>
          <a:ln>
            <a:noFill/>
          </a:ln>
        </p:spPr>
      </p:pic>
      <p:pic>
        <p:nvPicPr>
          <p:cNvPr descr="catalyst (@catalystvibes) • Instagram photos and videos | Cartoon styles,  Cartoon icons, Icon illustration" id="615" name="Google Shape;615;p28"/>
          <p:cNvPicPr preferRelativeResize="0"/>
          <p:nvPr/>
        </p:nvPicPr>
        <p:blipFill rotWithShape="1">
          <a:blip r:embed="rId8">
            <a:alphaModFix/>
          </a:blip>
          <a:srcRect b="17233" l="22596" r="22132" t="21467"/>
          <a:stretch/>
        </p:blipFill>
        <p:spPr>
          <a:xfrm>
            <a:off x="2706602" y="1493297"/>
            <a:ext cx="772870" cy="857134"/>
          </a:xfrm>
          <a:prstGeom prst="rect">
            <a:avLst/>
          </a:prstGeom>
          <a:noFill/>
          <a:ln>
            <a:noFill/>
          </a:ln>
        </p:spPr>
      </p:pic>
      <p:pic>
        <p:nvPicPr>
          <p:cNvPr descr="Concepto de cine con diseño de: vector de stock (libre de regalías)  342802433" id="616" name="Google Shape;616;p28"/>
          <p:cNvPicPr preferRelativeResize="0"/>
          <p:nvPr/>
        </p:nvPicPr>
        <p:blipFill rotWithShape="1">
          <a:blip r:embed="rId9">
            <a:alphaModFix/>
          </a:blip>
          <a:srcRect b="0" l="0" r="0" t="0"/>
          <a:stretch/>
        </p:blipFill>
        <p:spPr>
          <a:xfrm>
            <a:off x="2485959" y="3810979"/>
            <a:ext cx="1313230" cy="1263589"/>
          </a:xfrm>
          <a:prstGeom prst="rect">
            <a:avLst/>
          </a:prstGeom>
          <a:noFill/>
          <a:ln>
            <a:noFill/>
          </a:ln>
        </p:spPr>
      </p:pic>
      <p:pic>
        <p:nvPicPr>
          <p:cNvPr descr="dấu-tích Phong Thủy Xanh" id="617" name="Google Shape;617;p28"/>
          <p:cNvPicPr preferRelativeResize="0"/>
          <p:nvPr/>
        </p:nvPicPr>
        <p:blipFill rotWithShape="1">
          <a:blip r:embed="rId10">
            <a:alphaModFix/>
          </a:blip>
          <a:srcRect b="0" l="0" r="0" t="0"/>
          <a:stretch/>
        </p:blipFill>
        <p:spPr>
          <a:xfrm>
            <a:off x="1795225" y="3740104"/>
            <a:ext cx="1095460" cy="1095460"/>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descr="Empty room with parquet floor and yellow wallpaper 3112391 Vector Art at  Vecteezy" id="622" name="Google Shape;622;p2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Halaman Unduh untuk Cartoon Box Cartoon Border Frame Box Png And Psd Doodle  Frames Simple Background Images Cartoon Box" id="623" name="Google Shape;623;p29"/>
          <p:cNvPicPr preferRelativeResize="0"/>
          <p:nvPr/>
        </p:nvPicPr>
        <p:blipFill rotWithShape="1">
          <a:blip r:embed="rId4">
            <a:alphaModFix/>
          </a:blip>
          <a:srcRect b="0" l="0" r="0" t="0"/>
          <a:stretch/>
        </p:blipFill>
        <p:spPr>
          <a:xfrm>
            <a:off x="-374753" y="481011"/>
            <a:ext cx="8626148" cy="6516060"/>
          </a:xfrm>
          <a:prstGeom prst="rect">
            <a:avLst/>
          </a:prstGeom>
          <a:noFill/>
          <a:ln>
            <a:noFill/>
          </a:ln>
        </p:spPr>
      </p:pic>
      <p:sp>
        <p:nvSpPr>
          <p:cNvPr id="624" name="Google Shape;624;p29"/>
          <p:cNvSpPr/>
          <p:nvPr/>
        </p:nvSpPr>
        <p:spPr>
          <a:xfrm>
            <a:off x="3244490" y="296191"/>
            <a:ext cx="6858879"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6600">
                <a:solidFill>
                  <a:srgbClr val="C00000"/>
                </a:solidFill>
                <a:latin typeface="Pattaya"/>
                <a:ea typeface="Pattaya"/>
                <a:cs typeface="Pattaya"/>
                <a:sym typeface="Pattaya"/>
              </a:rPr>
              <a:t>Đánh giá mục tiêu</a:t>
            </a:r>
            <a:endParaRPr sz="6600">
              <a:solidFill>
                <a:srgbClr val="C00000"/>
              </a:solidFill>
              <a:latin typeface="Calibri"/>
              <a:ea typeface="Calibri"/>
              <a:cs typeface="Calibri"/>
              <a:sym typeface="Calibri"/>
            </a:endParaRPr>
          </a:p>
        </p:txBody>
      </p:sp>
      <p:grpSp>
        <p:nvGrpSpPr>
          <p:cNvPr id="625" name="Google Shape;625;p29"/>
          <p:cNvGrpSpPr/>
          <p:nvPr/>
        </p:nvGrpSpPr>
        <p:grpSpPr>
          <a:xfrm>
            <a:off x="1114294" y="2098438"/>
            <a:ext cx="6096000" cy="1200329"/>
            <a:chOff x="1114294" y="2098438"/>
            <a:chExt cx="6096000" cy="1200329"/>
          </a:xfrm>
        </p:grpSpPr>
        <p:sp>
          <p:nvSpPr>
            <p:cNvPr id="626" name="Google Shape;626;p29"/>
            <p:cNvSpPr/>
            <p:nvPr/>
          </p:nvSpPr>
          <p:spPr>
            <a:xfrm>
              <a:off x="1114294" y="2098438"/>
              <a:ext cx="6096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3600">
                  <a:solidFill>
                    <a:srgbClr val="002060"/>
                  </a:solidFill>
                  <a:latin typeface="Pattaya"/>
                  <a:ea typeface="Pattaya"/>
                  <a:cs typeface="Pattaya"/>
                  <a:sym typeface="Pattaya"/>
                </a:rPr>
                <a:t>Đọc đúng, trôi chảy; </a:t>
              </a:r>
              <a:endParaRPr/>
            </a:p>
            <a:p>
              <a:pPr indent="0" lvl="0" marL="0" marR="0" rtl="0" algn="ctr">
                <a:spcBef>
                  <a:spcPts val="0"/>
                </a:spcBef>
                <a:spcAft>
                  <a:spcPts val="0"/>
                </a:spcAft>
                <a:buNone/>
              </a:pPr>
              <a:r>
                <a:rPr b="1" lang="vi-VN" sz="3600">
                  <a:solidFill>
                    <a:srgbClr val="002060"/>
                  </a:solidFill>
                  <a:latin typeface="Pattaya"/>
                  <a:ea typeface="Pattaya"/>
                  <a:cs typeface="Pattaya"/>
                  <a:sym typeface="Pattaya"/>
                </a:rPr>
                <a:t>đọc diễn cảm bài đọc.</a:t>
              </a:r>
              <a:endParaRPr sz="3600">
                <a:solidFill>
                  <a:srgbClr val="002060"/>
                </a:solidFill>
                <a:latin typeface="Calibri"/>
                <a:ea typeface="Calibri"/>
                <a:cs typeface="Calibri"/>
                <a:sym typeface="Calibri"/>
              </a:endParaRPr>
            </a:p>
          </p:txBody>
        </p:sp>
        <p:pic>
          <p:nvPicPr>
            <p:cNvPr descr="Funny colorful numbers set on white background Vector Image" id="627" name="Google Shape;627;p29"/>
            <p:cNvPicPr preferRelativeResize="0"/>
            <p:nvPr/>
          </p:nvPicPr>
          <p:blipFill rotWithShape="1">
            <a:blip r:embed="rId5">
              <a:alphaModFix/>
            </a:blip>
            <a:srcRect b="65517" l="13157" r="58663" t="7321"/>
            <a:stretch/>
          </p:blipFill>
          <p:spPr>
            <a:xfrm>
              <a:off x="1341336" y="2174084"/>
              <a:ext cx="924288" cy="962119"/>
            </a:xfrm>
            <a:prstGeom prst="rect">
              <a:avLst/>
            </a:prstGeom>
            <a:noFill/>
            <a:ln>
              <a:noFill/>
            </a:ln>
          </p:spPr>
        </p:pic>
      </p:grpSp>
      <p:grpSp>
        <p:nvGrpSpPr>
          <p:cNvPr id="628" name="Google Shape;628;p29"/>
          <p:cNvGrpSpPr/>
          <p:nvPr/>
        </p:nvGrpSpPr>
        <p:grpSpPr>
          <a:xfrm>
            <a:off x="878918" y="3559233"/>
            <a:ext cx="5393060" cy="1200329"/>
            <a:chOff x="878918" y="3559233"/>
            <a:chExt cx="5393060" cy="1200329"/>
          </a:xfrm>
        </p:grpSpPr>
        <p:sp>
          <p:nvSpPr>
            <p:cNvPr id="629" name="Google Shape;629;p29"/>
            <p:cNvSpPr/>
            <p:nvPr/>
          </p:nvSpPr>
          <p:spPr>
            <a:xfrm>
              <a:off x="1563638" y="3559233"/>
              <a:ext cx="470834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3600">
                  <a:solidFill>
                    <a:srgbClr val="002060"/>
                  </a:solidFill>
                  <a:latin typeface="Pattaya"/>
                  <a:ea typeface="Pattaya"/>
                  <a:cs typeface="Pattaya"/>
                  <a:sym typeface="Pattaya"/>
                </a:rPr>
                <a:t>Trình bày được nội dung,</a:t>
              </a:r>
              <a:endParaRPr/>
            </a:p>
            <a:p>
              <a:pPr indent="0" lvl="0" marL="0" marR="0" rtl="0" algn="ctr">
                <a:spcBef>
                  <a:spcPts val="0"/>
                </a:spcBef>
                <a:spcAft>
                  <a:spcPts val="0"/>
                </a:spcAft>
                <a:buNone/>
              </a:pPr>
              <a:r>
                <a:rPr b="1" lang="vi-VN" sz="3600">
                  <a:solidFill>
                    <a:srgbClr val="002060"/>
                  </a:solidFill>
                  <a:latin typeface="Pattaya"/>
                  <a:ea typeface="Pattaya"/>
                  <a:cs typeface="Pattaya"/>
                  <a:sym typeface="Pattaya"/>
                </a:rPr>
                <a:t> ý nghĩa bài đọc.</a:t>
              </a:r>
              <a:endParaRPr b="1" sz="3600">
                <a:solidFill>
                  <a:srgbClr val="002060"/>
                </a:solidFill>
                <a:latin typeface="Pattaya"/>
                <a:ea typeface="Pattaya"/>
                <a:cs typeface="Pattaya"/>
                <a:sym typeface="Pattaya"/>
              </a:endParaRPr>
            </a:p>
          </p:txBody>
        </p:sp>
        <p:pic>
          <p:nvPicPr>
            <p:cNvPr descr="Funny colorful numbers set on white background Vector Image" id="630" name="Google Shape;630;p29"/>
            <p:cNvPicPr preferRelativeResize="0"/>
            <p:nvPr/>
          </p:nvPicPr>
          <p:blipFill rotWithShape="1">
            <a:blip r:embed="rId6">
              <a:alphaModFix/>
            </a:blip>
            <a:srcRect b="65470" l="37335" r="35315" t="7843"/>
            <a:stretch/>
          </p:blipFill>
          <p:spPr>
            <a:xfrm>
              <a:off x="878918" y="3690038"/>
              <a:ext cx="837051" cy="882110"/>
            </a:xfrm>
            <a:prstGeom prst="rect">
              <a:avLst/>
            </a:prstGeom>
            <a:noFill/>
            <a:ln>
              <a:noFill/>
            </a:ln>
          </p:spPr>
        </p:pic>
      </p:grpSp>
      <p:pic>
        <p:nvPicPr>
          <p:cNvPr id="631" name="Google Shape;631;p29"/>
          <p:cNvPicPr preferRelativeResize="0"/>
          <p:nvPr/>
        </p:nvPicPr>
        <p:blipFill rotWithShape="1">
          <a:blip r:embed="rId7">
            <a:alphaModFix/>
          </a:blip>
          <a:srcRect b="0" l="0" r="0" t="0"/>
          <a:stretch/>
        </p:blipFill>
        <p:spPr>
          <a:xfrm>
            <a:off x="7388477" y="1596657"/>
            <a:ext cx="4572000" cy="4572000"/>
          </a:xfrm>
          <a:prstGeom prst="rect">
            <a:avLst/>
          </a:prstGeom>
          <a:noFill/>
          <a:ln>
            <a:noFill/>
          </a:ln>
        </p:spPr>
      </p:pic>
      <p:pic>
        <p:nvPicPr>
          <p:cNvPr descr="Huy hiệu Huy hiệu Vector Huy chương Giải thưởng hoặc trang trí - băng png  tải về - Miễn phí trong suốt Logo png Tải về." id="632" name="Google Shape;632;p29"/>
          <p:cNvPicPr preferRelativeResize="0"/>
          <p:nvPr/>
        </p:nvPicPr>
        <p:blipFill rotWithShape="1">
          <a:blip r:embed="rId8">
            <a:alphaModFix/>
          </a:blip>
          <a:srcRect b="0" l="25753" r="24001" t="0"/>
          <a:stretch/>
        </p:blipFill>
        <p:spPr>
          <a:xfrm>
            <a:off x="6096000" y="2210185"/>
            <a:ext cx="1043830" cy="1200330"/>
          </a:xfrm>
          <a:prstGeom prst="rect">
            <a:avLst/>
          </a:prstGeom>
          <a:noFill/>
          <a:ln>
            <a:noFill/>
          </a:ln>
        </p:spPr>
      </p:pic>
      <p:pic>
        <p:nvPicPr>
          <p:cNvPr descr="Huy hiệu Huy hiệu Vector Huy chương Giải thưởng hoặc trang trí - băng png  tải về - Miễn phí trong suốt Logo png Tải về." id="633" name="Google Shape;633;p29"/>
          <p:cNvPicPr preferRelativeResize="0"/>
          <p:nvPr/>
        </p:nvPicPr>
        <p:blipFill rotWithShape="1">
          <a:blip r:embed="rId9">
            <a:alphaModFix/>
          </a:blip>
          <a:srcRect b="0" l="25753" r="24001" t="0"/>
          <a:stretch/>
        </p:blipFill>
        <p:spPr>
          <a:xfrm>
            <a:off x="6124816" y="3744052"/>
            <a:ext cx="1043830" cy="1200330"/>
          </a:xfrm>
          <a:prstGeom prst="rect">
            <a:avLst/>
          </a:prstGeom>
          <a:noFill/>
          <a:ln>
            <a:noFill/>
          </a:ln>
        </p:spPr>
      </p:pic>
    </p:spTree>
  </p:cSld>
  <p:clrMapOvr>
    <a:masterClrMapping/>
  </p:clrMapOvr>
  <mc:AlternateContent>
    <mc:Choice Requires="p14">
      <p:transition spd="slow" p14:dur="3000">
        <p14:shred dir="ou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30"/>
          <p:cNvSpPr txBox="1"/>
          <p:nvPr/>
        </p:nvSpPr>
        <p:spPr>
          <a:xfrm>
            <a:off x="2621676" y="2478340"/>
            <a:ext cx="6695211"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2400">
                <a:solidFill>
                  <a:schemeClr val="dk1"/>
                </a:solidFill>
                <a:latin typeface="Arial"/>
                <a:ea typeface="Arial"/>
                <a:cs typeface="Arial"/>
                <a:sym typeface="Arial"/>
              </a:rPr>
              <a:t>1、认识长方体正方体的展开图，能够知道各个面展开后的图中位置。</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vi-VN" sz="2400">
                <a:solidFill>
                  <a:schemeClr val="dk1"/>
                </a:solidFill>
                <a:latin typeface="Arial"/>
                <a:ea typeface="Arial"/>
                <a:cs typeface="Arial"/>
                <a:sym typeface="Arial"/>
              </a:rPr>
              <a:t>2、理解并掌握长方体正方体表面积的计算方法。</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vi-VN" sz="2400">
                <a:solidFill>
                  <a:schemeClr val="dk1"/>
                </a:solidFill>
                <a:latin typeface="Arial"/>
                <a:ea typeface="Arial"/>
                <a:cs typeface="Arial"/>
                <a:sym typeface="Arial"/>
              </a:rPr>
              <a:t>3、运用公式解决实际问题。</a:t>
            </a:r>
            <a:endParaRPr/>
          </a:p>
        </p:txBody>
      </p:sp>
      <p:pic>
        <p:nvPicPr>
          <p:cNvPr descr="Empty room with parquet floor and yellow wallpaper 3112391 Vector Art at  Vecteezy" id="639" name="Google Shape;639;p3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Cartoon Border, Lovely, Cartoon, Frame PNG and PSD | Thiệp, Giấy viết, Sổ  tay" id="640" name="Google Shape;640;p30"/>
          <p:cNvPicPr preferRelativeResize="0"/>
          <p:nvPr/>
        </p:nvPicPr>
        <p:blipFill rotWithShape="1">
          <a:blip r:embed="rId4">
            <a:alphaModFix/>
          </a:blip>
          <a:srcRect b="10482" l="0" r="0" t="24097"/>
          <a:stretch/>
        </p:blipFill>
        <p:spPr>
          <a:xfrm>
            <a:off x="-97278" y="741862"/>
            <a:ext cx="10325942" cy="6116137"/>
          </a:xfrm>
          <a:prstGeom prst="rect">
            <a:avLst/>
          </a:prstGeom>
          <a:noFill/>
          <a:ln>
            <a:noFill/>
          </a:ln>
        </p:spPr>
      </p:pic>
      <p:sp>
        <p:nvSpPr>
          <p:cNvPr id="641" name="Google Shape;641;p30"/>
          <p:cNvSpPr txBox="1"/>
          <p:nvPr/>
        </p:nvSpPr>
        <p:spPr>
          <a:xfrm>
            <a:off x="3289282" y="1194335"/>
            <a:ext cx="3762684"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vi-VN" sz="5400">
                <a:solidFill>
                  <a:srgbClr val="C00000"/>
                </a:solidFill>
                <a:latin typeface="Arial"/>
                <a:ea typeface="Arial"/>
                <a:cs typeface="Arial"/>
                <a:sym typeface="Arial"/>
              </a:rPr>
              <a:t>Dặn dò</a:t>
            </a:r>
            <a:endParaRPr sz="5400">
              <a:solidFill>
                <a:srgbClr val="C00000"/>
              </a:solidFill>
              <a:latin typeface="Arial"/>
              <a:ea typeface="Arial"/>
              <a:cs typeface="Arial"/>
              <a:sym typeface="Arial"/>
            </a:endParaRPr>
          </a:p>
        </p:txBody>
      </p:sp>
      <p:pic>
        <p:nvPicPr>
          <p:cNvPr id="642" name="Google Shape;642;p30"/>
          <p:cNvPicPr preferRelativeResize="0"/>
          <p:nvPr/>
        </p:nvPicPr>
        <p:blipFill rotWithShape="1">
          <a:blip r:embed="rId5">
            <a:alphaModFix/>
          </a:blip>
          <a:srcRect b="0" l="0" r="0" t="0"/>
          <a:stretch/>
        </p:blipFill>
        <p:spPr>
          <a:xfrm>
            <a:off x="7523499" y="2285999"/>
            <a:ext cx="4572000" cy="4572000"/>
          </a:xfrm>
          <a:prstGeom prst="rect">
            <a:avLst/>
          </a:prstGeom>
          <a:noFill/>
          <a:ln>
            <a:noFill/>
          </a:ln>
        </p:spPr>
      </p:pic>
      <p:sp>
        <p:nvSpPr>
          <p:cNvPr id="643" name="Google Shape;643;p30"/>
          <p:cNvSpPr/>
          <p:nvPr/>
        </p:nvSpPr>
        <p:spPr>
          <a:xfrm>
            <a:off x="932461" y="2982851"/>
            <a:ext cx="7012325" cy="817079"/>
          </a:xfrm>
          <a:prstGeom prst="roundRect">
            <a:avLst>
              <a:gd fmla="val 50000" name="adj"/>
            </a:avLst>
          </a:prstGeom>
          <a:noFill/>
          <a:ln>
            <a:noFill/>
          </a:ln>
        </p:spPr>
        <p:txBody>
          <a:bodyPr anchorCtr="0" anchor="ctr" bIns="45700" lIns="91425" spcFirstLastPara="1" rIns="91425" wrap="square" tIns="45700">
            <a:noAutofit/>
          </a:bodyPr>
          <a:lstStyle/>
          <a:p>
            <a:pPr indent="-457200" lvl="0" marL="457200" marR="0" rtl="0" algn="ctr">
              <a:spcBef>
                <a:spcPts val="0"/>
              </a:spcBef>
              <a:spcAft>
                <a:spcPts val="0"/>
              </a:spcAft>
              <a:buClr>
                <a:srgbClr val="0070C0"/>
              </a:buClr>
              <a:buSzPts val="3600"/>
              <a:buFont typeface="Questrial"/>
              <a:buChar char="-"/>
            </a:pPr>
            <a:r>
              <a:rPr b="1" lang="vi-VN" sz="3600">
                <a:solidFill>
                  <a:srgbClr val="0070C0"/>
                </a:solidFill>
                <a:latin typeface="Questrial"/>
                <a:ea typeface="Questrial"/>
                <a:cs typeface="Questrial"/>
                <a:sym typeface="Questrial"/>
              </a:rPr>
              <a:t>Xem lại bài đọc</a:t>
            </a:r>
            <a:endParaRPr/>
          </a:p>
          <a:p>
            <a:pPr indent="-457200" lvl="0" marL="457200" marR="0" rtl="0" algn="ctr">
              <a:spcBef>
                <a:spcPts val="0"/>
              </a:spcBef>
              <a:spcAft>
                <a:spcPts val="0"/>
              </a:spcAft>
              <a:buClr>
                <a:srgbClr val="0070C0"/>
              </a:buClr>
              <a:buSzPts val="3600"/>
              <a:buFont typeface="Questrial"/>
              <a:buChar char="-"/>
            </a:pPr>
            <a:r>
              <a:rPr b="1" lang="vi-VN" sz="3600">
                <a:solidFill>
                  <a:srgbClr val="0070C0"/>
                </a:solidFill>
                <a:latin typeface="Questrial"/>
                <a:ea typeface="Questrial"/>
                <a:cs typeface="Questrial"/>
                <a:sym typeface="Questrial"/>
              </a:rPr>
              <a:t>Soạn bài </a:t>
            </a:r>
            <a:endParaRPr/>
          </a:p>
          <a:p>
            <a:pPr indent="0" lvl="0" marL="0" marR="0" rtl="0" algn="ctr">
              <a:spcBef>
                <a:spcPts val="0"/>
              </a:spcBef>
              <a:spcAft>
                <a:spcPts val="0"/>
              </a:spcAft>
              <a:buNone/>
            </a:pPr>
            <a:r>
              <a:rPr b="1" lang="vi-VN" sz="3600">
                <a:solidFill>
                  <a:srgbClr val="0070C0"/>
                </a:solidFill>
                <a:latin typeface="Questrial"/>
                <a:ea typeface="Questrial"/>
                <a:cs typeface="Questrial"/>
                <a:sym typeface="Questrial"/>
              </a:rPr>
              <a:t>“Nếu trái đất thiếu trẻ em”</a:t>
            </a:r>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1822"/>
                                        <p:tgtEl>
                                          <p:spTgt spid="6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Karaoke bar interior with stage for music Vector Image" id="272" name="Google Shape;272;p5"/>
          <p:cNvPicPr preferRelativeResize="0"/>
          <p:nvPr/>
        </p:nvPicPr>
        <p:blipFill rotWithShape="1">
          <a:blip r:embed="rId3">
            <a:alphaModFix/>
          </a:blip>
          <a:srcRect b="10145" l="0" r="0" t="4331"/>
          <a:stretch/>
        </p:blipFill>
        <p:spPr>
          <a:xfrm>
            <a:off x="-1" y="-10646"/>
            <a:ext cx="12192001" cy="6884008"/>
          </a:xfrm>
          <a:prstGeom prst="rect">
            <a:avLst/>
          </a:prstGeom>
          <a:noFill/>
          <a:ln>
            <a:noFill/>
          </a:ln>
        </p:spPr>
      </p:pic>
      <p:sp>
        <p:nvSpPr>
          <p:cNvPr id="273" name="Google Shape;273;p5"/>
          <p:cNvSpPr/>
          <p:nvPr/>
        </p:nvSpPr>
        <p:spPr>
          <a:xfrm>
            <a:off x="4068416" y="1921566"/>
            <a:ext cx="4295091" cy="1441174"/>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5"/>
          <p:cNvSpPr/>
          <p:nvPr/>
        </p:nvSpPr>
        <p:spPr>
          <a:xfrm>
            <a:off x="4068417" y="2020989"/>
            <a:ext cx="4295091" cy="1123712"/>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6000">
                <a:solidFill>
                  <a:srgbClr val="002060"/>
                </a:solidFill>
                <a:latin typeface="Arial"/>
                <a:ea typeface="Arial"/>
                <a:cs typeface="Arial"/>
                <a:sym typeface="Arial"/>
              </a:rPr>
              <a:t>Luyện đọc</a:t>
            </a:r>
            <a:endParaRPr b="1" sz="6000">
              <a:solidFill>
                <a:srgbClr val="002060"/>
              </a:solidFill>
              <a:latin typeface="Arial"/>
              <a:ea typeface="Arial"/>
              <a:cs typeface="Arial"/>
              <a:sym typeface="Arial"/>
            </a:endParaRPr>
          </a:p>
        </p:txBody>
      </p:sp>
      <p:pic>
        <p:nvPicPr>
          <p:cNvPr descr="catalyst (@catalystvibes) • Instagram photos and videos | Cartoon styles,  Cartoon icons, Icon illustration" id="275" name="Google Shape;275;p5"/>
          <p:cNvPicPr preferRelativeResize="0"/>
          <p:nvPr/>
        </p:nvPicPr>
        <p:blipFill rotWithShape="1">
          <a:blip r:embed="rId4">
            <a:alphaModFix/>
          </a:blip>
          <a:srcRect b="17233" l="22596" r="22132" t="21467"/>
          <a:stretch/>
        </p:blipFill>
        <p:spPr>
          <a:xfrm>
            <a:off x="6337697" y="2856166"/>
            <a:ext cx="772870" cy="857134"/>
          </a:xfrm>
          <a:prstGeom prst="rect">
            <a:avLst/>
          </a:prstGeom>
          <a:noFill/>
          <a:ln>
            <a:noFill/>
          </a:ln>
        </p:spPr>
      </p:pic>
      <p:pic>
        <p:nvPicPr>
          <p:cNvPr id="276" name="Google Shape;276;p5"/>
          <p:cNvPicPr preferRelativeResize="0"/>
          <p:nvPr/>
        </p:nvPicPr>
        <p:blipFill rotWithShape="1">
          <a:blip r:embed="rId5">
            <a:alphaModFix/>
          </a:blip>
          <a:srcRect b="0" l="0" r="0" t="0"/>
          <a:stretch/>
        </p:blipFill>
        <p:spPr>
          <a:xfrm flipH="1">
            <a:off x="5384791" y="3046841"/>
            <a:ext cx="3791861" cy="3791861"/>
          </a:xfrm>
          <a:prstGeom prst="rect">
            <a:avLst/>
          </a:prstGeom>
          <a:noFill/>
          <a:ln>
            <a:noFill/>
          </a:ln>
        </p:spPr>
      </p:pic>
      <p:grpSp>
        <p:nvGrpSpPr>
          <p:cNvPr id="277" name="Google Shape;277;p5"/>
          <p:cNvGrpSpPr/>
          <p:nvPr/>
        </p:nvGrpSpPr>
        <p:grpSpPr>
          <a:xfrm>
            <a:off x="8699768" y="419931"/>
            <a:ext cx="3898804" cy="3009069"/>
            <a:chOff x="8699768" y="419931"/>
            <a:chExt cx="3898804" cy="3009069"/>
          </a:xfrm>
        </p:grpSpPr>
        <p:pic>
          <p:nvPicPr>
            <p:cNvPr id="278" name="Google Shape;278;p5"/>
            <p:cNvPicPr preferRelativeResize="0"/>
            <p:nvPr/>
          </p:nvPicPr>
          <p:blipFill rotWithShape="1">
            <a:blip r:embed="rId6">
              <a:alphaModFix/>
            </a:blip>
            <a:srcRect b="0" l="0" r="0" t="0"/>
            <a:stretch/>
          </p:blipFill>
          <p:spPr>
            <a:xfrm>
              <a:off x="8699768" y="419931"/>
              <a:ext cx="3898804" cy="3009069"/>
            </a:xfrm>
            <a:prstGeom prst="rect">
              <a:avLst/>
            </a:prstGeom>
            <a:noFill/>
            <a:ln>
              <a:noFill/>
            </a:ln>
          </p:spPr>
        </p:pic>
        <p:sp>
          <p:nvSpPr>
            <p:cNvPr id="279" name="Google Shape;279;p5"/>
            <p:cNvSpPr txBox="1"/>
            <p:nvPr/>
          </p:nvSpPr>
          <p:spPr>
            <a:xfrm>
              <a:off x="8994528" y="1040284"/>
              <a:ext cx="3309283" cy="18158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2800">
                  <a:solidFill>
                    <a:srgbClr val="002060"/>
                  </a:solidFill>
                  <a:latin typeface="Pattaya"/>
                  <a:ea typeface="Pattaya"/>
                  <a:cs typeface="Pattaya"/>
                  <a:sym typeface="Pattaya"/>
                </a:rPr>
                <a:t>Hãy giúp mình làm Misa vui bằng cách đọc thật tốt bài đọc nhé!</a:t>
              </a:r>
              <a:endParaRPr sz="2800">
                <a:solidFill>
                  <a:srgbClr val="002060"/>
                </a:solidFill>
                <a:latin typeface="Pattaya"/>
                <a:ea typeface="Pattaya"/>
                <a:cs typeface="Pattaya"/>
                <a:sym typeface="Pattay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Karaoke bar interior with stage for music Vector Image" id="284" name="Google Shape;284;p6"/>
          <p:cNvPicPr preferRelativeResize="0"/>
          <p:nvPr/>
        </p:nvPicPr>
        <p:blipFill rotWithShape="1">
          <a:blip r:embed="rId3">
            <a:alphaModFix/>
          </a:blip>
          <a:srcRect b="10145" l="0" r="0" t="4331"/>
          <a:stretch/>
        </p:blipFill>
        <p:spPr>
          <a:xfrm>
            <a:off x="-1" y="-10646"/>
            <a:ext cx="12192001" cy="6884008"/>
          </a:xfrm>
          <a:prstGeom prst="rect">
            <a:avLst/>
          </a:prstGeom>
          <a:noFill/>
          <a:ln>
            <a:noFill/>
          </a:ln>
        </p:spPr>
      </p:pic>
      <p:sp>
        <p:nvSpPr>
          <p:cNvPr id="285" name="Google Shape;285;p6"/>
          <p:cNvSpPr/>
          <p:nvPr/>
        </p:nvSpPr>
        <p:spPr>
          <a:xfrm>
            <a:off x="320949" y="287691"/>
            <a:ext cx="11444756" cy="6282618"/>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286" name="Google Shape;286;p6"/>
          <p:cNvSpPr/>
          <p:nvPr/>
        </p:nvSpPr>
        <p:spPr>
          <a:xfrm>
            <a:off x="2909054" y="511796"/>
            <a:ext cx="6580776" cy="80791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4800">
                <a:solidFill>
                  <a:srgbClr val="C00000"/>
                </a:solidFill>
                <a:latin typeface="Arial"/>
                <a:ea typeface="Arial"/>
                <a:cs typeface="Arial"/>
                <a:sym typeface="Arial"/>
              </a:rPr>
              <a:t>Tiêu chí đọc và nhận xét</a:t>
            </a:r>
            <a:endParaRPr b="1" sz="4800">
              <a:solidFill>
                <a:srgbClr val="C00000"/>
              </a:solidFill>
              <a:latin typeface="Arial"/>
              <a:ea typeface="Arial"/>
              <a:cs typeface="Arial"/>
              <a:sym typeface="Arial"/>
            </a:endParaRPr>
          </a:p>
        </p:txBody>
      </p:sp>
      <p:sp>
        <p:nvSpPr>
          <p:cNvPr id="287" name="Google Shape;287;p6"/>
          <p:cNvSpPr/>
          <p:nvPr/>
        </p:nvSpPr>
        <p:spPr>
          <a:xfrm>
            <a:off x="426295" y="2351727"/>
            <a:ext cx="5387678" cy="817079"/>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200">
                <a:solidFill>
                  <a:srgbClr val="00B0F0"/>
                </a:solidFill>
                <a:latin typeface="Quicksand"/>
                <a:ea typeface="Quicksand"/>
                <a:cs typeface="Quicksand"/>
                <a:sym typeface="Quicksand"/>
              </a:rPr>
              <a:t>Đọc đúng tiếng, đúng từ, </a:t>
            </a:r>
            <a:endParaRPr/>
          </a:p>
          <a:p>
            <a:pPr indent="0" lvl="0" marL="0" marR="0" rtl="0" algn="ctr">
              <a:spcBef>
                <a:spcPts val="0"/>
              </a:spcBef>
              <a:spcAft>
                <a:spcPts val="0"/>
              </a:spcAft>
              <a:buNone/>
            </a:pPr>
            <a:r>
              <a:rPr b="1" lang="vi-VN" sz="3200">
                <a:solidFill>
                  <a:srgbClr val="00B0F0"/>
                </a:solidFill>
                <a:latin typeface="Quicksand"/>
                <a:ea typeface="Quicksand"/>
                <a:cs typeface="Quicksand"/>
                <a:sym typeface="Quicksand"/>
              </a:rPr>
              <a:t>lưu loát, mạch lạc</a:t>
            </a:r>
            <a:endParaRPr b="1" sz="3200">
              <a:solidFill>
                <a:srgbClr val="00B0F0"/>
              </a:solidFill>
              <a:latin typeface="Quicksand"/>
              <a:ea typeface="Quicksand"/>
              <a:cs typeface="Quicksand"/>
              <a:sym typeface="Quicksand"/>
            </a:endParaRPr>
          </a:p>
        </p:txBody>
      </p:sp>
      <p:sp>
        <p:nvSpPr>
          <p:cNvPr id="288" name="Google Shape;288;p6"/>
          <p:cNvSpPr/>
          <p:nvPr/>
        </p:nvSpPr>
        <p:spPr>
          <a:xfrm>
            <a:off x="227310" y="3793979"/>
            <a:ext cx="5972133" cy="817079"/>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200">
                <a:solidFill>
                  <a:srgbClr val="00B0F0"/>
                </a:solidFill>
                <a:latin typeface="Quicksand"/>
                <a:ea typeface="Quicksand"/>
                <a:cs typeface="Quicksand"/>
                <a:sym typeface="Quicksand"/>
              </a:rPr>
              <a:t>Ngắt, nghỉ hơi đúng ở các dấu câu, cụm từ rõ nghĩa</a:t>
            </a:r>
            <a:endParaRPr b="1" sz="3200">
              <a:solidFill>
                <a:srgbClr val="00B0F0"/>
              </a:solidFill>
              <a:latin typeface="Quicksand"/>
              <a:ea typeface="Quicksand"/>
              <a:cs typeface="Quicksand"/>
              <a:sym typeface="Quicksand"/>
            </a:endParaRPr>
          </a:p>
        </p:txBody>
      </p:sp>
      <p:sp>
        <p:nvSpPr>
          <p:cNvPr id="289" name="Google Shape;289;p6"/>
          <p:cNvSpPr/>
          <p:nvPr/>
        </p:nvSpPr>
        <p:spPr>
          <a:xfrm>
            <a:off x="503129" y="5220557"/>
            <a:ext cx="5387678" cy="817079"/>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200">
                <a:solidFill>
                  <a:srgbClr val="00B0F0"/>
                </a:solidFill>
                <a:latin typeface="Quicksand"/>
                <a:ea typeface="Quicksand"/>
                <a:cs typeface="Quicksand"/>
                <a:sym typeface="Quicksand"/>
              </a:rPr>
              <a:t>Cường độ đọc, tốc độ đọc đạt yêu cầu</a:t>
            </a:r>
            <a:endParaRPr/>
          </a:p>
        </p:txBody>
      </p:sp>
      <p:sp>
        <p:nvSpPr>
          <p:cNvPr id="290" name="Google Shape;290;p6"/>
          <p:cNvSpPr txBox="1"/>
          <p:nvPr/>
        </p:nvSpPr>
        <p:spPr>
          <a:xfrm>
            <a:off x="1661003" y="1562239"/>
            <a:ext cx="2114549" cy="49244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vi-VN" sz="3200">
                <a:solidFill>
                  <a:srgbClr val="002060"/>
                </a:solidFill>
                <a:latin typeface="Quicksand"/>
                <a:ea typeface="Quicksand"/>
                <a:cs typeface="Quicksand"/>
                <a:sym typeface="Quicksand"/>
              </a:rPr>
              <a:t>TIÊU CHÍ</a:t>
            </a:r>
            <a:endParaRPr b="1" sz="3200">
              <a:solidFill>
                <a:srgbClr val="002060"/>
              </a:solidFill>
              <a:latin typeface="Quicksand"/>
              <a:ea typeface="Quicksand"/>
              <a:cs typeface="Quicksand"/>
              <a:sym typeface="Quicksand"/>
            </a:endParaRPr>
          </a:p>
        </p:txBody>
      </p:sp>
      <p:sp>
        <p:nvSpPr>
          <p:cNvPr id="291" name="Google Shape;291;p6"/>
          <p:cNvSpPr txBox="1"/>
          <p:nvPr/>
        </p:nvSpPr>
        <p:spPr>
          <a:xfrm>
            <a:off x="5906122" y="1671302"/>
            <a:ext cx="2703111" cy="49244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vi-VN" sz="3200">
                <a:solidFill>
                  <a:srgbClr val="002060"/>
                </a:solidFill>
                <a:latin typeface="Quicksand"/>
                <a:ea typeface="Quicksand"/>
                <a:cs typeface="Quicksand"/>
                <a:sym typeface="Quicksand"/>
              </a:rPr>
              <a:t>Bình thường</a:t>
            </a:r>
            <a:endParaRPr b="1" sz="3200">
              <a:solidFill>
                <a:srgbClr val="002060"/>
              </a:solidFill>
              <a:latin typeface="Quicksand"/>
              <a:ea typeface="Quicksand"/>
              <a:cs typeface="Quicksand"/>
              <a:sym typeface="Quicksand"/>
            </a:endParaRPr>
          </a:p>
        </p:txBody>
      </p:sp>
      <p:sp>
        <p:nvSpPr>
          <p:cNvPr id="292" name="Google Shape;292;p6"/>
          <p:cNvSpPr txBox="1"/>
          <p:nvPr/>
        </p:nvSpPr>
        <p:spPr>
          <a:xfrm>
            <a:off x="8734778" y="1695854"/>
            <a:ext cx="937259" cy="49244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vi-VN" sz="3200">
                <a:solidFill>
                  <a:srgbClr val="002060"/>
                </a:solidFill>
                <a:latin typeface="Quicksand"/>
                <a:ea typeface="Quicksand"/>
                <a:cs typeface="Quicksand"/>
                <a:sym typeface="Quicksand"/>
              </a:rPr>
              <a:t>Tốt</a:t>
            </a:r>
            <a:endParaRPr b="1" sz="3200">
              <a:solidFill>
                <a:srgbClr val="002060"/>
              </a:solidFill>
              <a:latin typeface="Quicksand"/>
              <a:ea typeface="Quicksand"/>
              <a:cs typeface="Quicksand"/>
              <a:sym typeface="Quicksand"/>
            </a:endParaRPr>
          </a:p>
        </p:txBody>
      </p:sp>
      <p:sp>
        <p:nvSpPr>
          <p:cNvPr id="293" name="Google Shape;293;p6"/>
          <p:cNvSpPr txBox="1"/>
          <p:nvPr/>
        </p:nvSpPr>
        <p:spPr>
          <a:xfrm>
            <a:off x="9882852" y="1671302"/>
            <a:ext cx="1459653" cy="49244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vi-VN" sz="3200">
                <a:solidFill>
                  <a:srgbClr val="002060"/>
                </a:solidFill>
                <a:latin typeface="Quicksand"/>
                <a:ea typeface="Quicksand"/>
                <a:cs typeface="Quicksand"/>
                <a:sym typeface="Quicksand"/>
              </a:rPr>
              <a:t>Rất tốt</a:t>
            </a:r>
            <a:endParaRPr b="1" sz="3200">
              <a:solidFill>
                <a:srgbClr val="002060"/>
              </a:solidFill>
              <a:latin typeface="Quicksand"/>
              <a:ea typeface="Quicksand"/>
              <a:cs typeface="Quicksand"/>
              <a:sym typeface="Quicksand"/>
            </a:endParaRPr>
          </a:p>
        </p:txBody>
      </p:sp>
      <p:grpSp>
        <p:nvGrpSpPr>
          <p:cNvPr id="294" name="Google Shape;294;p6"/>
          <p:cNvGrpSpPr/>
          <p:nvPr/>
        </p:nvGrpSpPr>
        <p:grpSpPr>
          <a:xfrm>
            <a:off x="6378029" y="2176536"/>
            <a:ext cx="5312319" cy="1210624"/>
            <a:chOff x="6378253" y="2058618"/>
            <a:chExt cx="5312319" cy="1210624"/>
          </a:xfrm>
        </p:grpSpPr>
        <p:pic>
          <p:nvPicPr>
            <p:cNvPr descr="Set of cute cartoon cat emotions Royalty Free Vector Image" id="295" name="Google Shape;295;p6"/>
            <p:cNvPicPr preferRelativeResize="0"/>
            <p:nvPr/>
          </p:nvPicPr>
          <p:blipFill rotWithShape="1">
            <a:blip r:embed="rId4">
              <a:alphaModFix/>
            </a:blip>
            <a:srcRect b="81639" l="0" r="65738" t="0"/>
            <a:stretch/>
          </p:blipFill>
          <p:spPr>
            <a:xfrm>
              <a:off x="6378253" y="2251289"/>
              <a:ext cx="1758847" cy="1017953"/>
            </a:xfrm>
            <a:prstGeom prst="rect">
              <a:avLst/>
            </a:prstGeom>
            <a:noFill/>
            <a:ln>
              <a:noFill/>
            </a:ln>
          </p:spPr>
        </p:pic>
        <p:pic>
          <p:nvPicPr>
            <p:cNvPr descr="Set of cute cartoon cat emotions Royalty Free Vector Image" id="296" name="Google Shape;296;p6"/>
            <p:cNvPicPr preferRelativeResize="0"/>
            <p:nvPr/>
          </p:nvPicPr>
          <p:blipFill rotWithShape="1">
            <a:blip r:embed="rId5">
              <a:alphaModFix/>
            </a:blip>
            <a:srcRect b="83039" l="35206" r="34341" t="0"/>
            <a:stretch/>
          </p:blipFill>
          <p:spPr>
            <a:xfrm>
              <a:off x="8333504" y="2243648"/>
              <a:ext cx="1629538" cy="980202"/>
            </a:xfrm>
            <a:prstGeom prst="rect">
              <a:avLst/>
            </a:prstGeom>
            <a:noFill/>
            <a:ln>
              <a:noFill/>
            </a:ln>
          </p:spPr>
        </p:pic>
        <p:pic>
          <p:nvPicPr>
            <p:cNvPr descr="Set of cute cartoon cat emotions Royalty Free Vector Image" id="297" name="Google Shape;297;p6"/>
            <p:cNvPicPr preferRelativeResize="0"/>
            <p:nvPr/>
          </p:nvPicPr>
          <p:blipFill rotWithShape="1">
            <a:blip r:embed="rId6">
              <a:alphaModFix/>
            </a:blip>
            <a:srcRect b="63715" l="66825" r="1535" t="16394"/>
            <a:stretch/>
          </p:blipFill>
          <p:spPr>
            <a:xfrm>
              <a:off x="10009861" y="2058618"/>
              <a:ext cx="1680711" cy="1141148"/>
            </a:xfrm>
            <a:prstGeom prst="rect">
              <a:avLst/>
            </a:prstGeom>
            <a:noFill/>
            <a:ln>
              <a:noFill/>
            </a:ln>
          </p:spPr>
        </p:pic>
      </p:grpSp>
      <p:grpSp>
        <p:nvGrpSpPr>
          <p:cNvPr id="298" name="Google Shape;298;p6"/>
          <p:cNvGrpSpPr/>
          <p:nvPr/>
        </p:nvGrpSpPr>
        <p:grpSpPr>
          <a:xfrm>
            <a:off x="6293082" y="3592621"/>
            <a:ext cx="5312319" cy="1210624"/>
            <a:chOff x="6378253" y="2058618"/>
            <a:chExt cx="5312319" cy="1210624"/>
          </a:xfrm>
        </p:grpSpPr>
        <p:pic>
          <p:nvPicPr>
            <p:cNvPr descr="Set of cute cartoon cat emotions Royalty Free Vector Image" id="299" name="Google Shape;299;p6"/>
            <p:cNvPicPr preferRelativeResize="0"/>
            <p:nvPr/>
          </p:nvPicPr>
          <p:blipFill rotWithShape="1">
            <a:blip r:embed="rId7">
              <a:alphaModFix/>
            </a:blip>
            <a:srcRect b="81639" l="0" r="65738" t="0"/>
            <a:stretch/>
          </p:blipFill>
          <p:spPr>
            <a:xfrm>
              <a:off x="6378253" y="2251289"/>
              <a:ext cx="1758847" cy="1017953"/>
            </a:xfrm>
            <a:prstGeom prst="rect">
              <a:avLst/>
            </a:prstGeom>
            <a:noFill/>
            <a:ln>
              <a:noFill/>
            </a:ln>
          </p:spPr>
        </p:pic>
        <p:pic>
          <p:nvPicPr>
            <p:cNvPr descr="Set of cute cartoon cat emotions Royalty Free Vector Image" id="300" name="Google Shape;300;p6"/>
            <p:cNvPicPr preferRelativeResize="0"/>
            <p:nvPr/>
          </p:nvPicPr>
          <p:blipFill rotWithShape="1">
            <a:blip r:embed="rId8">
              <a:alphaModFix/>
            </a:blip>
            <a:srcRect b="83039" l="35206" r="34341" t="0"/>
            <a:stretch/>
          </p:blipFill>
          <p:spPr>
            <a:xfrm>
              <a:off x="8333504" y="2243648"/>
              <a:ext cx="1629538" cy="980202"/>
            </a:xfrm>
            <a:prstGeom prst="rect">
              <a:avLst/>
            </a:prstGeom>
            <a:noFill/>
            <a:ln>
              <a:noFill/>
            </a:ln>
          </p:spPr>
        </p:pic>
        <p:pic>
          <p:nvPicPr>
            <p:cNvPr descr="Set of cute cartoon cat emotions Royalty Free Vector Image" id="301" name="Google Shape;301;p6"/>
            <p:cNvPicPr preferRelativeResize="0"/>
            <p:nvPr/>
          </p:nvPicPr>
          <p:blipFill rotWithShape="1">
            <a:blip r:embed="rId9">
              <a:alphaModFix/>
            </a:blip>
            <a:srcRect b="63715" l="66825" r="1535" t="16394"/>
            <a:stretch/>
          </p:blipFill>
          <p:spPr>
            <a:xfrm>
              <a:off x="10009861" y="2058618"/>
              <a:ext cx="1680711" cy="1141148"/>
            </a:xfrm>
            <a:prstGeom prst="rect">
              <a:avLst/>
            </a:prstGeom>
            <a:noFill/>
            <a:ln>
              <a:noFill/>
            </a:ln>
          </p:spPr>
        </p:pic>
      </p:grpSp>
      <p:grpSp>
        <p:nvGrpSpPr>
          <p:cNvPr id="302" name="Google Shape;302;p6"/>
          <p:cNvGrpSpPr/>
          <p:nvPr/>
        </p:nvGrpSpPr>
        <p:grpSpPr>
          <a:xfrm>
            <a:off x="6320234" y="4952021"/>
            <a:ext cx="5312319" cy="1210624"/>
            <a:chOff x="6378253" y="2058618"/>
            <a:chExt cx="5312319" cy="1210624"/>
          </a:xfrm>
        </p:grpSpPr>
        <p:pic>
          <p:nvPicPr>
            <p:cNvPr descr="Set of cute cartoon cat emotions Royalty Free Vector Image" id="303" name="Google Shape;303;p6"/>
            <p:cNvPicPr preferRelativeResize="0"/>
            <p:nvPr/>
          </p:nvPicPr>
          <p:blipFill rotWithShape="1">
            <a:blip r:embed="rId10">
              <a:alphaModFix/>
            </a:blip>
            <a:srcRect b="81639" l="0" r="65738" t="0"/>
            <a:stretch/>
          </p:blipFill>
          <p:spPr>
            <a:xfrm>
              <a:off x="6378253" y="2251289"/>
              <a:ext cx="1758847" cy="1017953"/>
            </a:xfrm>
            <a:prstGeom prst="rect">
              <a:avLst/>
            </a:prstGeom>
            <a:noFill/>
            <a:ln>
              <a:noFill/>
            </a:ln>
          </p:spPr>
        </p:pic>
        <p:pic>
          <p:nvPicPr>
            <p:cNvPr descr="Set of cute cartoon cat emotions Royalty Free Vector Image" id="304" name="Google Shape;304;p6"/>
            <p:cNvPicPr preferRelativeResize="0"/>
            <p:nvPr/>
          </p:nvPicPr>
          <p:blipFill rotWithShape="1">
            <a:blip r:embed="rId11">
              <a:alphaModFix/>
            </a:blip>
            <a:srcRect b="83039" l="35206" r="34341" t="0"/>
            <a:stretch/>
          </p:blipFill>
          <p:spPr>
            <a:xfrm>
              <a:off x="8333504" y="2243648"/>
              <a:ext cx="1629538" cy="980202"/>
            </a:xfrm>
            <a:prstGeom prst="rect">
              <a:avLst/>
            </a:prstGeom>
            <a:noFill/>
            <a:ln>
              <a:noFill/>
            </a:ln>
          </p:spPr>
        </p:pic>
        <p:pic>
          <p:nvPicPr>
            <p:cNvPr descr="Set of cute cartoon cat emotions Royalty Free Vector Image" id="305" name="Google Shape;305;p6"/>
            <p:cNvPicPr preferRelativeResize="0"/>
            <p:nvPr/>
          </p:nvPicPr>
          <p:blipFill rotWithShape="1">
            <a:blip r:embed="rId12">
              <a:alphaModFix/>
            </a:blip>
            <a:srcRect b="63715" l="66825" r="1535" t="16394"/>
            <a:stretch/>
          </p:blipFill>
          <p:spPr>
            <a:xfrm>
              <a:off x="10009861" y="2058618"/>
              <a:ext cx="1680711" cy="1141148"/>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85"/>
                                        </p:tgtEl>
                                        <p:attrNameLst>
                                          <p:attrName>style.visibility</p:attrName>
                                        </p:attrNameLst>
                                      </p:cBhvr>
                                      <p:to>
                                        <p:strVal val="visible"/>
                                      </p:to>
                                    </p:set>
                                    <p:anim calcmode="lin" valueType="num">
                                      <p:cBhvr additive="base">
                                        <p:cTn dur="500"/>
                                        <p:tgtEl>
                                          <p:spTgt spid="285"/>
                                        </p:tgtEl>
                                        <p:attrNameLst>
                                          <p:attrName>ppt_w</p:attrName>
                                        </p:attrNameLst>
                                      </p:cBhvr>
                                      <p:tavLst>
                                        <p:tav fmla="" tm="0">
                                          <p:val>
                                            <p:strVal val="0"/>
                                          </p:val>
                                        </p:tav>
                                        <p:tav fmla="" tm="100000">
                                          <p:val>
                                            <p:strVal val="#ppt_w"/>
                                          </p:val>
                                        </p:tav>
                                      </p:tavLst>
                                    </p:anim>
                                    <p:anim calcmode="lin" valueType="num">
                                      <p:cBhvr additive="base">
                                        <p:cTn dur="500"/>
                                        <p:tgtEl>
                                          <p:spTgt spid="285"/>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822"/>
                                        <p:tgtEl>
                                          <p:spTgt spid="287"/>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822"/>
                                        <p:tgtEl>
                                          <p:spTgt spid="288"/>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822"/>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Karaoke bar interior with stage for music Vector Image" id="310" name="Google Shape;310;p7"/>
          <p:cNvPicPr preferRelativeResize="0"/>
          <p:nvPr/>
        </p:nvPicPr>
        <p:blipFill rotWithShape="1">
          <a:blip r:embed="rId3">
            <a:alphaModFix/>
          </a:blip>
          <a:srcRect b="10145" l="0" r="0" t="4331"/>
          <a:stretch/>
        </p:blipFill>
        <p:spPr>
          <a:xfrm>
            <a:off x="-1" y="-10646"/>
            <a:ext cx="12192001" cy="6884008"/>
          </a:xfrm>
          <a:prstGeom prst="rect">
            <a:avLst/>
          </a:prstGeom>
          <a:noFill/>
          <a:ln>
            <a:noFill/>
          </a:ln>
        </p:spPr>
      </p:pic>
      <p:sp>
        <p:nvSpPr>
          <p:cNvPr id="311" name="Google Shape;311;p7"/>
          <p:cNvSpPr/>
          <p:nvPr/>
        </p:nvSpPr>
        <p:spPr>
          <a:xfrm>
            <a:off x="1334125" y="1004341"/>
            <a:ext cx="10107223" cy="4362138"/>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312" name="Google Shape;312;p7"/>
          <p:cNvSpPr/>
          <p:nvPr/>
        </p:nvSpPr>
        <p:spPr>
          <a:xfrm>
            <a:off x="3729702" y="1092075"/>
            <a:ext cx="5082000" cy="1084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6600">
                <a:solidFill>
                  <a:srgbClr val="C00000"/>
                </a:solidFill>
                <a:latin typeface="Arial"/>
                <a:ea typeface="Arial"/>
                <a:cs typeface="Arial"/>
                <a:sym typeface="Arial"/>
              </a:rPr>
              <a:t>Chia đoạn</a:t>
            </a:r>
            <a:endParaRPr b="1" sz="6600">
              <a:solidFill>
                <a:srgbClr val="C00000"/>
              </a:solidFill>
              <a:latin typeface="Arial"/>
              <a:ea typeface="Arial"/>
              <a:cs typeface="Arial"/>
              <a:sym typeface="Arial"/>
            </a:endParaRPr>
          </a:p>
        </p:txBody>
      </p:sp>
      <p:sp>
        <p:nvSpPr>
          <p:cNvPr id="313" name="Google Shape;313;p7"/>
          <p:cNvSpPr/>
          <p:nvPr/>
        </p:nvSpPr>
        <p:spPr>
          <a:xfrm>
            <a:off x="2231675" y="2619600"/>
            <a:ext cx="2194200" cy="684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4000">
                <a:solidFill>
                  <a:srgbClr val="FF0000"/>
                </a:solidFill>
                <a:latin typeface="Arial"/>
                <a:ea typeface="Arial"/>
                <a:cs typeface="Arial"/>
                <a:sym typeface="Arial"/>
              </a:rPr>
              <a:t>Đoạn 1:</a:t>
            </a:r>
            <a:endParaRPr b="1" sz="4000">
              <a:solidFill>
                <a:srgbClr val="FF0000"/>
              </a:solidFill>
              <a:latin typeface="Arial"/>
              <a:ea typeface="Arial"/>
              <a:cs typeface="Arial"/>
              <a:sym typeface="Arial"/>
            </a:endParaRPr>
          </a:p>
        </p:txBody>
      </p:sp>
      <p:pic>
        <p:nvPicPr>
          <p:cNvPr id="314" name="Google Shape;314;p7"/>
          <p:cNvPicPr preferRelativeResize="0"/>
          <p:nvPr/>
        </p:nvPicPr>
        <p:blipFill rotWithShape="1">
          <a:blip r:embed="rId4">
            <a:alphaModFix/>
          </a:blip>
          <a:srcRect b="0" l="0" r="0" t="0"/>
          <a:stretch/>
        </p:blipFill>
        <p:spPr>
          <a:xfrm>
            <a:off x="7600013" y="2635"/>
            <a:ext cx="4570243" cy="6855365"/>
          </a:xfrm>
          <a:prstGeom prst="rect">
            <a:avLst/>
          </a:prstGeom>
          <a:noFill/>
          <a:ln>
            <a:noFill/>
          </a:ln>
        </p:spPr>
      </p:pic>
      <p:sp>
        <p:nvSpPr>
          <p:cNvPr id="315" name="Google Shape;315;p7"/>
          <p:cNvSpPr/>
          <p:nvPr/>
        </p:nvSpPr>
        <p:spPr>
          <a:xfrm>
            <a:off x="3314364" y="2472956"/>
            <a:ext cx="7475376" cy="817079"/>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200">
                <a:solidFill>
                  <a:srgbClr val="002060"/>
                </a:solidFill>
                <a:latin typeface="Questrial"/>
                <a:ea typeface="Questrial"/>
                <a:cs typeface="Questrial"/>
                <a:sym typeface="Questrial"/>
              </a:rPr>
              <a:t>Từ đầu đến “...đọc được.”</a:t>
            </a:r>
            <a:endParaRPr b="1" sz="3200">
              <a:solidFill>
                <a:srgbClr val="002060"/>
              </a:solidFill>
              <a:latin typeface="Questrial"/>
              <a:ea typeface="Questrial"/>
              <a:cs typeface="Questrial"/>
              <a:sym typeface="Questrial"/>
            </a:endParaRPr>
          </a:p>
        </p:txBody>
      </p:sp>
      <p:sp>
        <p:nvSpPr>
          <p:cNvPr id="316" name="Google Shape;316;p7"/>
          <p:cNvSpPr/>
          <p:nvPr/>
        </p:nvSpPr>
        <p:spPr>
          <a:xfrm>
            <a:off x="2216101" y="3296675"/>
            <a:ext cx="2070000" cy="684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4000">
                <a:solidFill>
                  <a:srgbClr val="FFFF00"/>
                </a:solidFill>
                <a:latin typeface="Arial"/>
                <a:ea typeface="Arial"/>
                <a:cs typeface="Arial"/>
                <a:sym typeface="Arial"/>
              </a:rPr>
              <a:t>Đoạn 2:</a:t>
            </a:r>
            <a:endParaRPr b="1" sz="4000">
              <a:solidFill>
                <a:srgbClr val="FFFF00"/>
              </a:solidFill>
              <a:latin typeface="Arial"/>
              <a:ea typeface="Arial"/>
              <a:cs typeface="Arial"/>
              <a:sym typeface="Arial"/>
            </a:endParaRPr>
          </a:p>
        </p:txBody>
      </p:sp>
      <p:sp>
        <p:nvSpPr>
          <p:cNvPr id="317" name="Google Shape;317;p7"/>
          <p:cNvSpPr/>
          <p:nvPr/>
        </p:nvSpPr>
        <p:spPr>
          <a:xfrm>
            <a:off x="3457848" y="3230537"/>
            <a:ext cx="7188408" cy="817079"/>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200">
                <a:solidFill>
                  <a:srgbClr val="002060"/>
                </a:solidFill>
                <a:latin typeface="Questrial"/>
                <a:ea typeface="Questrial"/>
                <a:cs typeface="Questrial"/>
                <a:sym typeface="Questrial"/>
              </a:rPr>
              <a:t>Tiếp theo đến “...cái đuôi.”</a:t>
            </a:r>
            <a:endParaRPr b="1" sz="3200">
              <a:solidFill>
                <a:srgbClr val="002060"/>
              </a:solidFill>
              <a:latin typeface="Questrial"/>
              <a:ea typeface="Questrial"/>
              <a:cs typeface="Questrial"/>
              <a:sym typeface="Questrial"/>
            </a:endParaRPr>
          </a:p>
        </p:txBody>
      </p:sp>
      <p:sp>
        <p:nvSpPr>
          <p:cNvPr id="318" name="Google Shape;318;p7"/>
          <p:cNvSpPr/>
          <p:nvPr/>
        </p:nvSpPr>
        <p:spPr>
          <a:xfrm>
            <a:off x="2174398" y="4116225"/>
            <a:ext cx="2391000" cy="684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4000">
                <a:solidFill>
                  <a:srgbClr val="00B050"/>
                </a:solidFill>
                <a:latin typeface="Arial"/>
                <a:ea typeface="Arial"/>
                <a:cs typeface="Arial"/>
                <a:sym typeface="Arial"/>
              </a:rPr>
              <a:t>Đoạn 3:</a:t>
            </a:r>
            <a:endParaRPr b="1" sz="4000">
              <a:solidFill>
                <a:srgbClr val="00B050"/>
              </a:solidFill>
              <a:latin typeface="Arial"/>
              <a:ea typeface="Arial"/>
              <a:cs typeface="Arial"/>
              <a:sym typeface="Arial"/>
            </a:endParaRPr>
          </a:p>
        </p:txBody>
      </p:sp>
      <p:sp>
        <p:nvSpPr>
          <p:cNvPr id="319" name="Google Shape;319;p7"/>
          <p:cNvSpPr/>
          <p:nvPr/>
        </p:nvSpPr>
        <p:spPr>
          <a:xfrm>
            <a:off x="3417360" y="3988220"/>
            <a:ext cx="5357400" cy="8172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200">
                <a:solidFill>
                  <a:srgbClr val="002060"/>
                </a:solidFill>
                <a:latin typeface="Questrial"/>
                <a:ea typeface="Questrial"/>
                <a:cs typeface="Questrial"/>
                <a:sym typeface="Questrial"/>
              </a:rPr>
              <a:t>Đoạn còn lại</a:t>
            </a:r>
            <a:endParaRPr b="1" sz="3200">
              <a:solidFill>
                <a:srgbClr val="002060"/>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11"/>
                                        </p:tgtEl>
                                        <p:attrNameLst>
                                          <p:attrName>style.visibility</p:attrName>
                                        </p:attrNameLst>
                                      </p:cBhvr>
                                      <p:to>
                                        <p:strVal val="visible"/>
                                      </p:to>
                                    </p:set>
                                    <p:anim calcmode="lin" valueType="num">
                                      <p:cBhvr additive="base">
                                        <p:cTn dur="500"/>
                                        <p:tgtEl>
                                          <p:spTgt spid="311"/>
                                        </p:tgtEl>
                                        <p:attrNameLst>
                                          <p:attrName>ppt_w</p:attrName>
                                        </p:attrNameLst>
                                      </p:cBhvr>
                                      <p:tavLst>
                                        <p:tav fmla="" tm="0">
                                          <p:val>
                                            <p:strVal val="0"/>
                                          </p:val>
                                        </p:tav>
                                        <p:tav fmla="" tm="100000">
                                          <p:val>
                                            <p:strVal val="#ppt_w"/>
                                          </p:val>
                                        </p:tav>
                                      </p:tavLst>
                                    </p:anim>
                                    <p:anim calcmode="lin" valueType="num">
                                      <p:cBhvr additive="base">
                                        <p:cTn dur="500"/>
                                        <p:tgtEl>
                                          <p:spTgt spid="31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822"/>
                                        <p:tgtEl>
                                          <p:spTgt spid="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822"/>
                                        <p:tgtEl>
                                          <p:spTgt spid="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822"/>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Karaoke bar interior with stage for music Vector Image" id="324" name="Google Shape;324;p8"/>
          <p:cNvPicPr preferRelativeResize="0"/>
          <p:nvPr/>
        </p:nvPicPr>
        <p:blipFill rotWithShape="1">
          <a:blip r:embed="rId3">
            <a:alphaModFix/>
          </a:blip>
          <a:srcRect b="10145" l="0" r="0" t="4331"/>
          <a:stretch/>
        </p:blipFill>
        <p:spPr>
          <a:xfrm>
            <a:off x="-1" y="-10646"/>
            <a:ext cx="12192001" cy="6884008"/>
          </a:xfrm>
          <a:prstGeom prst="rect">
            <a:avLst/>
          </a:prstGeom>
          <a:noFill/>
          <a:ln>
            <a:noFill/>
          </a:ln>
        </p:spPr>
      </p:pic>
      <p:sp>
        <p:nvSpPr>
          <p:cNvPr id="325" name="Google Shape;325;p8"/>
          <p:cNvSpPr/>
          <p:nvPr/>
        </p:nvSpPr>
        <p:spPr>
          <a:xfrm>
            <a:off x="320949" y="287691"/>
            <a:ext cx="11444756" cy="6282618"/>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326" name="Google Shape;326;p8"/>
          <p:cNvSpPr/>
          <p:nvPr/>
        </p:nvSpPr>
        <p:spPr>
          <a:xfrm>
            <a:off x="639373" y="797510"/>
            <a:ext cx="10807908" cy="526297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400">
                <a:solidFill>
                  <a:srgbClr val="C00000"/>
                </a:solidFill>
                <a:latin typeface="Arial"/>
                <a:ea typeface="Arial"/>
                <a:cs typeface="Arial"/>
                <a:sym typeface="Arial"/>
              </a:rPr>
              <a:t>Lớp học trên đường</a:t>
            </a:r>
            <a:endParaRPr/>
          </a:p>
          <a:p>
            <a:pPr indent="0" lvl="0" marL="0" marR="0" rtl="0" algn="ctr">
              <a:spcBef>
                <a:spcPts val="0"/>
              </a:spcBef>
              <a:spcAft>
                <a:spcPts val="0"/>
              </a:spcAft>
              <a:buNone/>
            </a:pPr>
            <a:r>
              <a:t/>
            </a:r>
            <a:endParaRPr sz="3200">
              <a:solidFill>
                <a:srgbClr val="000000"/>
              </a:solidFill>
              <a:latin typeface="Calibri"/>
              <a:ea typeface="Calibri"/>
              <a:cs typeface="Calibri"/>
              <a:sym typeface="Calibri"/>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Cụ Vi-ta-li nhặt trên đường một mảnh gỗ mỏng, dính đầy cát bụi. Cắt mảnh gỗ thành nhiều miếng nhỏ, cụ bảo:</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 Ta sẽ khắc trên mỗi miếng gỗ một chữ cái. Con sẽ học nhận mặt từng chữ, rồi ghép các chữ ấy lại thành tiếng.</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Từ hôm đó, lúc nào túi tôi cũng đầy những miếng gỗ dẹp. Không bao lâu, tôi đã thuộc tất cả các chữ cái. Nhưng biết đọc là một chuyện khác. Không phải ngày một ngày hai mà đọc được.</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a:t>
            </a:r>
            <a:endParaRPr/>
          </a:p>
        </p:txBody>
      </p:sp>
      <p:pic>
        <p:nvPicPr>
          <p:cNvPr id="327" name="Google Shape;327;p8"/>
          <p:cNvPicPr preferRelativeResize="0"/>
          <p:nvPr/>
        </p:nvPicPr>
        <p:blipFill rotWithShape="1">
          <a:blip r:embed="rId4">
            <a:alphaModFix/>
          </a:blip>
          <a:srcRect b="55631" l="18208" r="73917" t="26363"/>
          <a:stretch/>
        </p:blipFill>
        <p:spPr>
          <a:xfrm>
            <a:off x="426295" y="1614648"/>
            <a:ext cx="714717" cy="9186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Karaoke bar interior with stage for music Vector Image" id="332" name="Google Shape;332;p9"/>
          <p:cNvPicPr preferRelativeResize="0"/>
          <p:nvPr/>
        </p:nvPicPr>
        <p:blipFill rotWithShape="1">
          <a:blip r:embed="rId3">
            <a:alphaModFix/>
          </a:blip>
          <a:srcRect b="10145" l="0" r="0" t="4331"/>
          <a:stretch/>
        </p:blipFill>
        <p:spPr>
          <a:xfrm>
            <a:off x="-1" y="-10646"/>
            <a:ext cx="12192001" cy="6884008"/>
          </a:xfrm>
          <a:prstGeom prst="rect">
            <a:avLst/>
          </a:prstGeom>
          <a:noFill/>
          <a:ln>
            <a:noFill/>
          </a:ln>
        </p:spPr>
      </p:pic>
      <p:sp>
        <p:nvSpPr>
          <p:cNvPr id="333" name="Google Shape;333;p9"/>
          <p:cNvSpPr/>
          <p:nvPr/>
        </p:nvSpPr>
        <p:spPr>
          <a:xfrm>
            <a:off x="320949" y="287691"/>
            <a:ext cx="11444756" cy="6282618"/>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334" name="Google Shape;334;p9"/>
          <p:cNvSpPr/>
          <p:nvPr/>
        </p:nvSpPr>
        <p:spPr>
          <a:xfrm>
            <a:off x="639373" y="597082"/>
            <a:ext cx="10807908" cy="61247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000">
                <a:solidFill>
                  <a:srgbClr val="C00000"/>
                </a:solidFill>
                <a:latin typeface="Arial"/>
                <a:ea typeface="Arial"/>
                <a:cs typeface="Arial"/>
                <a:sym typeface="Arial"/>
              </a:rPr>
              <a:t>Lớp học trên đường</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Khi dạy tôi, thầy Vi-ta-li nghĩ rằng nghĩ rằng cùng lúc có thể dạy cả chủ chó Ca-pi để làm xiếc. Dĩ nhiên, Ca-pi không đọc lên được những chữ nó thấy vì nó không biết nói, nhưng nó biết lấy ra những chữ mà thầy tôi đọc lên.</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Buổi đầu, tôi học tấn tới hơn Ca-pi nhiều. Nhưng nếu tôi thông minh hơn nó, thì nó cũng có trí nhớ tốt hơn tôi. Cái gì đã vào đầu nó rồi thì nó không bao giờ quên.</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Một hôm tôi đọc sai, thầy tôi nói:</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 Ca-pi sẽ biết đọc trước Rê-mi.</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Con chó có lẽ hiểu nên đắc chí vẫy vẫy cái đuôi.</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a:t>
            </a:r>
            <a:endParaRPr/>
          </a:p>
        </p:txBody>
      </p:sp>
      <p:pic>
        <p:nvPicPr>
          <p:cNvPr id="335" name="Google Shape;335;p9"/>
          <p:cNvPicPr preferRelativeResize="0"/>
          <p:nvPr/>
        </p:nvPicPr>
        <p:blipFill rotWithShape="1">
          <a:blip r:embed="rId4">
            <a:alphaModFix/>
          </a:blip>
          <a:srcRect b="55631" l="25582" r="64791" t="26363"/>
          <a:stretch/>
        </p:blipFill>
        <p:spPr>
          <a:xfrm>
            <a:off x="929376" y="1036680"/>
            <a:ext cx="710431" cy="7471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Karaoke bar interior with stage for music Vector Image" id="340" name="Google Shape;340;p10"/>
          <p:cNvPicPr preferRelativeResize="0"/>
          <p:nvPr/>
        </p:nvPicPr>
        <p:blipFill rotWithShape="1">
          <a:blip r:embed="rId3">
            <a:alphaModFix/>
          </a:blip>
          <a:srcRect b="10145" l="0" r="0" t="4331"/>
          <a:stretch/>
        </p:blipFill>
        <p:spPr>
          <a:xfrm>
            <a:off x="-1" y="-10646"/>
            <a:ext cx="12192001" cy="6884008"/>
          </a:xfrm>
          <a:prstGeom prst="rect">
            <a:avLst/>
          </a:prstGeom>
          <a:noFill/>
          <a:ln>
            <a:noFill/>
          </a:ln>
        </p:spPr>
      </p:pic>
      <p:sp>
        <p:nvSpPr>
          <p:cNvPr id="341" name="Google Shape;341;p10"/>
          <p:cNvSpPr/>
          <p:nvPr/>
        </p:nvSpPr>
        <p:spPr>
          <a:xfrm>
            <a:off x="320949" y="287691"/>
            <a:ext cx="11444756" cy="6376710"/>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342" name="Google Shape;342;p10"/>
          <p:cNvSpPr/>
          <p:nvPr/>
        </p:nvSpPr>
        <p:spPr>
          <a:xfrm>
            <a:off x="639373" y="445555"/>
            <a:ext cx="10807908" cy="61247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000">
                <a:solidFill>
                  <a:srgbClr val="C00000"/>
                </a:solidFill>
                <a:latin typeface="Arial"/>
                <a:ea typeface="Arial"/>
                <a:cs typeface="Arial"/>
                <a:sym typeface="Arial"/>
              </a:rPr>
              <a:t>Lớp học trên đường</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Từ đó, tôi không dám sao nhãng một phút nào. Ít lâu sau, tôi đọc được, trong khi con Ca-pi đáng thương chỉ biết “viết” tên nó bằng cách rút những chữ gỗ trong bảng chữ cái.</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Cụ Vi-ta-li hỏi tôi:</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  Bây giờ con có muốn học nhạc không?</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 Đấy là điều con thích nhất. Nghe thầy hát, có lúc con muốn cười, có lúc lại muốn khóc. Có lúc tự nhiên con nhớ đến mẹ con và tưởng như đang trông thấy mẹ con ở nhà.</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Bằng một giọng cảm động, thầy bảo tôi:</a:t>
            </a:r>
            <a:endParaRPr/>
          </a:p>
          <a:p>
            <a:pPr indent="0" lvl="0" marL="0" marR="0" rtl="0" algn="just">
              <a:spcBef>
                <a:spcPts val="0"/>
              </a:spcBef>
              <a:spcAft>
                <a:spcPts val="0"/>
              </a:spcAft>
              <a:buNone/>
            </a:pPr>
            <a:r>
              <a:rPr lang="vi-VN" sz="3200">
                <a:solidFill>
                  <a:srgbClr val="000000"/>
                </a:solidFill>
                <a:latin typeface="Calibri"/>
                <a:ea typeface="Calibri"/>
                <a:cs typeface="Calibri"/>
                <a:sym typeface="Calibri"/>
              </a:rPr>
              <a:t>    - Con thật là một đứa trẻ có tâm hồn.</a:t>
            </a:r>
            <a:endParaRPr/>
          </a:p>
          <a:p>
            <a:pPr indent="0" lvl="0" marL="0" marR="0" rtl="0" algn="r">
              <a:spcBef>
                <a:spcPts val="0"/>
              </a:spcBef>
              <a:spcAft>
                <a:spcPts val="0"/>
              </a:spcAft>
              <a:buNone/>
            </a:pPr>
            <a:r>
              <a:rPr b="1" lang="vi-VN" sz="3200">
                <a:solidFill>
                  <a:srgbClr val="000000"/>
                </a:solidFill>
                <a:latin typeface="Calibri"/>
                <a:ea typeface="Calibri"/>
                <a:cs typeface="Calibri"/>
                <a:sym typeface="Calibri"/>
              </a:rPr>
              <a:t>Theo HÉC-TO MA-LÔ</a:t>
            </a:r>
            <a:endParaRPr/>
          </a:p>
        </p:txBody>
      </p:sp>
      <p:pic>
        <p:nvPicPr>
          <p:cNvPr id="343" name="Google Shape;343;p10"/>
          <p:cNvPicPr preferRelativeResize="0"/>
          <p:nvPr/>
        </p:nvPicPr>
        <p:blipFill rotWithShape="1">
          <a:blip r:embed="rId4">
            <a:alphaModFix/>
          </a:blip>
          <a:srcRect b="55631" l="35182" r="56244" t="26363"/>
          <a:stretch/>
        </p:blipFill>
        <p:spPr>
          <a:xfrm>
            <a:off x="744719" y="956694"/>
            <a:ext cx="586323" cy="6922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descr="Karaoke bar interior with stage for music Vector Image" id="348" name="Google Shape;348;p11"/>
          <p:cNvPicPr preferRelativeResize="0"/>
          <p:nvPr/>
        </p:nvPicPr>
        <p:blipFill rotWithShape="1">
          <a:blip r:embed="rId3">
            <a:alphaModFix/>
          </a:blip>
          <a:srcRect b="10145" l="0" r="0" t="4331"/>
          <a:stretch/>
        </p:blipFill>
        <p:spPr>
          <a:xfrm>
            <a:off x="-1" y="-10646"/>
            <a:ext cx="12192001" cy="6884008"/>
          </a:xfrm>
          <a:prstGeom prst="rect">
            <a:avLst/>
          </a:prstGeom>
          <a:noFill/>
          <a:ln>
            <a:noFill/>
          </a:ln>
        </p:spPr>
      </p:pic>
      <p:sp>
        <p:nvSpPr>
          <p:cNvPr id="349" name="Google Shape;349;p11"/>
          <p:cNvSpPr/>
          <p:nvPr/>
        </p:nvSpPr>
        <p:spPr>
          <a:xfrm>
            <a:off x="4332158" y="1484026"/>
            <a:ext cx="3942413" cy="4362138"/>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600">
              <a:solidFill>
                <a:srgbClr val="000000"/>
              </a:solidFill>
              <a:latin typeface="Questrial"/>
              <a:ea typeface="Questrial"/>
              <a:cs typeface="Questrial"/>
              <a:sym typeface="Questrial"/>
            </a:endParaRPr>
          </a:p>
        </p:txBody>
      </p:sp>
      <p:sp>
        <p:nvSpPr>
          <p:cNvPr id="350" name="Google Shape;350;p11"/>
          <p:cNvSpPr/>
          <p:nvPr/>
        </p:nvSpPr>
        <p:spPr>
          <a:xfrm>
            <a:off x="5113644" y="1820826"/>
            <a:ext cx="2594300" cy="992579"/>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6000">
                <a:solidFill>
                  <a:srgbClr val="002060"/>
                </a:solidFill>
                <a:latin typeface="Arial"/>
                <a:ea typeface="Arial"/>
                <a:cs typeface="Arial"/>
                <a:sym typeface="Arial"/>
              </a:rPr>
              <a:t>Từ khó </a:t>
            </a:r>
            <a:endParaRPr b="1" sz="6000">
              <a:solidFill>
                <a:srgbClr val="002060"/>
              </a:solidFill>
              <a:latin typeface="Arial"/>
              <a:ea typeface="Arial"/>
              <a:cs typeface="Arial"/>
              <a:sym typeface="Arial"/>
            </a:endParaRPr>
          </a:p>
        </p:txBody>
      </p:sp>
      <p:sp>
        <p:nvSpPr>
          <p:cNvPr id="351" name="Google Shape;351;p11"/>
          <p:cNvSpPr/>
          <p:nvPr/>
        </p:nvSpPr>
        <p:spPr>
          <a:xfrm>
            <a:off x="5243488" y="2986240"/>
            <a:ext cx="2020425" cy="80791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4800">
                <a:solidFill>
                  <a:srgbClr val="FF0000"/>
                </a:solidFill>
                <a:latin typeface="Quicksand"/>
                <a:ea typeface="Quicksand"/>
                <a:cs typeface="Quicksand"/>
                <a:sym typeface="Quicksand"/>
              </a:rPr>
              <a:t>Vi-ta-li</a:t>
            </a:r>
            <a:endParaRPr b="1" sz="4800">
              <a:solidFill>
                <a:srgbClr val="FF0000"/>
              </a:solidFill>
              <a:latin typeface="Quicksand"/>
              <a:ea typeface="Quicksand"/>
              <a:cs typeface="Quicksand"/>
              <a:sym typeface="Quicksand"/>
            </a:endParaRPr>
          </a:p>
        </p:txBody>
      </p:sp>
      <p:pic>
        <p:nvPicPr>
          <p:cNvPr id="352" name="Google Shape;352;p11"/>
          <p:cNvPicPr preferRelativeResize="0"/>
          <p:nvPr/>
        </p:nvPicPr>
        <p:blipFill rotWithShape="1">
          <a:blip r:embed="rId4">
            <a:alphaModFix/>
          </a:blip>
          <a:srcRect b="0" l="0" r="0" t="0"/>
          <a:stretch/>
        </p:blipFill>
        <p:spPr>
          <a:xfrm>
            <a:off x="7600013" y="2635"/>
            <a:ext cx="4570243" cy="6855365"/>
          </a:xfrm>
          <a:prstGeom prst="rect">
            <a:avLst/>
          </a:prstGeom>
          <a:noFill/>
          <a:ln>
            <a:noFill/>
          </a:ln>
        </p:spPr>
      </p:pic>
      <p:sp>
        <p:nvSpPr>
          <p:cNvPr id="353" name="Google Shape;353;p11"/>
          <p:cNvSpPr/>
          <p:nvPr/>
        </p:nvSpPr>
        <p:spPr>
          <a:xfrm>
            <a:off x="5424626" y="3815111"/>
            <a:ext cx="1658146" cy="80791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4800">
                <a:solidFill>
                  <a:srgbClr val="C55A11"/>
                </a:solidFill>
                <a:latin typeface="Quicksand"/>
                <a:ea typeface="Quicksand"/>
                <a:cs typeface="Quicksand"/>
                <a:sym typeface="Quicksand"/>
              </a:rPr>
              <a:t>Ca-pi</a:t>
            </a:r>
            <a:endParaRPr b="1" sz="4800">
              <a:solidFill>
                <a:srgbClr val="C55A11"/>
              </a:solidFill>
              <a:latin typeface="Quicksand"/>
              <a:ea typeface="Quicksand"/>
              <a:cs typeface="Quicksand"/>
              <a:sym typeface="Quicksand"/>
            </a:endParaRPr>
          </a:p>
        </p:txBody>
      </p:sp>
      <p:sp>
        <p:nvSpPr>
          <p:cNvPr id="354" name="Google Shape;354;p11"/>
          <p:cNvSpPr/>
          <p:nvPr/>
        </p:nvSpPr>
        <p:spPr>
          <a:xfrm>
            <a:off x="5297360" y="4786605"/>
            <a:ext cx="1831271" cy="80791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vi-VN" sz="4800">
                <a:solidFill>
                  <a:srgbClr val="00B050"/>
                </a:solidFill>
                <a:latin typeface="Quicksand"/>
                <a:ea typeface="Quicksand"/>
                <a:cs typeface="Quicksand"/>
                <a:sym typeface="Quicksand"/>
              </a:rPr>
              <a:t>Rê-mi</a:t>
            </a:r>
            <a:endParaRPr b="1" sz="4800">
              <a:solidFill>
                <a:srgbClr val="00B050"/>
              </a:solidFill>
              <a:latin typeface="Quicksand"/>
              <a:ea typeface="Quicksand"/>
              <a:cs typeface="Quicksand"/>
              <a:sym typeface="Quicksand"/>
            </a:endParaRPr>
          </a:p>
        </p:txBody>
      </p:sp>
      <p:pic>
        <p:nvPicPr>
          <p:cNvPr id="355" name="Google Shape;355;p11"/>
          <p:cNvPicPr preferRelativeResize="0"/>
          <p:nvPr/>
        </p:nvPicPr>
        <p:blipFill rotWithShape="1">
          <a:blip r:embed="rId4">
            <a:alphaModFix/>
          </a:blip>
          <a:srcRect b="0" l="0" r="0" t="0"/>
          <a:stretch/>
        </p:blipFill>
        <p:spPr>
          <a:xfrm flipH="1">
            <a:off x="-51724" y="17997"/>
            <a:ext cx="4570243" cy="6855365"/>
          </a:xfrm>
          <a:prstGeom prst="rect">
            <a:avLst/>
          </a:prstGeom>
          <a:noFill/>
          <a:ln>
            <a:noFill/>
          </a:ln>
        </p:spPr>
      </p:pic>
    </p:spTree>
  </p:cSld>
  <p:clrMapOvr>
    <a:masterClrMapping/>
  </p:clrMapOvr>
  <p:transition spd="slow" p14:dur="2500">
    <p:checke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500"/>
                                        <p:tgtEl>
                                          <p:spTgt spid="349"/>
                                        </p:tgtEl>
                                        <p:attrNameLst>
                                          <p:attrName>ppt_w</p:attrName>
                                        </p:attrNameLst>
                                      </p:cBhvr>
                                      <p:tavLst>
                                        <p:tav fmla="" tm="0">
                                          <p:val>
                                            <p:strVal val="0"/>
                                          </p:val>
                                        </p:tav>
                                        <p:tav fmla="" tm="100000">
                                          <p:val>
                                            <p:strVal val="#ppt_w"/>
                                          </p:val>
                                        </p:tav>
                                      </p:tavLst>
                                    </p:anim>
                                    <p:anim calcmode="lin" valueType="num">
                                      <p:cBhvr additive="base">
                                        <p:cTn dur="500"/>
                                        <p:tgtEl>
                                          <p:spTgt spid="34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2022-04-11T07:29:22Z</dcterms:created>
  <dc:creator>phgiang.k21dgdth@gmail.com</dc:creator>
</cp:coreProperties>
</file>