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1" r:id="rId3"/>
    <p:sldId id="263" r:id="rId4"/>
    <p:sldId id="264" r:id="rId5"/>
    <p:sldId id="260" r:id="rId6"/>
    <p:sldId id="266" r:id="rId7"/>
    <p:sldId id="267" r:id="rId8"/>
    <p:sldId id="268" r:id="rId9"/>
    <p:sldId id="265" r:id="rId10"/>
    <p:sldId id="269" r:id="rId11"/>
    <p:sldId id="270" r:id="rId12"/>
    <p:sldId id="272" r:id="rId13"/>
    <p:sldId id="273" r:id="rId14"/>
    <p:sldId id="275" r:id="rId15"/>
    <p:sldId id="276" r:id="rId16"/>
    <p:sldId id="277" r:id="rId17"/>
    <p:sldId id="278" r:id="rId18"/>
    <p:sldId id="279" r:id="rId19"/>
    <p:sldId id="280" r:id="rId20"/>
    <p:sldId id="282" r:id="rId21"/>
    <p:sldId id="281" r:id="rId22"/>
    <p:sldId id="283" r:id="rId23"/>
  </p:sldIdLst>
  <p:sldSz cx="12192000" cy="6858000"/>
  <p:notesSz cx="6858000" cy="9144000"/>
  <p:embeddedFontLst>
    <p:embeddedFont>
      <p:font typeface="#9Slide04 Goku" panose="020B0604020202020204" charset="0"/>
      <p:regular r:id="rId24"/>
    </p:embeddedFont>
    <p:embeddedFont>
      <p:font typeface="#9Slide05 Aphrodite Pro" panose="020B0604020202020204" charset="0"/>
      <p:regular r:id="rId25"/>
    </p:embeddedFont>
    <p:embeddedFont>
      <p:font typeface="#9Slide05 SVNUT Triumph" panose="00000500000000000000" charset="0"/>
      <p:italic r:id="rId26"/>
    </p:embeddedFont>
    <p:embeddedFont>
      <p:font typeface="#9Slide05 VL Fadilla" panose="020B0604020202020204" charset="0"/>
      <p:regular r:id="rId27"/>
    </p:embeddedFont>
    <p:embeddedFont>
      <p:font typeface="#9Slide07 HoneyCream" panose="020B060402020202020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66"/>
    <a:srgbClr val="FF66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0" d="100"/>
          <a:sy n="30" d="100"/>
        </p:scale>
        <p:origin x="1978" y="12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3" name="Title 1">
            <a:extLst>
              <a:ext uri="{FF2B5EF4-FFF2-40B4-BE49-F238E27FC236}">
                <a16:creationId xmlns:a16="http://schemas.microsoft.com/office/drawing/2014/main" id="{6AA5128D-EAF5-483C-871A-4BFED87FD86D}"/>
              </a:ext>
            </a:extLst>
          </p:cNvPr>
          <p:cNvSpPr txBox="1">
            <a:spLocks/>
          </p:cNvSpPr>
          <p:nvPr userDrawn="1"/>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4" name="Title 1">
            <a:extLst>
              <a:ext uri="{FF2B5EF4-FFF2-40B4-BE49-F238E27FC236}">
                <a16:creationId xmlns:a16="http://schemas.microsoft.com/office/drawing/2014/main" id="{6AA5128D-EAF5-483C-871A-4BFED87FD86D}"/>
              </a:ext>
            </a:extLst>
          </p:cNvPr>
          <p:cNvSpPr txBox="1">
            <a:spLocks/>
          </p:cNvSpPr>
          <p:nvPr userDrawn="1"/>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009999"/>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009999"/>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96819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7" name="Rectangle 6"/>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0000000我图PPT\03.20\亲子乐园\34.png"/>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990" y="5134708"/>
            <a:ext cx="12194117" cy="24122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AA5128D-EAF5-483C-871A-4BFED87FD86D}"/>
              </a:ext>
            </a:extLst>
          </p:cNvPr>
          <p:cNvSpPr txBox="1">
            <a:spLocks/>
          </p:cNvSpPr>
          <p:nvPr userDrawn="1"/>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9" name="Title 1">
            <a:extLst>
              <a:ext uri="{FF2B5EF4-FFF2-40B4-BE49-F238E27FC236}">
                <a16:creationId xmlns:a16="http://schemas.microsoft.com/office/drawing/2014/main" id="{6AA5128D-EAF5-483C-871A-4BFED87FD86D}"/>
              </a:ext>
            </a:extLst>
          </p:cNvPr>
          <p:cNvSpPr txBox="1">
            <a:spLocks/>
          </p:cNvSpPr>
          <p:nvPr userDrawn="1"/>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chemeClr val="accent4">
                    <a:lumMod val="40000"/>
                    <a:lumOff val="60000"/>
                  </a:schemeClr>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chemeClr val="accent4">
                  <a:lumMod val="40000"/>
                  <a:lumOff val="60000"/>
                </a:scheme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3413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0000000我图PPT\03.20\亲子乐园\34.pn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17" y="5120194"/>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7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6AA5128D-EAF5-483C-871A-4BFED87FD86D}"/>
              </a:ext>
            </a:extLst>
          </p:cNvPr>
          <p:cNvSpPr txBox="1">
            <a:spLocks/>
          </p:cNvSpPr>
          <p:nvPr userDrawn="1"/>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13" name="Title 1">
            <a:extLst>
              <a:ext uri="{FF2B5EF4-FFF2-40B4-BE49-F238E27FC236}">
                <a16:creationId xmlns:a16="http://schemas.microsoft.com/office/drawing/2014/main" id="{6AA5128D-EAF5-483C-871A-4BFED87FD86D}"/>
              </a:ext>
            </a:extLst>
          </p:cNvPr>
          <p:cNvSpPr txBox="1">
            <a:spLocks/>
          </p:cNvSpPr>
          <p:nvPr userDrawn="1"/>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21199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emf"/><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pic>
        <p:nvPicPr>
          <p:cNvPr id="5"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6"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a:ln>
            <a:noFill/>
          </a:ln>
          <a:effectLst>
            <a:outerShdw blurRad="292100" dist="139700" dir="2700000" algn="tl" rotWithShape="0">
              <a:srgbClr val="333333">
                <a:alpha val="65000"/>
              </a:srgbClr>
            </a:outerShdw>
          </a:effectLst>
        </p:spPr>
      </p:pic>
      <p:pic>
        <p:nvPicPr>
          <p:cNvPr id="7"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03" y="1664143"/>
            <a:ext cx="1251980" cy="1618822"/>
          </a:xfrm>
          <a:prstGeom prst="rect">
            <a:avLst/>
          </a:prstGeom>
        </p:spPr>
      </p:pic>
      <p:pic>
        <p:nvPicPr>
          <p:cNvPr id="8"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23147">
            <a:off x="9488655" y="1566620"/>
            <a:ext cx="2585430" cy="4401223"/>
          </a:xfrm>
          <a:prstGeom prst="rect">
            <a:avLst/>
          </a:prstGeom>
        </p:spPr>
      </p:pic>
      <p:pic>
        <p:nvPicPr>
          <p:cNvPr id="9" name="Picture 8">
            <a:extLst>
              <a:ext uri="{FF2B5EF4-FFF2-40B4-BE49-F238E27FC236}">
                <a16:creationId xmlns:a16="http://schemas.microsoft.com/office/drawing/2014/main" id="{03E9B52C-ED07-4F3A-ABEC-5B4B151E4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2470" y="139703"/>
            <a:ext cx="2395581" cy="1649727"/>
          </a:xfrm>
          <a:prstGeom prst="rect">
            <a:avLst/>
          </a:prstGeom>
        </p:spPr>
      </p:pic>
      <p:pic>
        <p:nvPicPr>
          <p:cNvPr id="10" name="Picture 9">
            <a:extLst>
              <a:ext uri="{FF2B5EF4-FFF2-40B4-BE49-F238E27FC236}">
                <a16:creationId xmlns:a16="http://schemas.microsoft.com/office/drawing/2014/main" id="{86C4A0BE-69DC-4860-B3E6-7947D8C440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643" y="232193"/>
            <a:ext cx="1983724" cy="1366100"/>
          </a:xfrm>
          <a:prstGeom prst="rect">
            <a:avLst/>
          </a:prstGeom>
        </p:spPr>
      </p:pic>
      <p:pic>
        <p:nvPicPr>
          <p:cNvPr id="11" name="Picture 10">
            <a:extLst>
              <a:ext uri="{FF2B5EF4-FFF2-40B4-BE49-F238E27FC236}">
                <a16:creationId xmlns:a16="http://schemas.microsoft.com/office/drawing/2014/main" id="{CD1A265A-5AB1-449A-AFD6-DF9026D134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8749" y="-37029"/>
            <a:ext cx="1488750" cy="1025234"/>
          </a:xfrm>
          <a:prstGeom prst="rect">
            <a:avLst/>
          </a:prstGeom>
        </p:spPr>
      </p:pic>
      <p:pic>
        <p:nvPicPr>
          <p:cNvPr id="12" name="Picture 11">
            <a:extLst>
              <a:ext uri="{FF2B5EF4-FFF2-40B4-BE49-F238E27FC236}">
                <a16:creationId xmlns:a16="http://schemas.microsoft.com/office/drawing/2014/main" id="{B3B8886B-8E42-4C3E-838B-C21BA0F8C4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82242" y="139703"/>
            <a:ext cx="1709759" cy="1177433"/>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150125" y="-133694"/>
            <a:ext cx="1523956" cy="1508868"/>
          </a:xfrm>
          <a:prstGeom prst="rect">
            <a:avLst/>
          </a:prstGeom>
        </p:spPr>
      </p:pic>
      <p:grpSp>
        <p:nvGrpSpPr>
          <p:cNvPr id="14" name="Group 13"/>
          <p:cNvGrpSpPr/>
          <p:nvPr/>
        </p:nvGrpSpPr>
        <p:grpSpPr>
          <a:xfrm>
            <a:off x="-984203" y="890685"/>
            <a:ext cx="2811439" cy="1142873"/>
            <a:chOff x="-856880" y="1054458"/>
            <a:chExt cx="2811439" cy="1142873"/>
          </a:xfrm>
        </p:grpSpPr>
        <p:sp>
          <p:nvSpPr>
            <p:cNvPr id="15"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sp>
          <p:nvSpPr>
            <p:cNvPr id="16" name="Google Shape;1910;p31">
              <a:extLst>
                <a:ext uri="{FF2B5EF4-FFF2-40B4-BE49-F238E27FC236}">
                  <a16:creationId xmlns:a16="http://schemas.microsoft.com/office/drawing/2014/main" id="{E4CC77B8-F17E-79E4-B3C9-5B07D794B153}"/>
                </a:ext>
              </a:extLst>
            </p:cNvPr>
            <p:cNvSpPr txBox="1">
              <a:spLocks/>
            </p:cNvSpPr>
            <p:nvPr/>
          </p:nvSpPr>
          <p:spPr>
            <a:xfrm>
              <a:off x="-856880" y="1054458"/>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grpSp>
      <p:sp>
        <p:nvSpPr>
          <p:cNvPr id="17" name="TextBox 16"/>
          <p:cNvSpPr txBox="1"/>
          <p:nvPr/>
        </p:nvSpPr>
        <p:spPr>
          <a:xfrm>
            <a:off x="4662824" y="480373"/>
            <a:ext cx="15368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9Slide05 SVNUT Triumph" panose="00000500000000000000" pitchFamily="2" charset="0"/>
              </a:rPr>
              <a:t>Viết</a:t>
            </a:r>
            <a:r>
              <a:rPr kumimoji="0" lang="en-US" sz="6000" b="0"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9Slide05 VL Fadilla" pitchFamily="2" charset="0"/>
                <a:ea typeface="+mn-ea"/>
                <a:cs typeface="+mn-cs"/>
              </a:rPr>
              <a:t> </a:t>
            </a:r>
          </a:p>
        </p:txBody>
      </p:sp>
      <p:sp>
        <p:nvSpPr>
          <p:cNvPr id="21" name="矩形 33">
            <a:extLst>
              <a:ext uri="{FF2B5EF4-FFF2-40B4-BE49-F238E27FC236}">
                <a16:creationId xmlns:a16="http://schemas.microsoft.com/office/drawing/2014/main" id="{34101415-0256-41C2-A520-30876F3DBD86}"/>
              </a:ext>
            </a:extLst>
          </p:cNvPr>
          <p:cNvSpPr/>
          <p:nvPr/>
        </p:nvSpPr>
        <p:spPr>
          <a:xfrm>
            <a:off x="1263640" y="1573684"/>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2" name="矩形 33">
            <a:extLst>
              <a:ext uri="{FF2B5EF4-FFF2-40B4-BE49-F238E27FC236}">
                <a16:creationId xmlns:a16="http://schemas.microsoft.com/office/drawing/2014/main" id="{34101415-0256-41C2-A520-30876F3DBD86}"/>
              </a:ext>
            </a:extLst>
          </p:cNvPr>
          <p:cNvSpPr/>
          <p:nvPr/>
        </p:nvSpPr>
        <p:spPr>
          <a:xfrm>
            <a:off x="1275360" y="1598468"/>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3" name="Title 1">
            <a:extLst>
              <a:ext uri="{FF2B5EF4-FFF2-40B4-BE49-F238E27FC236}">
                <a16:creationId xmlns:a16="http://schemas.microsoft.com/office/drawing/2014/main" id="{6AA5128D-EAF5-483C-871A-4BFED87FD86D}"/>
              </a:ext>
            </a:extLst>
          </p:cNvPr>
          <p:cNvSpPr txBox="1">
            <a:spLocks/>
          </p:cNvSpPr>
          <p:nvPr/>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24" name="Title 1">
            <a:extLst>
              <a:ext uri="{FF2B5EF4-FFF2-40B4-BE49-F238E27FC236}">
                <a16:creationId xmlns:a16="http://schemas.microsoft.com/office/drawing/2014/main" id="{6AA5128D-EAF5-483C-871A-4BFED87FD86D}"/>
              </a:ext>
            </a:extLst>
          </p:cNvPr>
          <p:cNvSpPr txBox="1">
            <a:spLocks/>
          </p:cNvSpPr>
          <p:nvPr/>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20" name="矩形: 圆角 16">
            <a:extLst>
              <a:ext uri="{FF2B5EF4-FFF2-40B4-BE49-F238E27FC236}">
                <a16:creationId xmlns:a16="http://schemas.microsoft.com/office/drawing/2014/main" id="{8C14046D-F732-340D-BCF3-B7773A69F385}"/>
              </a:ext>
            </a:extLst>
          </p:cNvPr>
          <p:cNvSpPr/>
          <p:nvPr/>
        </p:nvSpPr>
        <p:spPr>
          <a:xfrm>
            <a:off x="6036437" y="4018632"/>
            <a:ext cx="2490004" cy="742297"/>
          </a:xfrm>
          <a:prstGeom prst="roundRect">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Trang 10</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5871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9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38" presetClass="entr" presetSubtype="0" accel="50000" fill="hold" grpId="0" nodeType="withEffect">
                                  <p:stCondLst>
                                    <p:cond delay="1750"/>
                                  </p:stCondLst>
                                  <p:iterate type="lt">
                                    <p:tmPct val="50000"/>
                                  </p:iterate>
                                  <p:childTnLst>
                                    <p:set>
                                      <p:cBhvr>
                                        <p:cTn id="21" dur="1" fill="hold">
                                          <p:stCondLst>
                                            <p:cond delay="0"/>
                                          </p:stCondLst>
                                        </p:cTn>
                                        <p:tgtEl>
                                          <p:spTgt spid="21">
                                            <p:txEl>
                                              <p:pRg st="0" end="0"/>
                                            </p:txEl>
                                          </p:spTgt>
                                        </p:tgtEl>
                                        <p:attrNameLst>
                                          <p:attrName>style.visibility</p:attrName>
                                        </p:attrNameLst>
                                      </p:cBhvr>
                                      <p:to>
                                        <p:strVal val="visible"/>
                                      </p:to>
                                    </p:set>
                                    <p:set>
                                      <p:cBhvr>
                                        <p:cTn id="22" dur="455" fill="hold">
                                          <p:stCondLst>
                                            <p:cond delay="0"/>
                                          </p:stCondLst>
                                        </p:cTn>
                                        <p:tgtEl>
                                          <p:spTgt spid="21">
                                            <p:txEl>
                                              <p:pRg st="0" end="0"/>
                                            </p:txEl>
                                          </p:spTgt>
                                        </p:tgtEl>
                                        <p:attrNameLst>
                                          <p:attrName>style.rotation</p:attrName>
                                        </p:attrNameLst>
                                      </p:cBhvr>
                                      <p:to>
                                        <p:strVal val="-45.0"/>
                                      </p:to>
                                    </p:set>
                                    <p:anim calcmode="lin" valueType="num">
                                      <p:cBhvr>
                                        <p:cTn id="23" dur="455" fill="hold">
                                          <p:stCondLst>
                                            <p:cond delay="455"/>
                                          </p:stCondLst>
                                        </p:cTn>
                                        <p:tgtEl>
                                          <p:spTgt spid="2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
                                            <p:txEl>
                                              <p:pRg st="0" end="0"/>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
                                            <p:txEl>
                                              <p:pRg st="0" end="0"/>
                                            </p:txEl>
                                          </p:spTgt>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1750"/>
                                  </p:stCondLst>
                                  <p:iterate type="lt">
                                    <p:tmPct val="50000"/>
                                  </p:iterate>
                                  <p:childTnLst>
                                    <p:set>
                                      <p:cBhvr>
                                        <p:cTn id="28" dur="1" fill="hold">
                                          <p:stCondLst>
                                            <p:cond delay="0"/>
                                          </p:stCondLst>
                                        </p:cTn>
                                        <p:tgtEl>
                                          <p:spTgt spid="22">
                                            <p:txEl>
                                              <p:pRg st="0" end="0"/>
                                            </p:txEl>
                                          </p:spTgt>
                                        </p:tgtEl>
                                        <p:attrNameLst>
                                          <p:attrName>style.visibility</p:attrName>
                                        </p:attrNameLst>
                                      </p:cBhvr>
                                      <p:to>
                                        <p:strVal val="visible"/>
                                      </p:to>
                                    </p:set>
                                    <p:set>
                                      <p:cBhvr>
                                        <p:cTn id="29" dur="455" fill="hold">
                                          <p:stCondLst>
                                            <p:cond delay="0"/>
                                          </p:stCondLst>
                                        </p:cTn>
                                        <p:tgtEl>
                                          <p:spTgt spid="22">
                                            <p:txEl>
                                              <p:pRg st="0" end="0"/>
                                            </p:txEl>
                                          </p:spTgt>
                                        </p:tgtEl>
                                        <p:attrNameLst>
                                          <p:attrName>style.rotation</p:attrName>
                                        </p:attrNameLst>
                                      </p:cBhvr>
                                      <p:to>
                                        <p:strVal val="-45.0"/>
                                      </p:to>
                                    </p:set>
                                    <p:anim calcmode="lin" valueType="num">
                                      <p:cBhvr>
                                        <p:cTn id="30" dur="455" fill="hold">
                                          <p:stCondLst>
                                            <p:cond delay="455"/>
                                          </p:stCondLst>
                                        </p:cTn>
                                        <p:tgtEl>
                                          <p:spTgt spid="2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2">
                                            <p:txEl>
                                              <p:pRg st="0" end="0"/>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2">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14250"/>
                            </p:stCondLst>
                            <p:childTnLst>
                              <p:par>
                                <p:cTn id="35" presetID="16" presetClass="entr" presetSubtype="2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640616" y="2131092"/>
            <a:ext cx="10684606" cy="4413400"/>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3"/>
          <p:cNvGrpSpPr/>
          <p:nvPr/>
        </p:nvGrpSpPr>
        <p:grpSpPr>
          <a:xfrm>
            <a:off x="6730892" y="155184"/>
            <a:ext cx="4041557" cy="2381273"/>
            <a:chOff x="4036490" y="557705"/>
            <a:chExt cx="3270781" cy="2133600"/>
          </a:xfrm>
        </p:grpSpPr>
        <p:pic>
          <p:nvPicPr>
            <p:cNvPr id="2" name="图片 5">
              <a:extLst>
                <a:ext uri="{FF2B5EF4-FFF2-40B4-BE49-F238E27FC236}">
                  <a16:creationId xmlns:a16="http://schemas.microsoft.com/office/drawing/2014/main" id="{CF79171E-F9EC-430B-8266-59244DDCCF5E}"/>
                </a:ext>
              </a:extLst>
            </p:cNvPr>
            <p:cNvPicPr>
              <a:picLocks noChangeAspect="1"/>
            </p:cNvPicPr>
            <p:nvPr/>
          </p:nvPicPr>
          <p:blipFill>
            <a:blip r:embed="rId2"/>
            <a:stretch>
              <a:fillRect/>
            </a:stretch>
          </p:blipFill>
          <p:spPr>
            <a:xfrm>
              <a:off x="4036490" y="557705"/>
              <a:ext cx="3270781" cy="2133600"/>
            </a:xfrm>
            <a:prstGeom prst="rect">
              <a:avLst/>
            </a:prstGeom>
          </p:spPr>
        </p:pic>
        <p:sp>
          <p:nvSpPr>
            <p:cNvPr id="3" name="TextBox 2"/>
            <p:cNvSpPr txBox="1"/>
            <p:nvPr/>
          </p:nvSpPr>
          <p:spPr>
            <a:xfrm>
              <a:off x="4676503" y="1123406"/>
              <a:ext cx="2090057" cy="689412"/>
            </a:xfrm>
            <a:prstGeom prst="rect">
              <a:avLst/>
            </a:prstGeom>
            <a:noFill/>
          </p:spPr>
          <p:txBody>
            <a:bodyPr wrap="square" rtlCol="0">
              <a:spAutoFit/>
            </a:bodyPr>
            <a:lstStyle/>
            <a:p>
              <a:r>
                <a:rPr lang="en-US" sz="4400" b="1">
                  <a:solidFill>
                    <a:srgbClr val="FFFF00"/>
                  </a:solidFill>
                  <a:effectLst>
                    <a:outerShdw blurRad="38100" dist="38100" dir="2700000" algn="tl">
                      <a:srgbClr val="000000">
                        <a:alpha val="43137"/>
                      </a:srgbClr>
                    </a:outerShdw>
                  </a:effectLst>
                  <a:latin typeface="UTM Avo" panose="02040603050506020204" pitchFamily="18" charset="0"/>
                </a:rPr>
                <a:t>Ghi nhớ</a:t>
              </a:r>
            </a:p>
          </p:txBody>
        </p:sp>
      </p:grpSp>
      <p:sp>
        <p:nvSpPr>
          <p:cNvPr id="8" name="TextBox 7"/>
          <p:cNvSpPr txBox="1"/>
          <p:nvPr/>
        </p:nvSpPr>
        <p:spPr>
          <a:xfrm>
            <a:off x="964578" y="2721965"/>
            <a:ext cx="10036683" cy="3231654"/>
          </a:xfrm>
          <a:prstGeom prst="rect">
            <a:avLst/>
          </a:prstGeom>
          <a:noFill/>
        </p:spPr>
        <p:txBody>
          <a:bodyPr wrap="square" rtlCol="0">
            <a:spAutoFit/>
          </a:bodyPr>
          <a:lstStyle/>
          <a:p>
            <a:pPr marL="342900" indent="-342900" algn="just">
              <a:buFontTx/>
              <a:buChar char="-"/>
            </a:pPr>
            <a:r>
              <a:rPr lang="en-US" sz="3400" b="1">
                <a:solidFill>
                  <a:srgbClr val="009999"/>
                </a:solidFill>
                <a:latin typeface="UTM Avo" panose="02040603050506020204" pitchFamily="18" charset="0"/>
              </a:rPr>
              <a:t>Mỗi đoạn văn thường gồm một số câu được viết liên tục, không xuống dòng, trình bày một ý nhất định. Câu đầu tiên được viết lùi đầu dòng.</a:t>
            </a:r>
          </a:p>
          <a:p>
            <a:pPr marL="342900" indent="-342900" algn="just">
              <a:buFontTx/>
              <a:buChar char="-"/>
            </a:pPr>
            <a:r>
              <a:rPr lang="en-US" sz="3400" b="1">
                <a:solidFill>
                  <a:srgbClr val="006666"/>
                </a:solidFill>
                <a:latin typeface="UTM Avo" panose="02040603050506020204" pitchFamily="18" charset="0"/>
              </a:rPr>
              <a:t>Câu chủ đề là câu nêu ý chính của đoạn văn, thường nằm ở đầu hoặc ở cuối đoạn.</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278291" y="223428"/>
            <a:ext cx="2202390" cy="1805294"/>
          </a:xfrm>
          <a:prstGeom prst="rect">
            <a:avLst/>
          </a:prstGeom>
        </p:spPr>
      </p:pic>
    </p:spTree>
    <p:extLst>
      <p:ext uri="{BB962C8B-B14F-4D97-AF65-F5344CB8AC3E}">
        <p14:creationId xmlns:p14="http://schemas.microsoft.com/office/powerpoint/2010/main" val="29522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15470" y="719609"/>
            <a:ext cx="11308977" cy="1077218"/>
          </a:xfrm>
          <a:prstGeom prst="rect">
            <a:avLst/>
          </a:prstGeom>
          <a:noFill/>
        </p:spPr>
        <p:txBody>
          <a:bodyPr wrap="square" rtlCol="0">
            <a:spAutoFit/>
          </a:bodyPr>
          <a:lstStyle/>
          <a:p>
            <a:r>
              <a:rPr lang="en-US" sz="3200" b="1">
                <a:solidFill>
                  <a:srgbClr val="002060"/>
                </a:solidFill>
                <a:latin typeface="UTM Avo" panose="02040603050506020204" pitchFamily="18" charset="0"/>
              </a:rPr>
              <a:t>2. Chọn câu chủ đề cho từng đoạn văn và xác định vị trí đặt câu chủ đề cho mỗi đoạn.</a:t>
            </a:r>
          </a:p>
        </p:txBody>
      </p:sp>
      <p:sp>
        <p:nvSpPr>
          <p:cNvPr id="3" name="TextBox 2"/>
          <p:cNvSpPr txBox="1"/>
          <p:nvPr/>
        </p:nvSpPr>
        <p:spPr>
          <a:xfrm>
            <a:off x="515470" y="2411888"/>
            <a:ext cx="10914530" cy="2212465"/>
          </a:xfrm>
          <a:prstGeom prst="rect">
            <a:avLst/>
          </a:prstGeom>
          <a:noFill/>
        </p:spPr>
        <p:txBody>
          <a:bodyPr wrap="square" rtlCol="0">
            <a:spAutoFit/>
          </a:bodyPr>
          <a:lstStyle/>
          <a:p>
            <a:pPr marL="514350" indent="-514350" algn="just">
              <a:lnSpc>
                <a:spcPct val="150000"/>
              </a:lnSpc>
              <a:buAutoNum type="alphaLcPeriod"/>
            </a:pPr>
            <a:r>
              <a:rPr lang="en-US" sz="3200" b="1">
                <a:solidFill>
                  <a:srgbClr val="006666"/>
                </a:solidFill>
                <a:latin typeface="UTM Avo" panose="02040603050506020204" pitchFamily="18" charset="0"/>
              </a:rPr>
              <a:t>Mùa xuân đến, chim bắt đầu xây tổ.</a:t>
            </a:r>
          </a:p>
          <a:p>
            <a:pPr marL="514350" indent="-514350" algn="just">
              <a:lnSpc>
                <a:spcPct val="150000"/>
              </a:lnSpc>
              <a:buAutoNum type="alphaLcPeriod"/>
            </a:pPr>
            <a:r>
              <a:rPr lang="en-US" sz="3200" b="1">
                <a:solidFill>
                  <a:srgbClr val="006666"/>
                </a:solidFill>
                <a:latin typeface="UTM Avo" panose="02040603050506020204" pitchFamily="18" charset="0"/>
              </a:rPr>
              <a:t>Cứ thế, cả nhà mỗi người một việc, hối hả mang Tết về trong khoảnh khắc chiều Ba mươi.</a:t>
            </a:r>
          </a:p>
        </p:txBody>
      </p:sp>
    </p:spTree>
    <p:extLst>
      <p:ext uri="{BB962C8B-B14F-4D97-AF65-F5344CB8AC3E}">
        <p14:creationId xmlns:p14="http://schemas.microsoft.com/office/powerpoint/2010/main" val="40900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3" y="985313"/>
            <a:ext cx="6853001" cy="5428550"/>
            <a:chOff x="174812" y="2030506"/>
            <a:chExt cx="6360459" cy="5428550"/>
          </a:xfrm>
        </p:grpSpPr>
        <p:sp>
          <p:nvSpPr>
            <p:cNvPr id="23" name="Rounded Rectangle 22"/>
            <p:cNvSpPr/>
            <p:nvPr/>
          </p:nvSpPr>
          <p:spPr>
            <a:xfrm>
              <a:off x="174812" y="2030506"/>
              <a:ext cx="6360459" cy="5428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9452" y="2298845"/>
              <a:ext cx="6051177" cy="4832092"/>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2520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3"/>
            <a:ext cx="7884967" cy="4669544"/>
            <a:chOff x="174812" y="2030506"/>
            <a:chExt cx="6360459" cy="4669544"/>
          </a:xfrm>
        </p:grpSpPr>
        <p:sp>
          <p:nvSpPr>
            <p:cNvPr id="21" name="Rounded Rectangle 20"/>
            <p:cNvSpPr/>
            <p:nvPr/>
          </p:nvSpPr>
          <p:spPr>
            <a:xfrm>
              <a:off x="174812" y="2030506"/>
              <a:ext cx="6360459" cy="44555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02393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7090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0952" y="152402"/>
            <a:ext cx="11591863" cy="1200329"/>
          </a:xfrm>
          <a:prstGeom prst="rect">
            <a:avLst/>
          </a:prstGeom>
          <a:noFill/>
        </p:spPr>
        <p:txBody>
          <a:bodyPr wrap="square" rtlCol="0">
            <a:spAutoFit/>
          </a:bodyPr>
          <a:lstStyle/>
          <a:p>
            <a:pPr marL="514350" indent="-514350" algn="just">
              <a:buAutoNum type="alphaLcPeriod"/>
            </a:pPr>
            <a:r>
              <a:rPr lang="en-US" sz="2400" b="1">
                <a:solidFill>
                  <a:srgbClr val="FF6600"/>
                </a:solidFill>
                <a:latin typeface="UTM Avo" panose="02040603050506020204" pitchFamily="18" charset="0"/>
              </a:rPr>
              <a:t>Mùa xuân đến, chim bắt đầu xây tổ.</a:t>
            </a:r>
          </a:p>
          <a:p>
            <a:pPr marL="514350" indent="-514350" algn="just">
              <a:buAutoNum type="alphaLcPeriod"/>
            </a:pPr>
            <a:r>
              <a:rPr lang="en-US" sz="2400" b="1">
                <a:solidFill>
                  <a:srgbClr val="FF6600"/>
                </a:solidFill>
                <a:latin typeface="UTM Avo" panose="02040603050506020204" pitchFamily="18" charset="0"/>
              </a:rPr>
              <a:t>Cứ thế, cả nhà mỗi người một việc, hối hả mang Tết về trong khoảnh khắc chiều Ba mươi.</a:t>
            </a:r>
          </a:p>
        </p:txBody>
      </p:sp>
      <p:grpSp>
        <p:nvGrpSpPr>
          <p:cNvPr id="11" name="Group 10"/>
          <p:cNvGrpSpPr/>
          <p:nvPr/>
        </p:nvGrpSpPr>
        <p:grpSpPr>
          <a:xfrm>
            <a:off x="310952" y="1675484"/>
            <a:ext cx="11591863" cy="2413293"/>
            <a:chOff x="174812" y="2030508"/>
            <a:chExt cx="6269986" cy="3998773"/>
          </a:xfrm>
        </p:grpSpPr>
        <p:sp>
          <p:nvSpPr>
            <p:cNvPr id="12" name="Rounded Rectangle 11"/>
            <p:cNvSpPr/>
            <p:nvPr/>
          </p:nvSpPr>
          <p:spPr>
            <a:xfrm>
              <a:off x="174812" y="2030508"/>
              <a:ext cx="6269986" cy="399461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6584" y="2102442"/>
              <a:ext cx="6144045" cy="392683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4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400" b="1" i="1">
                  <a:solidFill>
                    <a:srgbClr val="006666"/>
                  </a:solidFill>
                  <a:latin typeface="UTM Aptima" panose="02040603050506020204" pitchFamily="18" charset="0"/>
                </a:rPr>
                <a:t>( Theo Vũ Thị Huyền Trang</a:t>
              </a:r>
              <a:r>
                <a:rPr lang="en-US" sz="2400" b="1" i="1">
                  <a:latin typeface="UTM Aptima" panose="02040603050506020204" pitchFamily="18" charset="0"/>
                </a:rPr>
                <a:t>)</a:t>
              </a:r>
            </a:p>
          </p:txBody>
        </p:sp>
      </p:grpSp>
      <p:sp>
        <p:nvSpPr>
          <p:cNvPr id="14" name="矩形: 圆角 16">
            <a:extLst>
              <a:ext uri="{FF2B5EF4-FFF2-40B4-BE49-F238E27FC236}">
                <a16:creationId xmlns:a16="http://schemas.microsoft.com/office/drawing/2014/main" id="{8C14046D-F732-340D-BCF3-B7773A69F385}"/>
              </a:ext>
            </a:extLst>
          </p:cNvPr>
          <p:cNvSpPr/>
          <p:nvPr/>
        </p:nvSpPr>
        <p:spPr>
          <a:xfrm>
            <a:off x="425156" y="1322785"/>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4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6" name="Rounded Rectangle 15"/>
          <p:cNvSpPr/>
          <p:nvPr/>
        </p:nvSpPr>
        <p:spPr>
          <a:xfrm>
            <a:off x="361754" y="4283217"/>
            <a:ext cx="11591863" cy="2373566"/>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圆角 16">
            <a:extLst>
              <a:ext uri="{FF2B5EF4-FFF2-40B4-BE49-F238E27FC236}">
                <a16:creationId xmlns:a16="http://schemas.microsoft.com/office/drawing/2014/main" id="{8C14046D-F732-340D-BCF3-B7773A69F385}"/>
              </a:ext>
            </a:extLst>
          </p:cNvPr>
          <p:cNvSpPr/>
          <p:nvPr/>
        </p:nvSpPr>
        <p:spPr>
          <a:xfrm>
            <a:off x="475958" y="3930518"/>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 </a:t>
            </a:r>
            <a:endParaRPr lang="zh-CN" altLang="en-US" sz="24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9" name="TextBox 18"/>
          <p:cNvSpPr txBox="1"/>
          <p:nvPr/>
        </p:nvSpPr>
        <p:spPr>
          <a:xfrm>
            <a:off x="425156" y="4318591"/>
            <a:ext cx="11473228" cy="2369880"/>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4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400" b="1" i="1">
                <a:solidFill>
                  <a:srgbClr val="006666"/>
                </a:solidFill>
                <a:latin typeface="UTM Aptima" panose="02040603050506020204" pitchFamily="18" charset="0"/>
              </a:rPr>
              <a:t>( Theo Võ Quảng</a:t>
            </a:r>
            <a:r>
              <a:rPr lang="en-US" sz="2400" b="1" i="1">
                <a:latin typeface="UTM Aptima" panose="02040603050506020204" pitchFamily="18" charset="0"/>
              </a:rPr>
              <a:t>)</a:t>
            </a:r>
          </a:p>
        </p:txBody>
      </p:sp>
      <p:sp>
        <p:nvSpPr>
          <p:cNvPr id="24" name="矩形: 圆角 16">
            <a:extLst>
              <a:ext uri="{FF2B5EF4-FFF2-40B4-BE49-F238E27FC236}">
                <a16:creationId xmlns:a16="http://schemas.microsoft.com/office/drawing/2014/main" id="{8C14046D-F732-340D-BCF3-B7773A69F385}"/>
              </a:ext>
            </a:extLst>
          </p:cNvPr>
          <p:cNvSpPr/>
          <p:nvPr/>
        </p:nvSpPr>
        <p:spPr>
          <a:xfrm>
            <a:off x="425156" y="1319687"/>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006666"/>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400" dirty="0">
              <a:solidFill>
                <a:srgbClr val="006666"/>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25" name="矩形: 圆角 16">
            <a:extLst>
              <a:ext uri="{FF2B5EF4-FFF2-40B4-BE49-F238E27FC236}">
                <a16:creationId xmlns:a16="http://schemas.microsoft.com/office/drawing/2014/main" id="{8C14046D-F732-340D-BCF3-B7773A69F385}"/>
              </a:ext>
            </a:extLst>
          </p:cNvPr>
          <p:cNvSpPr/>
          <p:nvPr/>
        </p:nvSpPr>
        <p:spPr>
          <a:xfrm>
            <a:off x="475957" y="3926165"/>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 </a:t>
            </a:r>
            <a:endParaRPr lang="zh-CN" altLang="en-US" sz="24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5" name="Group 4"/>
          <p:cNvGrpSpPr/>
          <p:nvPr/>
        </p:nvGrpSpPr>
        <p:grpSpPr>
          <a:xfrm>
            <a:off x="1143913" y="0"/>
            <a:ext cx="8784566" cy="5377721"/>
            <a:chOff x="1143913" y="0"/>
            <a:chExt cx="8784566" cy="5377721"/>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13" y="0"/>
              <a:ext cx="8784566" cy="5377721"/>
            </a:xfrm>
            <a:prstGeom prst="rect">
              <a:avLst/>
            </a:prstGeom>
          </p:spPr>
        </p:pic>
        <p:sp>
          <p:nvSpPr>
            <p:cNvPr id="27" name="TextBox 26"/>
            <p:cNvSpPr txBox="1"/>
            <p:nvPr/>
          </p:nvSpPr>
          <p:spPr>
            <a:xfrm>
              <a:off x="2900178" y="2492679"/>
              <a:ext cx="5529838"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Xác định vị trí đặt câu chủ đề cho mỗi đoạn.</a:t>
              </a:r>
            </a:p>
          </p:txBody>
        </p:sp>
      </p:grpSp>
    </p:spTree>
    <p:extLst>
      <p:ext uri="{BB962C8B-B14F-4D97-AF65-F5344CB8AC3E}">
        <p14:creationId xmlns:p14="http://schemas.microsoft.com/office/powerpoint/2010/main" val="42759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1.11111E-6 L 0.31315 -0.05995 " pathEditMode="relative" rAng="0" ptsTypes="AA">
                                      <p:cBhvr>
                                        <p:cTn id="14" dur="2000" fill="hold"/>
                                        <p:tgtEl>
                                          <p:spTgt spid="24"/>
                                        </p:tgtEl>
                                        <p:attrNameLst>
                                          <p:attrName>ppt_x</p:attrName>
                                          <p:attrName>ppt_y</p:attrName>
                                        </p:attrNameLst>
                                      </p:cBhvr>
                                      <p:rCtr x="15651" y="-300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7556E-17 -3.7037E-6 L 0.50833 -0.5662 " pathEditMode="relative" rAng="0" ptsTypes="AA">
                                      <p:cBhvr>
                                        <p:cTn id="18" dur="2000" fill="hold"/>
                                        <p:tgtEl>
                                          <p:spTgt spid="25"/>
                                        </p:tgtEl>
                                        <p:attrNameLst>
                                          <p:attrName>ppt_x</p:attrName>
                                          <p:attrName>ppt_y</p:attrName>
                                        </p:attrNameLst>
                                      </p:cBhvr>
                                      <p:rCtr x="25417" y="-28310"/>
                                    </p:animMotion>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6393094"/>
            <a:chOff x="174812" y="2030505"/>
            <a:chExt cx="6360459" cy="6393094"/>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6124754"/>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r>
                <a:rPr lang="en-US" sz="2800" b="1">
                  <a:solidFill>
                    <a:srgbClr val="FF0000"/>
                  </a:solidFill>
                  <a:latin typeface="UTM Aptima" panose="02040603050506020204" pitchFamily="18" charset="0"/>
                </a:rPr>
                <a:t>Cứ thế, cả nhà mỗi người một việc, hối hả mang Tết về trong khoảnh khắc chiều Ba mươi.</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6751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Mùa xuân đến, chim bắt đầu xây tổ.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95746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08901" y="473424"/>
            <a:ext cx="11308977" cy="1473801"/>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3. Viết câu chủ đề khác cho 1 trong 2 đoạn văn ở bài tập 2.</a:t>
            </a:r>
          </a:p>
        </p:txBody>
      </p:sp>
    </p:spTree>
    <p:extLst>
      <p:ext uri="{BB962C8B-B14F-4D97-AF65-F5344CB8AC3E}">
        <p14:creationId xmlns:p14="http://schemas.microsoft.com/office/powerpoint/2010/main" val="16661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5914359"/>
            <a:chOff x="174812" y="2030505"/>
            <a:chExt cx="6360459" cy="5914359"/>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526297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Không khí Tết đã về với nhà em trong chiều Ba mươi.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3585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6666"/>
                  </a:solidFill>
                  <a:latin typeface="UTM Aptima" panose="02040603050506020204" pitchFamily="18" charset="0"/>
                </a:rPr>
                <a:t>     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 </a:t>
              </a:r>
              <a:r>
                <a:rPr lang="en-US" sz="2800" b="1">
                  <a:solidFill>
                    <a:srgbClr val="FF0000"/>
                  </a:solidFill>
                  <a:latin typeface="UTM Aptima" panose="02040603050506020204" pitchFamily="18" charset="0"/>
                </a:rPr>
                <a:t>Mỗi loài chim lại có một cách xây tổ khác nhau thế đấy.</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41949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1A265A-5AB1-449A-AFD6-DF9026D134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8749" y="-37029"/>
            <a:ext cx="1488750" cy="1025234"/>
          </a:xfrm>
          <a:prstGeom prst="rect">
            <a:avLst/>
          </a:prstGeom>
        </p:spPr>
      </p:pic>
      <p:pic>
        <p:nvPicPr>
          <p:cNvPr id="5" name="Picture 4">
            <a:extLst>
              <a:ext uri="{FF2B5EF4-FFF2-40B4-BE49-F238E27FC236}">
                <a16:creationId xmlns:a16="http://schemas.microsoft.com/office/drawing/2014/main" id="{B3B8886B-8E42-4C3E-838B-C21BA0F8C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2242" y="139703"/>
            <a:ext cx="1709759" cy="1177433"/>
          </a:xfrm>
          <a:prstGeom prst="rect">
            <a:avLst/>
          </a:prstGeom>
        </p:spPr>
      </p:pic>
      <p:sp>
        <p:nvSpPr>
          <p:cNvPr id="2" name="TextBox 1"/>
          <p:cNvSpPr txBox="1"/>
          <p:nvPr/>
        </p:nvSpPr>
        <p:spPr>
          <a:xfrm>
            <a:off x="515470" y="954740"/>
            <a:ext cx="11308977" cy="584775"/>
          </a:xfrm>
          <a:prstGeom prst="rect">
            <a:avLst/>
          </a:prstGeom>
          <a:noFill/>
        </p:spPr>
        <p:txBody>
          <a:bodyPr wrap="square" rtlCol="0">
            <a:spAutoFit/>
          </a:bodyPr>
          <a:lstStyle/>
          <a:p>
            <a:r>
              <a:rPr lang="en-US" sz="3200" b="1">
                <a:solidFill>
                  <a:srgbClr val="002060"/>
                </a:solidFill>
                <a:latin typeface="UTM Avo" panose="02040603050506020204" pitchFamily="18" charset="0"/>
              </a:rPr>
              <a:t>1. Đọc các đoạn văn dưới đây và thực hiện yêu cầu.</a:t>
            </a:r>
          </a:p>
        </p:txBody>
      </p:sp>
      <p:sp>
        <p:nvSpPr>
          <p:cNvPr id="3" name="TextBox 2"/>
          <p:cNvSpPr txBox="1"/>
          <p:nvPr/>
        </p:nvSpPr>
        <p:spPr>
          <a:xfrm>
            <a:off x="569259" y="1967751"/>
            <a:ext cx="10914530" cy="2988062"/>
          </a:xfrm>
          <a:prstGeom prst="rect">
            <a:avLst/>
          </a:prstGeom>
          <a:noFill/>
        </p:spPr>
        <p:txBody>
          <a:bodyPr wrap="square" rtlCol="0">
            <a:spAutoFit/>
          </a:bodyPr>
          <a:lstStyle/>
          <a:p>
            <a:pPr marL="514350" indent="-514350" algn="just">
              <a:lnSpc>
                <a:spcPct val="120000"/>
              </a:lnSpc>
              <a:buAutoNum type="alphaLcPeriod"/>
            </a:pPr>
            <a:r>
              <a:rPr lang="en-US" sz="3200" b="1">
                <a:solidFill>
                  <a:srgbClr val="006666"/>
                </a:solidFill>
                <a:latin typeface="UTM Avo" panose="02040603050506020204" pitchFamily="18" charset="0"/>
              </a:rPr>
              <a:t>Nhận xét về hình thức trình bày của các đoạn văn.</a:t>
            </a:r>
          </a:p>
          <a:p>
            <a:pPr marL="514350" indent="-514350" algn="just">
              <a:lnSpc>
                <a:spcPct val="120000"/>
              </a:lnSpc>
              <a:buAutoNum type="alphaLcPeriod"/>
            </a:pPr>
            <a:r>
              <a:rPr lang="en-US" sz="3200" b="1">
                <a:solidFill>
                  <a:srgbClr val="006666"/>
                </a:solidFill>
                <a:latin typeface="UTM Avo" panose="02040603050506020204" pitchFamily="18" charset="0"/>
              </a:rPr>
              <a:t>Ý chính của mỗi đoạn văn là gì?</a:t>
            </a:r>
          </a:p>
          <a:p>
            <a:pPr marL="514350" indent="-514350" algn="just">
              <a:lnSpc>
                <a:spcPct val="120000"/>
              </a:lnSpc>
              <a:buAutoNum type="alphaLcPeriod"/>
            </a:pPr>
            <a:r>
              <a:rPr lang="en-US" sz="3200" b="1">
                <a:solidFill>
                  <a:srgbClr val="006666"/>
                </a:solidFill>
                <a:latin typeface="UTM Avo" panose="02040603050506020204" pitchFamily="18" charset="0"/>
              </a:rPr>
              <a:t>Tìm câu nêu ý chính của mỗi đoạn. Câu đó nằm ở vị trí nào trong đoạn?</a:t>
            </a:r>
          </a:p>
        </p:txBody>
      </p:sp>
    </p:spTree>
    <p:extLst>
      <p:ext uri="{BB962C8B-B14F-4D97-AF65-F5344CB8AC3E}">
        <p14:creationId xmlns:p14="http://schemas.microsoft.com/office/powerpoint/2010/main" val="32363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grpSp>
        <p:nvGrpSpPr>
          <p:cNvPr id="3" name="Group 2"/>
          <p:cNvGrpSpPr/>
          <p:nvPr/>
        </p:nvGrpSpPr>
        <p:grpSpPr>
          <a:xfrm>
            <a:off x="2340926" y="1467366"/>
            <a:ext cx="6275535" cy="1874797"/>
            <a:chOff x="1877918" y="2006415"/>
            <a:chExt cx="8714767" cy="1874797"/>
          </a:xfrm>
        </p:grpSpPr>
        <p:sp>
          <p:nvSpPr>
            <p:cNvPr id="4" name="TextBox 3"/>
            <p:cNvSpPr txBox="1"/>
            <p:nvPr/>
          </p:nvSpPr>
          <p:spPr>
            <a:xfrm>
              <a:off x="1879407" y="2006415"/>
              <a:ext cx="8713278" cy="1862048"/>
            </a:xfrm>
            <a:prstGeom prst="rect">
              <a:avLst/>
            </a:prstGeom>
            <a:noFill/>
          </p:spPr>
          <p:txBody>
            <a:bodyPr wrap="square" rtlCol="0">
              <a:spAutoFit/>
            </a:bodyPr>
            <a:lstStyle/>
            <a:p>
              <a:pPr algn="ctr"/>
              <a:r>
                <a:rPr lang="en-US" sz="1150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Vận dụng</a:t>
              </a:r>
            </a:p>
          </p:txBody>
        </p:sp>
        <p:sp>
          <p:nvSpPr>
            <p:cNvPr id="5" name="TextBox 4"/>
            <p:cNvSpPr txBox="1"/>
            <p:nvPr/>
          </p:nvSpPr>
          <p:spPr>
            <a:xfrm>
              <a:off x="1877918" y="2019164"/>
              <a:ext cx="8713278" cy="1862048"/>
            </a:xfrm>
            <a:prstGeom prst="rect">
              <a:avLst/>
            </a:prstGeom>
            <a:noFill/>
          </p:spPr>
          <p:txBody>
            <a:bodyPr wrap="square" rtlCol="0">
              <a:spAutoFit/>
            </a:bodyPr>
            <a:lstStyle/>
            <a:p>
              <a:pPr algn="ctr"/>
              <a:r>
                <a:rPr lang="en-US" sz="1150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Vận dụng</a:t>
              </a:r>
            </a:p>
          </p:txBody>
        </p:sp>
      </p:grpSp>
    </p:spTree>
    <p:extLst>
      <p:ext uri="{BB962C8B-B14F-4D97-AF65-F5344CB8AC3E}">
        <p14:creationId xmlns:p14="http://schemas.microsoft.com/office/powerpoint/2010/main" val="2253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72008" y="703007"/>
            <a:ext cx="11308977" cy="1569660"/>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Trao đổi với người thân về vẻ riêng của từng người trong gia đình.</a:t>
            </a:r>
          </a:p>
        </p:txBody>
      </p:sp>
      <p:pic>
        <p:nvPicPr>
          <p:cNvPr id="3" name="Picture 2"/>
          <p:cNvPicPr>
            <a:picLocks noChangeAspect="1"/>
          </p:cNvPicPr>
          <p:nvPr/>
        </p:nvPicPr>
        <p:blipFill>
          <a:blip r:embed="rId2"/>
          <a:stretch>
            <a:fillRect/>
          </a:stretch>
        </p:blipFill>
        <p:spPr>
          <a:xfrm>
            <a:off x="298938" y="293710"/>
            <a:ext cx="2356339" cy="549974"/>
          </a:xfrm>
          <a:prstGeom prst="rect">
            <a:avLst/>
          </a:prstGeom>
        </p:spPr>
      </p:pic>
      <p:grpSp>
        <p:nvGrpSpPr>
          <p:cNvPr id="6" name="Group 5"/>
          <p:cNvGrpSpPr/>
          <p:nvPr/>
        </p:nvGrpSpPr>
        <p:grpSpPr>
          <a:xfrm>
            <a:off x="346924" y="2337113"/>
            <a:ext cx="2571520" cy="1943453"/>
            <a:chOff x="346924" y="2337113"/>
            <a:chExt cx="2571520" cy="1943453"/>
          </a:xfrm>
        </p:grpSpPr>
        <p:pic>
          <p:nvPicPr>
            <p:cNvPr id="4" name="图片 13">
              <a:extLst>
                <a:ext uri="{FF2B5EF4-FFF2-40B4-BE49-F238E27FC236}">
                  <a16:creationId xmlns:a16="http://schemas.microsoft.com/office/drawing/2014/main" id="{C4D30510-0035-9809-3E24-C1E789ED3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1424213">
              <a:off x="346924" y="2337113"/>
              <a:ext cx="2571520" cy="1943453"/>
            </a:xfrm>
            <a:prstGeom prst="rect">
              <a:avLst/>
            </a:prstGeom>
          </p:spPr>
        </p:pic>
        <p:sp>
          <p:nvSpPr>
            <p:cNvPr id="5" name="TextBox 4"/>
            <p:cNvSpPr txBox="1"/>
            <p:nvPr/>
          </p:nvSpPr>
          <p:spPr>
            <a:xfrm>
              <a:off x="921484" y="2778318"/>
              <a:ext cx="1733793" cy="923330"/>
            </a:xfrm>
            <a:prstGeom prst="rect">
              <a:avLst/>
            </a:prstGeom>
            <a:noFill/>
          </p:spPr>
          <p:txBody>
            <a:bodyPr wrap="square" rtlCol="0">
              <a:spAutoFit/>
            </a:bodyPr>
            <a:lstStyle/>
            <a:p>
              <a:r>
                <a:rPr lang="en-US" sz="5400" b="1">
                  <a:latin typeface="UTM Flamenco" panose="02040603050506020204" pitchFamily="18" charset="0"/>
                </a:rPr>
                <a:t>Gợi ý</a:t>
              </a:r>
            </a:p>
          </p:txBody>
        </p:sp>
      </p:grpSp>
      <p:sp>
        <p:nvSpPr>
          <p:cNvPr id="8" name="TextBox 7"/>
          <p:cNvSpPr txBox="1"/>
          <p:nvPr/>
        </p:nvSpPr>
        <p:spPr>
          <a:xfrm>
            <a:off x="3118167" y="2449735"/>
            <a:ext cx="8275547" cy="3170099"/>
          </a:xfrm>
          <a:prstGeom prst="rect">
            <a:avLst/>
          </a:prstGeom>
          <a:noFill/>
        </p:spPr>
        <p:txBody>
          <a:bodyPr wrap="square" rtlCol="0">
            <a:spAutoFit/>
          </a:bodyPr>
          <a:lstStyle/>
          <a:p>
            <a:pPr marL="285750" indent="-285750" algn="just">
              <a:spcBef>
                <a:spcPts val="600"/>
              </a:spcBef>
              <a:spcAft>
                <a:spcPts val="600"/>
              </a:spcAft>
              <a:buFontTx/>
              <a:buChar char="-"/>
            </a:pPr>
            <a:r>
              <a:rPr lang="en-US" sz="3600">
                <a:latin typeface="UTM Avo" panose="02040603050506020204" pitchFamily="18" charset="0"/>
              </a:rPr>
              <a:t>Em có suy nghĩ thế nào về vẻ riêng của những người trong gia đinh.</a:t>
            </a:r>
          </a:p>
          <a:p>
            <a:pPr marL="285750" indent="-285750" algn="just">
              <a:spcBef>
                <a:spcPts val="600"/>
              </a:spcBef>
              <a:spcAft>
                <a:spcPts val="600"/>
              </a:spcAft>
              <a:buFontTx/>
              <a:buChar char="-"/>
            </a:pPr>
            <a:r>
              <a:rPr lang="en-US" sz="3600">
                <a:latin typeface="UTM Avo" panose="02040603050506020204" pitchFamily="18" charset="0"/>
              </a:rPr>
              <a:t>Vì sao em lại suy nghĩ như thế?</a:t>
            </a:r>
          </a:p>
          <a:p>
            <a:pPr marL="285750" indent="-285750" algn="just">
              <a:spcBef>
                <a:spcPts val="600"/>
              </a:spcBef>
              <a:spcAft>
                <a:spcPts val="600"/>
              </a:spcAft>
              <a:buFontTx/>
              <a:buChar char="-"/>
            </a:pPr>
            <a:r>
              <a:rPr lang="en-US" sz="3600">
                <a:latin typeface="UTM Avo" panose="02040603050506020204" pitchFamily="18" charset="0"/>
              </a:rPr>
              <a:t>Hỏi ý kiến bố mẹ về vẻ riêng của mỗi người.</a:t>
            </a:r>
          </a:p>
        </p:txBody>
      </p:sp>
    </p:spTree>
    <p:extLst>
      <p:ext uri="{BB962C8B-B14F-4D97-AF65-F5344CB8AC3E}">
        <p14:creationId xmlns:p14="http://schemas.microsoft.com/office/powerpoint/2010/main" val="6141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pic>
        <p:nvPicPr>
          <p:cNvPr id="6" name="Picture 5">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567203" y="1918897"/>
            <a:ext cx="7785267" cy="3304318"/>
          </a:xfrm>
          <a:prstGeom prst="rect">
            <a:avLst/>
          </a:prstGeom>
        </p:spPr>
      </p:pic>
    </p:spTree>
    <p:extLst>
      <p:ext uri="{BB962C8B-B14F-4D97-AF65-F5344CB8AC3E}">
        <p14:creationId xmlns:p14="http://schemas.microsoft.com/office/powerpoint/2010/main" val="14860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260844"/>
            <a:ext cx="12302827" cy="6395450"/>
          </a:xfrm>
          <a:prstGeom prst="rect">
            <a:avLst/>
          </a:prstGeom>
        </p:spPr>
      </p:pic>
      <p:grpSp>
        <p:nvGrpSpPr>
          <p:cNvPr id="9" name="Group 8"/>
          <p:cNvGrpSpPr/>
          <p:nvPr/>
        </p:nvGrpSpPr>
        <p:grpSpPr>
          <a:xfrm>
            <a:off x="174812" y="1828801"/>
            <a:ext cx="6360459" cy="4669544"/>
            <a:chOff x="174812" y="2030506"/>
            <a:chExt cx="6360459" cy="4669544"/>
          </a:xfrm>
        </p:grpSpPr>
        <p:sp>
          <p:nvSpPr>
            <p:cNvPr id="4" name="Rounded Rectangle 3"/>
            <p:cNvSpPr/>
            <p:nvPr/>
          </p:nvSpPr>
          <p:spPr>
            <a:xfrm>
              <a:off x="174812" y="2030506"/>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8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724841" y="1354843"/>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98033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254033" y="1150939"/>
            <a:ext cx="9379132" cy="4625788"/>
            <a:chOff x="174811" y="2052384"/>
            <a:chExt cx="6360459" cy="4625788"/>
          </a:xfrm>
        </p:grpSpPr>
        <p:sp>
          <p:nvSpPr>
            <p:cNvPr id="5" name="Rounded Rectangle 4"/>
            <p:cNvSpPr/>
            <p:nvPr/>
          </p:nvSpPr>
          <p:spPr>
            <a:xfrm>
              <a:off x="174811" y="2052384"/>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2455601"/>
              <a:ext cx="6051177" cy="4031873"/>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32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32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9821823" y="4921"/>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946536" y="3711843"/>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743743" y="779790"/>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3150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362471" y="4908557"/>
            <a:ext cx="11475767" cy="683264"/>
          </a:xfrm>
          <a:prstGeom prst="rect">
            <a:avLst/>
          </a:prstGeom>
          <a:noFill/>
        </p:spPr>
        <p:txBody>
          <a:bodyPr wrap="square" rtlCol="0">
            <a:spAutoFit/>
          </a:bodyPr>
          <a:lstStyle/>
          <a:p>
            <a:pPr marL="514350" indent="-514350" algn="just">
              <a:lnSpc>
                <a:spcPct val="120000"/>
              </a:lnSpc>
              <a:buAutoNum type="alphaLcPeriod"/>
            </a:pPr>
            <a:r>
              <a:rPr lang="en-US" sz="3200" b="1">
                <a:solidFill>
                  <a:srgbClr val="C00000"/>
                </a:solidFill>
                <a:latin typeface="UTM Avo" panose="02040603050506020204" pitchFamily="18" charset="0"/>
              </a:rPr>
              <a:t>Nhận xét về hình thức trình bày của các đoạn văn.</a:t>
            </a:r>
          </a:p>
        </p:txBody>
      </p:sp>
      <p:sp>
        <p:nvSpPr>
          <p:cNvPr id="2" name="Right Arrow 1"/>
          <p:cNvSpPr/>
          <p:nvPr/>
        </p:nvSpPr>
        <p:spPr>
          <a:xfrm>
            <a:off x="35977" y="585384"/>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8610" y="2874769"/>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2622" y="4787598"/>
            <a:ext cx="11475767" cy="1668149"/>
          </a:xfrm>
          <a:prstGeom prst="rect">
            <a:avLst/>
          </a:prstGeom>
          <a:noFill/>
        </p:spPr>
        <p:txBody>
          <a:bodyPr wrap="square" rtlCol="0">
            <a:spAutoFit/>
          </a:bodyPr>
          <a:lstStyle/>
          <a:p>
            <a:pPr marL="457200" indent="-457200" algn="just">
              <a:lnSpc>
                <a:spcPct val="120000"/>
              </a:lnSpc>
              <a:buFontTx/>
              <a:buChar char="-"/>
            </a:pPr>
            <a:r>
              <a:rPr lang="en-US" sz="3200" b="1">
                <a:solidFill>
                  <a:srgbClr val="002060"/>
                </a:solidFill>
                <a:latin typeface="UTM Avo" panose="02040603050506020204" pitchFamily="18" charset="0"/>
              </a:rPr>
              <a:t>Câu đầu tiên của đoạn được viết lùi đầu dòng.</a:t>
            </a:r>
          </a:p>
          <a:p>
            <a:pPr marL="457200" indent="-457200" algn="just">
              <a:buFontTx/>
              <a:buChar char="-"/>
            </a:pPr>
            <a:r>
              <a:rPr lang="en-US" sz="3200" b="1">
                <a:solidFill>
                  <a:srgbClr val="002060"/>
                </a:solidFill>
                <a:latin typeface="UTM Avo" panose="02040603050506020204" pitchFamily="18" charset="0"/>
              </a:rPr>
              <a:t>Các câu tiếp theo được viết liên tục không xuống dòng. </a:t>
            </a:r>
          </a:p>
        </p:txBody>
      </p:sp>
    </p:spTree>
    <p:extLst>
      <p:ext uri="{BB962C8B-B14F-4D97-AF65-F5344CB8AC3E}">
        <p14:creationId xmlns:p14="http://schemas.microsoft.com/office/powerpoint/2010/main" val="4750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1000"/>
                            </p:stCondLst>
                            <p:childTnLst>
                              <p:par>
                                <p:cTn id="35" presetID="21" presetClass="emph" presetSubtype="0" fill="hold" grpId="1" nodeType="afterEffect">
                                  <p:stCondLst>
                                    <p:cond delay="0"/>
                                  </p:stCondLst>
                                  <p:childTnLst>
                                    <p:animClr clrSpc="hsl" dir="cw">
                                      <p:cBhvr override="childStyle">
                                        <p:cTn id="36" dur="1000" fill="hold"/>
                                        <p:tgtEl>
                                          <p:spTgt spid="18"/>
                                        </p:tgtEl>
                                        <p:attrNameLst>
                                          <p:attrName>style.color</p:attrName>
                                        </p:attrNameLst>
                                      </p:cBhvr>
                                      <p:by>
                                        <p:hsl h="7200000" s="0" l="0"/>
                                      </p:by>
                                    </p:animClr>
                                    <p:animClr clrSpc="hsl" dir="cw">
                                      <p:cBhvr>
                                        <p:cTn id="37" dur="1000" fill="hold"/>
                                        <p:tgtEl>
                                          <p:spTgt spid="18"/>
                                        </p:tgtEl>
                                        <p:attrNameLst>
                                          <p:attrName>fillcolor</p:attrName>
                                        </p:attrNameLst>
                                      </p:cBhvr>
                                      <p:by>
                                        <p:hsl h="7200000" s="0" l="0"/>
                                      </p:by>
                                    </p:animClr>
                                    <p:animClr clrSpc="hsl" dir="cw">
                                      <p:cBhvr>
                                        <p:cTn id="38" dur="1000" fill="hold"/>
                                        <p:tgtEl>
                                          <p:spTgt spid="18"/>
                                        </p:tgtEl>
                                        <p:attrNameLst>
                                          <p:attrName>stroke.color</p:attrName>
                                        </p:attrNameLst>
                                      </p:cBhvr>
                                      <p:by>
                                        <p:hsl h="7200000" s="0" l="0"/>
                                      </p:by>
                                    </p:animClr>
                                    <p:set>
                                      <p:cBhvr>
                                        <p:cTn id="39" dur="1000" fill="hold"/>
                                        <p:tgtEl>
                                          <p:spTgt spid="18"/>
                                        </p:tgtEl>
                                        <p:attrNameLst>
                                          <p:attrName>fill.type</p:attrName>
                                        </p:attrNameLst>
                                      </p:cBhvr>
                                      <p:to>
                                        <p:strVal val="solid"/>
                                      </p:to>
                                    </p:set>
                                  </p:childTnLst>
                                </p:cTn>
                              </p:par>
                              <p:par>
                                <p:cTn id="40" presetID="21" presetClass="emph" presetSubtype="0" fill="hold" grpId="1" nodeType="withEffect">
                                  <p:stCondLst>
                                    <p:cond delay="500"/>
                                  </p:stCondLst>
                                  <p:childTnLst>
                                    <p:animClr clrSpc="hsl" dir="cw">
                                      <p:cBhvr override="childStyle">
                                        <p:cTn id="41" dur="1100" fill="hold"/>
                                        <p:tgtEl>
                                          <p:spTgt spid="2"/>
                                        </p:tgtEl>
                                        <p:attrNameLst>
                                          <p:attrName>style.color</p:attrName>
                                        </p:attrNameLst>
                                      </p:cBhvr>
                                      <p:by>
                                        <p:hsl h="7200000" s="0" l="0"/>
                                      </p:by>
                                    </p:animClr>
                                    <p:animClr clrSpc="hsl" dir="cw">
                                      <p:cBhvr>
                                        <p:cTn id="42" dur="1100" fill="hold"/>
                                        <p:tgtEl>
                                          <p:spTgt spid="2"/>
                                        </p:tgtEl>
                                        <p:attrNameLst>
                                          <p:attrName>fillcolor</p:attrName>
                                        </p:attrNameLst>
                                      </p:cBhvr>
                                      <p:by>
                                        <p:hsl h="7200000" s="0" l="0"/>
                                      </p:by>
                                    </p:animClr>
                                    <p:animClr clrSpc="hsl" dir="cw">
                                      <p:cBhvr>
                                        <p:cTn id="43" dur="1100" fill="hold"/>
                                        <p:tgtEl>
                                          <p:spTgt spid="2"/>
                                        </p:tgtEl>
                                        <p:attrNameLst>
                                          <p:attrName>stroke.color</p:attrName>
                                        </p:attrNameLst>
                                      </p:cBhvr>
                                      <p:by>
                                        <p:hsl h="7200000" s="0" l="0"/>
                                      </p:by>
                                    </p:animClr>
                                    <p:set>
                                      <p:cBhvr>
                                        <p:cTn id="44" dur="1100" fill="hold"/>
                                        <p:tgtEl>
                                          <p:spTgt spid="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19"/>
                                        </p:tgtEl>
                                        <p:attrNameLst>
                                          <p:attrName>ppt_x</p:attrName>
                                        </p:attrNameLst>
                                      </p:cBhvr>
                                      <p:tavLst>
                                        <p:tav tm="0">
                                          <p:val>
                                            <p:strVal val="ppt_x"/>
                                          </p:val>
                                        </p:tav>
                                        <p:tav tm="100000">
                                          <p:val>
                                            <p:strVal val="ppt_x"/>
                                          </p:val>
                                        </p:tav>
                                      </p:tavLst>
                                    </p:anim>
                                    <p:anim calcmode="lin" valueType="num">
                                      <p:cBhvr additive="base">
                                        <p:cTn id="60" dur="500"/>
                                        <p:tgtEl>
                                          <p:spTgt spid="19"/>
                                        </p:tgtEl>
                                        <p:attrNameLst>
                                          <p:attrName>ppt_y</p:attrName>
                                        </p:attrNameLst>
                                      </p:cBhvr>
                                      <p:tavLst>
                                        <p:tav tm="0">
                                          <p:val>
                                            <p:strVal val="ppt_y"/>
                                          </p:val>
                                        </p:tav>
                                        <p:tav tm="100000">
                                          <p:val>
                                            <p:strVal val="1+ppt_h/2"/>
                                          </p:val>
                                        </p:tav>
                                      </p:tavLst>
                                    </p:anim>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p:bldP spid="17" grpId="1"/>
      <p:bldP spid="2" grpId="0" animBg="1"/>
      <p:bldP spid="2" grpId="1" animBg="1"/>
      <p:bldP spid="18" grpId="0" animBg="1"/>
      <p:bldP spid="18" grpId="1" animBg="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54820" y="4967511"/>
            <a:ext cx="11475767" cy="624338"/>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 là gì?</a:t>
            </a:r>
          </a:p>
        </p:txBody>
      </p:sp>
    </p:spTree>
    <p:extLst>
      <p:ext uri="{BB962C8B-B14F-4D97-AF65-F5344CB8AC3E}">
        <p14:creationId xmlns:p14="http://schemas.microsoft.com/office/powerpoint/2010/main" val="205930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260844"/>
            <a:ext cx="12302827" cy="6395450"/>
          </a:xfrm>
          <a:prstGeom prst="rect">
            <a:avLst/>
          </a:prstGeom>
        </p:spPr>
      </p:pic>
      <p:grpSp>
        <p:nvGrpSpPr>
          <p:cNvPr id="9" name="Group 8"/>
          <p:cNvGrpSpPr/>
          <p:nvPr/>
        </p:nvGrpSpPr>
        <p:grpSpPr>
          <a:xfrm>
            <a:off x="57249" y="2730138"/>
            <a:ext cx="6360459" cy="3684659"/>
            <a:chOff x="174812" y="2030506"/>
            <a:chExt cx="6360459" cy="3684659"/>
          </a:xfrm>
        </p:grpSpPr>
        <p:sp>
          <p:nvSpPr>
            <p:cNvPr id="4" name="Rounded Rectangle 3"/>
            <p:cNvSpPr/>
            <p:nvPr/>
          </p:nvSpPr>
          <p:spPr>
            <a:xfrm>
              <a:off x="174812" y="2030506"/>
              <a:ext cx="6360459" cy="36846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3416320"/>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293768" y="2377440"/>
            <a:ext cx="1600348" cy="621037"/>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7" name="TextBox 6"/>
          <p:cNvSpPr txBox="1"/>
          <p:nvPr/>
        </p:nvSpPr>
        <p:spPr>
          <a:xfrm>
            <a:off x="0" y="420485"/>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6" name="Group 5"/>
          <p:cNvGrpSpPr/>
          <p:nvPr/>
        </p:nvGrpSpPr>
        <p:grpSpPr>
          <a:xfrm>
            <a:off x="642000" y="1130120"/>
            <a:ext cx="5251269" cy="1156125"/>
            <a:chOff x="0" y="1103749"/>
            <a:chExt cx="5251269" cy="1156125"/>
          </a:xfrm>
        </p:grpSpPr>
        <p:sp>
          <p:nvSpPr>
            <p:cNvPr id="5" name="Rectangle 4"/>
            <p:cNvSpPr/>
            <p:nvPr/>
          </p:nvSpPr>
          <p:spPr>
            <a:xfrm>
              <a:off x="0" y="1103749"/>
              <a:ext cx="5251269" cy="1156125"/>
            </a:xfrm>
            <a:prstGeom prst="rect">
              <a:avLst/>
            </a:prstGeom>
            <a:solidFill>
              <a:schemeClr val="accent4">
                <a:lumMod val="40000"/>
                <a:lumOff val="6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716" y="1106551"/>
              <a:ext cx="5153553" cy="1077218"/>
            </a:xfrm>
            <a:prstGeom prst="rect">
              <a:avLst/>
            </a:prstGeom>
            <a:noFill/>
          </p:spPr>
          <p:txBody>
            <a:bodyPr wrap="square" rtlCol="0">
              <a:spAutoFit/>
            </a:bodyPr>
            <a:lstStyle/>
            <a:p>
              <a:pPr algn="ctr"/>
              <a:r>
                <a:rPr lang="en-US" sz="3200" b="1">
                  <a:solidFill>
                    <a:srgbClr val="7030A0"/>
                  </a:solidFill>
                  <a:latin typeface="UTM Avo" panose="02040603050506020204" pitchFamily="18" charset="0"/>
                </a:rPr>
                <a:t>Mọi người chuẩn bị cho cuộc khiêu vũ.</a:t>
              </a:r>
            </a:p>
          </p:txBody>
        </p:sp>
      </p:grpSp>
    </p:spTree>
    <p:extLst>
      <p:ext uri="{BB962C8B-B14F-4D97-AF65-F5344CB8AC3E}">
        <p14:creationId xmlns:p14="http://schemas.microsoft.com/office/powerpoint/2010/main" val="18139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254032" y="2582491"/>
            <a:ext cx="10450287" cy="3268932"/>
            <a:chOff x="174811" y="3483936"/>
            <a:chExt cx="6360459" cy="3268932"/>
          </a:xfrm>
        </p:grpSpPr>
        <p:sp>
          <p:nvSpPr>
            <p:cNvPr id="5" name="Rounded Rectangle 4"/>
            <p:cNvSpPr/>
            <p:nvPr/>
          </p:nvSpPr>
          <p:spPr>
            <a:xfrm>
              <a:off x="174811" y="3483936"/>
              <a:ext cx="6360459" cy="31942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3644325"/>
              <a:ext cx="6134264" cy="3108543"/>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8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8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9821823" y="4921"/>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946536" y="3711843"/>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678429" y="2283362"/>
            <a:ext cx="1508908" cy="503184"/>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8" name="TextBox 7"/>
          <p:cNvSpPr txBox="1"/>
          <p:nvPr/>
        </p:nvSpPr>
        <p:spPr>
          <a:xfrm>
            <a:off x="574766" y="332939"/>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11" name="Group 10"/>
          <p:cNvGrpSpPr/>
          <p:nvPr/>
        </p:nvGrpSpPr>
        <p:grpSpPr>
          <a:xfrm>
            <a:off x="927649" y="1134089"/>
            <a:ext cx="9117688" cy="851077"/>
            <a:chOff x="927649" y="1134089"/>
            <a:chExt cx="9117688" cy="851077"/>
          </a:xfrm>
        </p:grpSpPr>
        <p:sp>
          <p:nvSpPr>
            <p:cNvPr id="9" name="Round Diagonal Corner Rectangle 8"/>
            <p:cNvSpPr/>
            <p:nvPr/>
          </p:nvSpPr>
          <p:spPr>
            <a:xfrm>
              <a:off x="927649" y="1134089"/>
              <a:ext cx="9117688" cy="851077"/>
            </a:xfrm>
            <a:prstGeom prst="round2DiagRect">
              <a:avLst/>
            </a:prstGeom>
            <a:solidFill>
              <a:srgbClr val="0099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1876" y="1256635"/>
              <a:ext cx="8809233" cy="584775"/>
            </a:xfrm>
            <a:prstGeom prst="rect">
              <a:avLst/>
            </a:prstGeom>
            <a:noFill/>
          </p:spPr>
          <p:txBody>
            <a:bodyPr wrap="square" rtlCol="0">
              <a:spAutoFit/>
            </a:bodyPr>
            <a:lstStyle/>
            <a:p>
              <a:pPr algn="ctr"/>
              <a:r>
                <a:rPr lang="en-US" sz="3200" b="1">
                  <a:solidFill>
                    <a:schemeClr val="bg1"/>
                  </a:solidFill>
                  <a:latin typeface="UTM Avo" panose="02040603050506020204" pitchFamily="18" charset="0"/>
                </a:rPr>
                <a:t>Những loài vật chăm chỉ diệt trừ sâu bọ.</a:t>
              </a:r>
            </a:p>
          </p:txBody>
        </p:sp>
      </p:grpSp>
    </p:spTree>
    <p:extLst>
      <p:ext uri="{BB962C8B-B14F-4D97-AF65-F5344CB8AC3E}">
        <p14:creationId xmlns:p14="http://schemas.microsoft.com/office/powerpoint/2010/main" val="3503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653146"/>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300448"/>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770779"/>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576628"/>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39657" y="5366622"/>
            <a:ext cx="11475767" cy="1215269"/>
          </a:xfrm>
          <a:prstGeom prst="rect">
            <a:avLst/>
          </a:prstGeom>
          <a:solidFill>
            <a:schemeClr val="bg1"/>
          </a:solid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c. </a:t>
            </a:r>
            <a:r>
              <a:rPr lang="en-US" sz="3200" b="1" dirty="0" err="1">
                <a:solidFill>
                  <a:srgbClr val="C00000"/>
                </a:solidFill>
                <a:latin typeface="UTM Avo" panose="02040603050506020204" pitchFamily="18" charset="0"/>
              </a:rPr>
              <a:t>Tìm</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nêu</a:t>
            </a:r>
            <a:r>
              <a:rPr lang="en-US" sz="3200" b="1" dirty="0">
                <a:solidFill>
                  <a:srgbClr val="C00000"/>
                </a:solidFill>
                <a:latin typeface="UTM Avo" panose="02040603050506020204" pitchFamily="18" charset="0"/>
              </a:rPr>
              <a:t>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đó</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nằm</a:t>
            </a:r>
            <a:r>
              <a:rPr lang="en-US" sz="3200" b="1" dirty="0">
                <a:solidFill>
                  <a:srgbClr val="C00000"/>
                </a:solidFill>
                <a:latin typeface="UTM Avo" panose="02040603050506020204" pitchFamily="18" charset="0"/>
              </a:rPr>
              <a:t> ở </a:t>
            </a:r>
            <a:r>
              <a:rPr lang="en-US" sz="3200" b="1" dirty="0" err="1">
                <a:solidFill>
                  <a:srgbClr val="C00000"/>
                </a:solidFill>
                <a:latin typeface="UTM Avo" panose="02040603050506020204" pitchFamily="18" charset="0"/>
              </a:rPr>
              <a:t>vị</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trí</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nào</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trong</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a:t>
            </a:r>
          </a:p>
        </p:txBody>
      </p:sp>
      <p:cxnSp>
        <p:nvCxnSpPr>
          <p:cNvPr id="10" name="Straight Connector 9"/>
          <p:cNvCxnSpPr/>
          <p:nvPr/>
        </p:nvCxnSpPr>
        <p:spPr>
          <a:xfrm>
            <a:off x="927461" y="1097282"/>
            <a:ext cx="749808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22170" y="4515396"/>
            <a:ext cx="603504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5819502" y="116696"/>
            <a:ext cx="3193870" cy="606104"/>
          </a:xfrm>
          <a:prstGeom prst="wedgeRoundRectCallout">
            <a:avLst>
              <a:gd name="adj1" fmla="val -50842"/>
              <a:gd name="adj2" fmla="val 708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lumMod val="75000"/>
                  </a:schemeClr>
                </a:solidFill>
                <a:latin typeface="UTM Avo" panose="02040603050506020204" pitchFamily="18" charset="0"/>
              </a:rPr>
              <a:t>Ở đầu đoạn</a:t>
            </a:r>
          </a:p>
        </p:txBody>
      </p:sp>
      <p:sp>
        <p:nvSpPr>
          <p:cNvPr id="22" name="Rounded Rectangular Callout 21"/>
          <p:cNvSpPr/>
          <p:nvPr/>
        </p:nvSpPr>
        <p:spPr>
          <a:xfrm>
            <a:off x="6951616" y="4685514"/>
            <a:ext cx="3720737" cy="606104"/>
          </a:xfrm>
          <a:prstGeom prst="wedgeRoundRectCallout">
            <a:avLst>
              <a:gd name="adj1" fmla="val -34482"/>
              <a:gd name="adj2" fmla="val -7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lumMod val="75000"/>
                  </a:schemeClr>
                </a:solidFill>
                <a:latin typeface="UTM Avo" panose="02040603050506020204" pitchFamily="18" charset="0"/>
              </a:rPr>
              <a:t>Ở </a:t>
            </a:r>
            <a:r>
              <a:rPr lang="en-US" sz="3200" b="1" dirty="0" err="1">
                <a:solidFill>
                  <a:schemeClr val="accent2">
                    <a:lumMod val="75000"/>
                  </a:schemeClr>
                </a:solidFill>
                <a:latin typeface="UTM Avo" panose="02040603050506020204" pitchFamily="18" charset="0"/>
              </a:rPr>
              <a:t>cuối</a:t>
            </a:r>
            <a:r>
              <a:rPr lang="en-US" sz="3200" b="1" dirty="0">
                <a:solidFill>
                  <a:schemeClr val="accent2">
                    <a:lumMod val="75000"/>
                  </a:schemeClr>
                </a:solidFill>
                <a:latin typeface="UTM Avo" panose="02040603050506020204" pitchFamily="18" charset="0"/>
              </a:rPr>
              <a:t> </a:t>
            </a:r>
            <a:r>
              <a:rPr lang="en-US" sz="3200" b="1" dirty="0" err="1">
                <a:solidFill>
                  <a:schemeClr val="accent2">
                    <a:lumMod val="75000"/>
                  </a:schemeClr>
                </a:solidFill>
                <a:latin typeface="UTM Avo" panose="02040603050506020204" pitchFamily="18" charset="0"/>
              </a:rPr>
              <a:t>đoạn</a:t>
            </a:r>
            <a:endParaRPr lang="en-US" sz="3200" b="1" dirty="0">
              <a:solidFill>
                <a:schemeClr val="accent2">
                  <a:lumMod val="75000"/>
                </a:schemeClr>
              </a:solidFill>
              <a:latin typeface="UTM Avo" panose="02040603050506020204" pitchFamily="18" charset="0"/>
            </a:endParaRPr>
          </a:p>
        </p:txBody>
      </p:sp>
    </p:spTree>
    <p:extLst>
      <p:ext uri="{BB962C8B-B14F-4D97-AF65-F5344CB8AC3E}">
        <p14:creationId xmlns:p14="http://schemas.microsoft.com/office/powerpoint/2010/main" val="33030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2131</Words>
  <Application>Microsoft Office PowerPoint</Application>
  <PresentationFormat>Widescreen</PresentationFormat>
  <Paragraphs>96</Paragraphs>
  <Slides>22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UTM Aptima</vt:lpstr>
      <vt:lpstr>Chango</vt:lpstr>
      <vt:lpstr>UTM Avo</vt:lpstr>
      <vt:lpstr>#9Slide07 HoneyCream</vt:lpstr>
      <vt:lpstr>#9Slide05 VL Fadilla</vt:lpstr>
      <vt:lpstr>Times New Roman</vt:lpstr>
      <vt:lpstr>Calibri</vt:lpstr>
      <vt:lpstr>UTM Arruba KT</vt:lpstr>
      <vt:lpstr>SVN-Newton</vt:lpstr>
      <vt:lpstr>#9Slide05 Aphrodite Pro</vt:lpstr>
      <vt:lpstr>UTM Flamenco</vt:lpstr>
      <vt:lpstr>#9Slide04 Goku</vt:lpstr>
      <vt:lpstr>Arial</vt:lpstr>
      <vt:lpstr>UTM Showcard</vt:lpstr>
      <vt:lpstr>#9Slide05 SVNUT Triumph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MT50</Manager>
  <Company>MT50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MT50</dc:subject>
  <dc:creator>BÍCH NGỌC</dc:creator>
  <cp:keywords>MĂNGNON</cp:keywords>
  <dc:description>MT50</dc:description>
  <cp:lastModifiedBy>Thu Trang</cp:lastModifiedBy>
  <cp:revision>2</cp:revision>
  <dcterms:created xsi:type="dcterms:W3CDTF">2023-06-18T15:28:22Z</dcterms:created>
  <dcterms:modified xsi:type="dcterms:W3CDTF">2023-09-22T09:11:23Z</dcterms:modified>
  <cp:category>MT50</cp:category>
  <cp:version>MT50</cp:version>
</cp:coreProperties>
</file>