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1" r:id="rId3"/>
    <p:sldId id="320" r:id="rId4"/>
    <p:sldId id="321" r:id="rId5"/>
    <p:sldId id="322" r:id="rId6"/>
    <p:sldId id="346" r:id="rId7"/>
    <p:sldId id="347" r:id="rId8"/>
    <p:sldId id="29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E4F39F76-5F5A-4AD7-AD9E-FA5960CAA699}"/>
    <pc:docChg chg="delSld delMainMaster">
      <pc:chgData name="Ngọc Đỗ" userId="2f07f5d2c440dd9f" providerId="LiveId" clId="{E4F39F76-5F5A-4AD7-AD9E-FA5960CAA699}" dt="2024-05-02T02:53:27.938" v="6" actId="47"/>
      <pc:docMkLst>
        <pc:docMk/>
      </pc:docMkLst>
      <pc:sldChg chg="del">
        <pc:chgData name="Ngọc Đỗ" userId="2f07f5d2c440dd9f" providerId="LiveId" clId="{E4F39F76-5F5A-4AD7-AD9E-FA5960CAA699}" dt="2024-05-02T02:53:16.157" v="0" actId="47"/>
        <pc:sldMkLst>
          <pc:docMk/>
          <pc:sldMk cId="1257470335" sldId="259"/>
        </pc:sldMkLst>
      </pc:sldChg>
      <pc:sldChg chg="del">
        <pc:chgData name="Ngọc Đỗ" userId="2f07f5d2c440dd9f" providerId="LiveId" clId="{E4F39F76-5F5A-4AD7-AD9E-FA5960CAA699}" dt="2024-05-02T02:53:16.683" v="1" actId="47"/>
        <pc:sldMkLst>
          <pc:docMk/>
          <pc:sldMk cId="0" sldId="260"/>
        </pc:sldMkLst>
      </pc:sldChg>
      <pc:sldChg chg="del">
        <pc:chgData name="Ngọc Đỗ" userId="2f07f5d2c440dd9f" providerId="LiveId" clId="{E4F39F76-5F5A-4AD7-AD9E-FA5960CAA699}" dt="2024-05-02T02:53:18.480" v="3" actId="47"/>
        <pc:sldMkLst>
          <pc:docMk/>
          <pc:sldMk cId="0" sldId="279"/>
        </pc:sldMkLst>
      </pc:sldChg>
      <pc:sldChg chg="del">
        <pc:chgData name="Ngọc Đỗ" userId="2f07f5d2c440dd9f" providerId="LiveId" clId="{E4F39F76-5F5A-4AD7-AD9E-FA5960CAA699}" dt="2024-05-02T02:53:27.938" v="6" actId="47"/>
        <pc:sldMkLst>
          <pc:docMk/>
          <pc:sldMk cId="127716842" sldId="283"/>
        </pc:sldMkLst>
      </pc:sldChg>
      <pc:sldChg chg="del">
        <pc:chgData name="Ngọc Đỗ" userId="2f07f5d2c440dd9f" providerId="LiveId" clId="{E4F39F76-5F5A-4AD7-AD9E-FA5960CAA699}" dt="2024-05-02T02:53:18.089" v="2" actId="47"/>
        <pc:sldMkLst>
          <pc:docMk/>
          <pc:sldMk cId="0" sldId="297"/>
        </pc:sldMkLst>
      </pc:sldChg>
      <pc:sldChg chg="del">
        <pc:chgData name="Ngọc Đỗ" userId="2f07f5d2c440dd9f" providerId="LiveId" clId="{E4F39F76-5F5A-4AD7-AD9E-FA5960CAA699}" dt="2024-05-02T02:53:18.806" v="4" actId="47"/>
        <pc:sldMkLst>
          <pc:docMk/>
          <pc:sldMk cId="258632456" sldId="318"/>
        </pc:sldMkLst>
      </pc:sldChg>
      <pc:sldChg chg="del">
        <pc:chgData name="Ngọc Đỗ" userId="2f07f5d2c440dd9f" providerId="LiveId" clId="{E4F39F76-5F5A-4AD7-AD9E-FA5960CAA699}" dt="2024-05-02T02:53:19.281" v="5" actId="47"/>
        <pc:sldMkLst>
          <pc:docMk/>
          <pc:sldMk cId="795935321" sldId="319"/>
        </pc:sldMkLst>
      </pc:sldChg>
      <pc:sldMasterChg chg="del delSldLayout">
        <pc:chgData name="Ngọc Đỗ" userId="2f07f5d2c440dd9f" providerId="LiveId" clId="{E4F39F76-5F5A-4AD7-AD9E-FA5960CAA699}" dt="2024-05-02T02:53:19.281" v="5" actId="47"/>
        <pc:sldMasterMkLst>
          <pc:docMk/>
          <pc:sldMasterMk cId="3835169049" sldId="2147483673"/>
        </pc:sldMasterMkLst>
        <pc:sldLayoutChg chg="del">
          <pc:chgData name="Ngọc Đỗ" userId="2f07f5d2c440dd9f" providerId="LiveId" clId="{E4F39F76-5F5A-4AD7-AD9E-FA5960CAA699}" dt="2024-05-02T02:53:19.281" v="5" actId="47"/>
          <pc:sldLayoutMkLst>
            <pc:docMk/>
            <pc:sldMasterMk cId="3835169049" sldId="2147483673"/>
            <pc:sldLayoutMk cId="1295469700" sldId="2147483674"/>
          </pc:sldLayoutMkLst>
        </pc:sldLayoutChg>
        <pc:sldLayoutChg chg="del">
          <pc:chgData name="Ngọc Đỗ" userId="2f07f5d2c440dd9f" providerId="LiveId" clId="{E4F39F76-5F5A-4AD7-AD9E-FA5960CAA699}" dt="2024-05-02T02:53:19.281" v="5" actId="47"/>
          <pc:sldLayoutMkLst>
            <pc:docMk/>
            <pc:sldMasterMk cId="3835169049" sldId="2147483673"/>
            <pc:sldLayoutMk cId="615539489" sldId="2147483675"/>
          </pc:sldLayoutMkLst>
        </pc:sldLayoutChg>
        <pc:sldLayoutChg chg="del">
          <pc:chgData name="Ngọc Đỗ" userId="2f07f5d2c440dd9f" providerId="LiveId" clId="{E4F39F76-5F5A-4AD7-AD9E-FA5960CAA699}" dt="2024-05-02T02:53:19.281" v="5" actId="47"/>
          <pc:sldLayoutMkLst>
            <pc:docMk/>
            <pc:sldMasterMk cId="3835169049" sldId="2147483673"/>
            <pc:sldLayoutMk cId="2669871895" sldId="2147483676"/>
          </pc:sldLayoutMkLst>
        </pc:sldLayoutChg>
        <pc:sldLayoutChg chg="del">
          <pc:chgData name="Ngọc Đỗ" userId="2f07f5d2c440dd9f" providerId="LiveId" clId="{E4F39F76-5F5A-4AD7-AD9E-FA5960CAA699}" dt="2024-05-02T02:53:19.281" v="5" actId="47"/>
          <pc:sldLayoutMkLst>
            <pc:docMk/>
            <pc:sldMasterMk cId="3835169049" sldId="2147483673"/>
            <pc:sldLayoutMk cId="1645443340" sldId="2147483677"/>
          </pc:sldLayoutMkLst>
        </pc:sldLayoutChg>
        <pc:sldLayoutChg chg="del">
          <pc:chgData name="Ngọc Đỗ" userId="2f07f5d2c440dd9f" providerId="LiveId" clId="{E4F39F76-5F5A-4AD7-AD9E-FA5960CAA699}" dt="2024-05-02T02:53:19.281" v="5" actId="47"/>
          <pc:sldLayoutMkLst>
            <pc:docMk/>
            <pc:sldMasterMk cId="3835169049" sldId="2147483673"/>
            <pc:sldLayoutMk cId="1547418195" sldId="2147483678"/>
          </pc:sldLayoutMkLst>
        </pc:sldLayoutChg>
        <pc:sldLayoutChg chg="del">
          <pc:chgData name="Ngọc Đỗ" userId="2f07f5d2c440dd9f" providerId="LiveId" clId="{E4F39F76-5F5A-4AD7-AD9E-FA5960CAA699}" dt="2024-05-02T02:53:19.281" v="5" actId="47"/>
          <pc:sldLayoutMkLst>
            <pc:docMk/>
            <pc:sldMasterMk cId="3835169049" sldId="2147483673"/>
            <pc:sldLayoutMk cId="2299216948"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1027-45FD-4683-955F-61C87DC05387}" type="datetimeFigureOut">
              <a:rPr lang="en-US" smtClean="0"/>
              <a:t>02/05/2024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0CA51-0CAE-466A-B079-1B15C3D17668}" type="slidenum">
              <a:rPr lang="en-US" smtClean="0"/>
              <a:t>‹#›</a:t>
            </a:fld>
            <a:endParaRPr lang="en-US"/>
          </a:p>
        </p:txBody>
      </p:sp>
    </p:spTree>
    <p:extLst>
      <p:ext uri="{BB962C8B-B14F-4D97-AF65-F5344CB8AC3E}">
        <p14:creationId xmlns:p14="http://schemas.microsoft.com/office/powerpoint/2010/main" val="161878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3906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7599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3798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1528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814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276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2096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312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5" name="Footer Placeholder 4">
            <a:extLst>
              <a:ext uri="{FF2B5EF4-FFF2-40B4-BE49-F238E27FC236}">
                <a16:creationId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19705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5" name="Footer Placeholder 4">
            <a:extLst>
              <a:ext uri="{FF2B5EF4-FFF2-40B4-BE49-F238E27FC236}">
                <a16:creationId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86752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5" name="Footer Placeholder 4">
            <a:extLst>
              <a:ext uri="{FF2B5EF4-FFF2-40B4-BE49-F238E27FC236}">
                <a16:creationId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25981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936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1914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5" name="Footer Placeholder 4">
            <a:extLst>
              <a:ext uri="{FF2B5EF4-FFF2-40B4-BE49-F238E27FC236}">
                <a16:creationId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93660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6" name="Footer Placeholder 5">
            <a:extLst>
              <a:ext uri="{FF2B5EF4-FFF2-40B4-BE49-F238E27FC236}">
                <a16:creationId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7054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8" name="Footer Placeholder 7">
            <a:extLst>
              <a:ext uri="{FF2B5EF4-FFF2-40B4-BE49-F238E27FC236}">
                <a16:creationId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86940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4" name="Footer Placeholder 3">
            <a:extLst>
              <a:ext uri="{FF2B5EF4-FFF2-40B4-BE49-F238E27FC236}">
                <a16:creationId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78539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3" name="Footer Placeholder 2">
            <a:extLst>
              <a:ext uri="{FF2B5EF4-FFF2-40B4-BE49-F238E27FC236}">
                <a16:creationId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1048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6" name="Footer Placeholder 5">
            <a:extLst>
              <a:ext uri="{FF2B5EF4-FFF2-40B4-BE49-F238E27FC236}">
                <a16:creationId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99331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02/05/2024</a:t>
            </a:fld>
            <a:endParaRPr lang="en-US"/>
          </a:p>
        </p:txBody>
      </p:sp>
      <p:sp>
        <p:nvSpPr>
          <p:cNvPr id="6" name="Footer Placeholder 5">
            <a:extLst>
              <a:ext uri="{FF2B5EF4-FFF2-40B4-BE49-F238E27FC236}">
                <a16:creationId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01881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1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560" y="5047832"/>
            <a:ext cx="1406977" cy="1406977"/>
          </a:xfrm>
          <a:prstGeom prst="rect">
            <a:avLst/>
          </a:prstGeom>
        </p:spPr>
      </p:pic>
      <p:pic>
        <p:nvPicPr>
          <p:cNvPr id="24"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 name="Picture 1">
            <a:extLst>
              <a:ext uri="{FF2B5EF4-FFF2-40B4-BE49-F238E27FC236}">
                <a16:creationId xmlns:a16="http://schemas.microsoft.com/office/drawing/2014/main" id="{626992F3-5DF0-F7D0-96EA-A00CBA2F9DDF}"/>
              </a:ext>
            </a:extLst>
          </p:cNvPr>
          <p:cNvPicPr>
            <a:picLocks noChangeAspect="1"/>
          </p:cNvPicPr>
          <p:nvPr/>
        </p:nvPicPr>
        <p:blipFill>
          <a:blip r:embed="rId9"/>
          <a:stretch>
            <a:fillRect/>
          </a:stretch>
        </p:blipFill>
        <p:spPr>
          <a:xfrm>
            <a:off x="3391403" y="728770"/>
            <a:ext cx="5980694" cy="1914310"/>
          </a:xfrm>
          <a:prstGeom prst="rect">
            <a:avLst/>
          </a:prstGeom>
        </p:spPr>
      </p:pic>
      <p:pic>
        <p:nvPicPr>
          <p:cNvPr id="5" name="Picture 4">
            <a:extLst>
              <a:ext uri="{FF2B5EF4-FFF2-40B4-BE49-F238E27FC236}">
                <a16:creationId xmlns:a16="http://schemas.microsoft.com/office/drawing/2014/main" id="{09C29089-CA31-711F-A855-E094F3555AB6}"/>
              </a:ext>
            </a:extLst>
          </p:cNvPr>
          <p:cNvPicPr>
            <a:picLocks noChangeAspect="1"/>
          </p:cNvPicPr>
          <p:nvPr/>
        </p:nvPicPr>
        <p:blipFill>
          <a:blip r:embed="rId10"/>
          <a:stretch>
            <a:fillRect/>
          </a:stretch>
        </p:blipFill>
        <p:spPr>
          <a:xfrm>
            <a:off x="931886" y="1467038"/>
            <a:ext cx="9699577" cy="4438273"/>
          </a:xfrm>
          <a:prstGeom prst="rect">
            <a:avLst/>
          </a:prstGeom>
        </p:spPr>
      </p:pic>
    </p:spTree>
    <p:extLst>
      <p:ext uri="{BB962C8B-B14F-4D97-AF65-F5344CB8AC3E}">
        <p14:creationId xmlns:p14="http://schemas.microsoft.com/office/powerpoint/2010/main" val="384502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panose="020B0604030504040204"/>
              <a:ea typeface="+mn-ea"/>
              <a:cs typeface="+mn-cs"/>
            </a:endParaRPr>
          </a:p>
        </p:txBody>
      </p:sp>
      <p:sp>
        <p:nvSpPr>
          <p:cNvPr id="208" name="TextBox 207">
            <a:extLst>
              <a:ext uri="{FF2B5EF4-FFF2-40B4-BE49-F238E27FC236}">
                <a16:creationId xmlns:a16="http://schemas.microsoft.com/office/drawing/2014/main" id="{9C536AFC-7970-4163-8C51-9DC8DA5A4E21}"/>
              </a:ext>
            </a:extLst>
          </p:cNvPr>
          <p:cNvSpPr txBox="1"/>
          <p:nvPr/>
        </p:nvSpPr>
        <p:spPr>
          <a:xfrm>
            <a:off x="1200169" y="389175"/>
            <a:ext cx="10544156" cy="16158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Tính diện tích tấm thảm dạng hình chữ nhật có chiều dài 8 m, chiều rộng 6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Tính diện tích mảnh vườn hình vuông có cạnh 12 m.</a:t>
            </a:r>
            <a:endParaRPr kumimoji="0" lang="en-US"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238125" y="169952"/>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421069" y="202527"/>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2" name="TextBox 1">
            <a:extLst>
              <a:ext uri="{FF2B5EF4-FFF2-40B4-BE49-F238E27FC236}">
                <a16:creationId xmlns:a16="http://schemas.microsoft.com/office/drawing/2014/main" id="{A50A3B0D-3C02-9CC8-D9AD-960EFB14CCD9}"/>
              </a:ext>
            </a:extLst>
          </p:cNvPr>
          <p:cNvSpPr txBox="1"/>
          <p:nvPr/>
        </p:nvSpPr>
        <p:spPr>
          <a:xfrm>
            <a:off x="495300" y="2352675"/>
            <a:ext cx="10972800" cy="1569660"/>
          </a:xfrm>
          <a:prstGeom prst="rect">
            <a:avLst/>
          </a:prstGeom>
          <a:noFill/>
        </p:spPr>
        <p:txBody>
          <a:bodyPr wrap="square" rtlCol="0">
            <a:spAutoFit/>
          </a:bodyPr>
          <a:lstStyle/>
          <a:p>
            <a:pPr algn="ctr" latinLnBrk="0"/>
            <a:r>
              <a:rPr lang="en-US" sz="3200" b="1" i="0" dirty="0">
                <a:solidFill>
                  <a:srgbClr val="FF0000"/>
                </a:solidFill>
                <a:effectLst/>
                <a:latin typeface="Cambria" panose="02040503050406030204" pitchFamily="18" charset="0"/>
                <a:ea typeface="Cambria" panose="02040503050406030204" pitchFamily="18" charset="0"/>
              </a:rPr>
              <a:t>a)      </a:t>
            </a: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thảm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dạng</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hình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chữ</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nhật</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latinLnBrk="0"/>
            <a:r>
              <a:rPr lang="en-US" sz="3200" b="1" i="0" dirty="0">
                <a:solidFill>
                  <a:srgbClr val="FF0000"/>
                </a:solidFill>
                <a:effectLst/>
                <a:latin typeface="Cambria" panose="02040503050406030204" pitchFamily="18" charset="0"/>
                <a:ea typeface="Cambria" panose="02040503050406030204" pitchFamily="18" charset="0"/>
              </a:rPr>
              <a:t>              8 x 6 = 48 (m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ctr" latinLnBrk="0"/>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48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60B5DE29-336E-3211-F46F-D48FC36E9B60}"/>
              </a:ext>
            </a:extLst>
          </p:cNvPr>
          <p:cNvSpPr txBox="1"/>
          <p:nvPr/>
        </p:nvSpPr>
        <p:spPr>
          <a:xfrm>
            <a:off x="590550" y="4124325"/>
            <a:ext cx="10972800" cy="1569660"/>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b)      Diện tích mảnh vườn hình vuông là:</a:t>
            </a:r>
          </a:p>
          <a:p>
            <a:pPr algn="ctr"/>
            <a:r>
              <a:rPr lang="vi-VN" sz="3200" b="1" dirty="0">
                <a:solidFill>
                  <a:srgbClr val="FF0000"/>
                </a:solidFill>
                <a:latin typeface="Cambria" panose="02040503050406030204" pitchFamily="18" charset="0"/>
                <a:ea typeface="Cambria" panose="02040503050406030204" pitchFamily="18" charset="0"/>
              </a:rPr>
              <a:t>           12 x 12 = 144 (m</a:t>
            </a:r>
            <a:r>
              <a:rPr lang="vi-VN" sz="3200" b="1" baseline="30000" dirty="0">
                <a:solidFill>
                  <a:srgbClr val="FF0000"/>
                </a:solidFill>
                <a:latin typeface="Cambria" panose="02040503050406030204" pitchFamily="18" charset="0"/>
                <a:ea typeface="Cambria" panose="02040503050406030204" pitchFamily="18" charset="0"/>
              </a:rPr>
              <a:t>2</a:t>
            </a:r>
            <a:r>
              <a:rPr lang="vi-VN" sz="3200" b="1" dirty="0">
                <a:solidFill>
                  <a:srgbClr val="FF0000"/>
                </a:solidFill>
                <a:latin typeface="Cambria" panose="02040503050406030204" pitchFamily="18" charset="0"/>
                <a:ea typeface="Cambria" panose="02040503050406030204" pitchFamily="18" charset="0"/>
              </a:rPr>
              <a:t>)</a:t>
            </a:r>
          </a:p>
          <a:p>
            <a:pPr algn="ctr"/>
            <a:r>
              <a:rPr lang="vi-VN" sz="3200" b="1" dirty="0">
                <a:solidFill>
                  <a:srgbClr val="FF0000"/>
                </a:solidFill>
                <a:latin typeface="Cambria" panose="02040503050406030204" pitchFamily="18" charset="0"/>
                <a:ea typeface="Cambria" panose="02040503050406030204" pitchFamily="18" charset="0"/>
              </a:rPr>
              <a:t>                       Đáp số: 144 m</a:t>
            </a:r>
            <a:r>
              <a:rPr lang="vi-VN" sz="3200" b="1" baseline="30000" dirty="0">
                <a:solidFill>
                  <a:srgbClr val="FF0000"/>
                </a:solidFill>
                <a:latin typeface="Cambria" panose="02040503050406030204" pitchFamily="18" charset="0"/>
                <a:ea typeface="Cambria" panose="02040503050406030204" pitchFamily="18" charset="0"/>
              </a:rPr>
              <a:t>2</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11127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541844" y="360158"/>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724788" y="392733"/>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25" name="TextBox 24">
            <a:extLst>
              <a:ext uri="{FF2B5EF4-FFF2-40B4-BE49-F238E27FC236}">
                <a16:creationId xmlns:a16="http://schemas.microsoft.com/office/drawing/2014/main" id="{873F67E4-883A-4AFD-A973-6425F58ED38B}"/>
              </a:ext>
            </a:extLst>
          </p:cNvPr>
          <p:cNvSpPr txBox="1"/>
          <p:nvPr/>
        </p:nvSpPr>
        <p:spPr>
          <a:xfrm>
            <a:off x="1348034" y="408445"/>
            <a:ext cx="10246936" cy="1384995"/>
          </a:xfrm>
          <a:prstGeom prst="rect">
            <a:avLst/>
          </a:prstGeom>
          <a:solidFill>
            <a:schemeClr val="bg1"/>
          </a:solidFill>
        </p:spPr>
        <p:txBody>
          <a:bodyPr wrap="square">
            <a:spAutoFit/>
          </a:bodyPr>
          <a:lstStyle/>
          <a:p>
            <a:pPr lvl="0" algn="just"/>
            <a:r>
              <a:rPr lang="vi-VN" sz="2800" dirty="0">
                <a:latin typeface="Cambria" panose="02040503050406030204" pitchFamily="18" charset="0"/>
                <a:ea typeface="Cambria" panose="02040503050406030204" pitchFamily="18" charset="0"/>
              </a:rPr>
              <a:t>Người ta sơn một bức tường có dạng hình chữ nhật với kích thước như hình vẽ dưới đây. Hãy tính diện tích cần sơn, biết rằng tổng diện tích cửa sổ và cửa ra vào là 6 m</a:t>
            </a:r>
            <a:r>
              <a:rPr lang="vi-VN" sz="2800" baseline="30000" dirty="0">
                <a:latin typeface="Cambria" panose="02040503050406030204" pitchFamily="18" charset="0"/>
                <a:ea typeface="Cambria" panose="02040503050406030204" pitchFamily="18" charset="0"/>
              </a:rPr>
              <a:t>2</a:t>
            </a:r>
            <a:r>
              <a:rPr lang="vi-VN" sz="28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15E856C-19D9-417D-61D8-1D358CF17F41}"/>
              </a:ext>
            </a:extLst>
          </p:cNvPr>
          <p:cNvPicPr>
            <a:picLocks noChangeAspect="1"/>
          </p:cNvPicPr>
          <p:nvPr/>
        </p:nvPicPr>
        <p:blipFill>
          <a:blip r:embed="rId9"/>
          <a:stretch>
            <a:fillRect/>
          </a:stretch>
        </p:blipFill>
        <p:spPr>
          <a:xfrm>
            <a:off x="1990234" y="1855264"/>
            <a:ext cx="8305800" cy="4467225"/>
          </a:xfrm>
          <a:prstGeom prst="rect">
            <a:avLst/>
          </a:prstGeom>
        </p:spPr>
      </p:pic>
    </p:spTree>
    <p:extLst>
      <p:ext uri="{BB962C8B-B14F-4D97-AF65-F5344CB8AC3E}">
        <p14:creationId xmlns:p14="http://schemas.microsoft.com/office/powerpoint/2010/main" val="4425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2"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panose="020B0604030504040204"/>
              <a:ea typeface="+mn-ea"/>
              <a:cs typeface="+mn-cs"/>
            </a:endParaRPr>
          </a:p>
        </p:txBody>
      </p:sp>
      <p:sp>
        <p:nvSpPr>
          <p:cNvPr id="2" name="TextBox 1">
            <a:extLst>
              <a:ext uri="{FF2B5EF4-FFF2-40B4-BE49-F238E27FC236}">
                <a16:creationId xmlns:a16="http://schemas.microsoft.com/office/drawing/2014/main" id="{DAD057EC-78CB-DA3E-6AFA-74A28004572A}"/>
              </a:ext>
            </a:extLst>
          </p:cNvPr>
          <p:cNvSpPr txBox="1"/>
          <p:nvPr/>
        </p:nvSpPr>
        <p:spPr>
          <a:xfrm>
            <a:off x="1998484" y="1282045"/>
            <a:ext cx="7390614" cy="3970318"/>
          </a:xfrm>
          <a:prstGeom prst="rect">
            <a:avLst/>
          </a:prstGeom>
          <a:noFill/>
        </p:spPr>
        <p:txBody>
          <a:bodyPr wrap="square" rtlCol="0">
            <a:spAutoFit/>
          </a:bodyP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Bài giải</a:t>
            </a:r>
            <a:r>
              <a:rPr lang="en-US" sz="36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bức tường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8 x 3 = 24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cần sơn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24 – 6 =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algn="r"/>
            <a:r>
              <a:rPr lang="vi-VN" sz="3600" dirty="0">
                <a:solidFill>
                  <a:srgbClr val="FF0000"/>
                </a:solidFill>
                <a:effectLst/>
                <a:latin typeface="Cambria" panose="02040503050406030204" pitchFamily="18" charset="0"/>
                <a:ea typeface="Cambria" panose="02040503050406030204" pitchFamily="18" charset="0"/>
              </a:rPr>
              <a:t>Đáp số: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2315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366887" y="460499"/>
            <a:ext cx="10482604" cy="1754326"/>
          </a:xfrm>
          <a:prstGeom prst="rect">
            <a:avLst/>
          </a:prstGeom>
          <a:noFill/>
        </p:spPr>
        <p:txBody>
          <a:bodyPr wrap="square">
            <a:spAutoFit/>
          </a:bodyPr>
          <a:lstStyle/>
          <a:p>
            <a:pPr lvl="0" algn="just">
              <a:defRPr/>
            </a:pP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 Hãy đánh dấu trên nền phòng học một hình vuông có diện tích 1</a:t>
            </a:r>
            <a:r>
              <a:rPr lang="vi-VN" sz="3600" dirty="0">
                <a:solidFill>
                  <a:srgbClr val="002060"/>
                </a:solidFill>
                <a:latin typeface="Cambria" panose="02040503050406030204" pitchFamily="18" charset="0"/>
                <a:ea typeface="Cambria" panose="02040503050406030204" pitchFamily="18" charset="0"/>
              </a:rPr>
              <a:t> m</a:t>
            </a:r>
            <a:r>
              <a:rPr lang="vi-VN" sz="3600" baseline="30000" dirty="0">
                <a:solidFill>
                  <a:srgbClr val="002060"/>
                </a:solidFill>
                <a:latin typeface="Cambria" panose="02040503050406030204" pitchFamily="18" charset="0"/>
                <a:ea typeface="Cambria" panose="02040503050406030204" pitchFamily="18" charset="0"/>
              </a:rPr>
              <a:t>2 </a:t>
            </a: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rồi thử xem có bao nhiêu bạn đứng được trong diện tích đó.</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3" name="Picture 2">
            <a:extLst>
              <a:ext uri="{FF2B5EF4-FFF2-40B4-BE49-F238E27FC236}">
                <a16:creationId xmlns:a16="http://schemas.microsoft.com/office/drawing/2014/main" id="{5FFD9C8D-2D90-2148-D43F-6B4A853A47C3}"/>
              </a:ext>
            </a:extLst>
          </p:cNvPr>
          <p:cNvPicPr>
            <a:picLocks noChangeAspect="1"/>
          </p:cNvPicPr>
          <p:nvPr/>
        </p:nvPicPr>
        <p:blipFill>
          <a:blip r:embed="rId9"/>
          <a:stretch>
            <a:fillRect/>
          </a:stretch>
        </p:blipFill>
        <p:spPr>
          <a:xfrm>
            <a:off x="898983" y="2469675"/>
            <a:ext cx="6999216" cy="3686028"/>
          </a:xfrm>
          <a:prstGeom prst="rect">
            <a:avLst/>
          </a:prstGeom>
        </p:spPr>
      </p:pic>
      <p:sp>
        <p:nvSpPr>
          <p:cNvPr id="4" name="Rectangle: Rounded Corners 3">
            <a:extLst>
              <a:ext uri="{FF2B5EF4-FFF2-40B4-BE49-F238E27FC236}">
                <a16:creationId xmlns:a16="http://schemas.microsoft.com/office/drawing/2014/main" id="{E1D61517-48F5-FCFB-1013-2B90634CC5DE}"/>
              </a:ext>
            </a:extLst>
          </p:cNvPr>
          <p:cNvSpPr/>
          <p:nvPr/>
        </p:nvSpPr>
        <p:spPr>
          <a:xfrm>
            <a:off x="7729979" y="2686639"/>
            <a:ext cx="4006392" cy="292230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solidFill>
                  <a:srgbClr val="000000"/>
                </a:solidFill>
                <a:effectLst/>
                <a:latin typeface="Cambria" panose="02040503050406030204" pitchFamily="18" charset="0"/>
                <a:ea typeface="Cambria" panose="02040503050406030204" pitchFamily="18" charset="0"/>
              </a:rPr>
              <a:t>Có khoảng 6 - 8 bạn đứng được trong diện tích 1m</a:t>
            </a:r>
            <a:r>
              <a:rPr lang="vi-VN" sz="4000" baseline="30000" dirty="0">
                <a:solidFill>
                  <a:srgbClr val="000000"/>
                </a:solidFill>
                <a:effectLst/>
                <a:latin typeface="Cambria" panose="02040503050406030204" pitchFamily="18" charset="0"/>
                <a:ea typeface="Cambria" panose="02040503050406030204" pitchFamily="18" charset="0"/>
              </a:rPr>
              <a:t>2</a:t>
            </a:r>
            <a:endParaRPr lang="en-US" sz="4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9693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282046" y="517060"/>
            <a:ext cx="10482604" cy="584775"/>
          </a:xfrm>
          <a:prstGeom prst="rect">
            <a:avLst/>
          </a:prstGeom>
          <a:noFill/>
        </p:spPr>
        <p:txBody>
          <a:bodyPr wrap="square">
            <a:spAutoFit/>
          </a:bodyPr>
          <a:lstStyle/>
          <a:p>
            <a:pPr lvl="0" algn="just">
              <a:defRPr/>
            </a:pPr>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khoảng</a:t>
            </a:r>
            <a:r>
              <a:rPr lang="en-US" sz="3200" dirty="0">
                <a:latin typeface="Cambria" panose="02040503050406030204" pitchFamily="18" charset="0"/>
                <a:ea typeface="Cambria" panose="02040503050406030204" pitchFamily="18" charset="0"/>
              </a:rPr>
              <a:t> 1 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2" name="Picture 1">
            <a:extLst>
              <a:ext uri="{FF2B5EF4-FFF2-40B4-BE49-F238E27FC236}">
                <a16:creationId xmlns:a16="http://schemas.microsoft.com/office/drawing/2014/main" id="{E79ACD44-17E6-FF5E-B7BC-12E42E196606}"/>
              </a:ext>
            </a:extLst>
          </p:cNvPr>
          <p:cNvPicPr>
            <a:picLocks noChangeAspect="1"/>
          </p:cNvPicPr>
          <p:nvPr/>
        </p:nvPicPr>
        <p:blipFill>
          <a:blip r:embed="rId9"/>
          <a:stretch>
            <a:fillRect/>
          </a:stretch>
        </p:blipFill>
        <p:spPr>
          <a:xfrm>
            <a:off x="612742" y="1358246"/>
            <a:ext cx="3520126" cy="3520126"/>
          </a:xfrm>
          <a:prstGeom prst="rect">
            <a:avLst/>
          </a:prstGeom>
        </p:spPr>
      </p:pic>
      <p:sp>
        <p:nvSpPr>
          <p:cNvPr id="5" name="TextBox 4">
            <a:extLst>
              <a:ext uri="{FF2B5EF4-FFF2-40B4-BE49-F238E27FC236}">
                <a16:creationId xmlns:a16="http://schemas.microsoft.com/office/drawing/2014/main" id="{13BF7738-D35F-AB78-E886-6EC0BDDA9BB0}"/>
              </a:ext>
            </a:extLst>
          </p:cNvPr>
          <p:cNvSpPr txBox="1"/>
          <p:nvPr/>
        </p:nvSpPr>
        <p:spPr>
          <a:xfrm>
            <a:off x="556182" y="4430598"/>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Mặt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bàn</a:t>
            </a:r>
            <a:endParaRPr lang="en-US" sz="40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5B9F64B9-35DE-6467-1B09-2084DA611593}"/>
              </a:ext>
            </a:extLst>
          </p:cNvPr>
          <p:cNvPicPr>
            <a:picLocks noChangeAspect="1"/>
          </p:cNvPicPr>
          <p:nvPr/>
        </p:nvPicPr>
        <p:blipFill>
          <a:blip r:embed="rId10"/>
          <a:stretch>
            <a:fillRect/>
          </a:stretch>
        </p:blipFill>
        <p:spPr>
          <a:xfrm>
            <a:off x="6503709" y="1187777"/>
            <a:ext cx="3722409" cy="3722409"/>
          </a:xfrm>
          <a:prstGeom prst="rect">
            <a:avLst/>
          </a:prstGeom>
        </p:spPr>
      </p:pic>
      <p:sp>
        <p:nvSpPr>
          <p:cNvPr id="8" name="TextBox 7">
            <a:extLst>
              <a:ext uri="{FF2B5EF4-FFF2-40B4-BE49-F238E27FC236}">
                <a16:creationId xmlns:a16="http://schemas.microsoft.com/office/drawing/2014/main" id="{A22903D0-A041-92F7-C9DA-BDAE71E9AA1E}"/>
              </a:ext>
            </a:extLst>
          </p:cNvPr>
          <p:cNvSpPr txBox="1"/>
          <p:nvPr/>
        </p:nvSpPr>
        <p:spPr>
          <a:xfrm>
            <a:off x="6693032" y="4703975"/>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Gương</a:t>
            </a:r>
            <a:r>
              <a:rPr lang="en-US" sz="4000" b="1" dirty="0">
                <a:solidFill>
                  <a:srgbClr val="FF0000"/>
                </a:solidFill>
                <a:latin typeface="Cambria" panose="02040503050406030204" pitchFamily="18" charset="0"/>
                <a:ea typeface="Cambria" panose="02040503050406030204" pitchFamily="18" charset="0"/>
              </a:rPr>
              <a:t> soi</a:t>
            </a:r>
          </a:p>
        </p:txBody>
      </p:sp>
    </p:spTree>
    <p:extLst>
      <p:ext uri="{BB962C8B-B14F-4D97-AF65-F5344CB8AC3E}">
        <p14:creationId xmlns:p14="http://schemas.microsoft.com/office/powerpoint/2010/main" val="69729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366887" y="460499"/>
            <a:ext cx="10482604" cy="1569660"/>
          </a:xfrm>
          <a:prstGeom prst="rect">
            <a:avLst/>
          </a:prstGeom>
          <a:noFill/>
        </p:spPr>
        <p:txBody>
          <a:bodyPr wrap="square">
            <a:spAutoFit/>
          </a:bodyPr>
          <a:lstStyle/>
          <a:p>
            <a:r>
              <a:rPr lang="vi-VN" sz="3200" b="1" dirty="0">
                <a:latin typeface="Cambria" panose="02040503050406030204" pitchFamily="18" charset="0"/>
                <a:ea typeface="Cambria" panose="02040503050406030204" pitchFamily="18" charset="0"/>
              </a:rPr>
              <a:t>Em hãy ước lượng và cho biết:</a:t>
            </a:r>
          </a:p>
          <a:p>
            <a:r>
              <a:rPr lang="vi-VN" sz="3200" dirty="0">
                <a:latin typeface="Cambria" panose="02040503050406030204" pitchFamily="18" charset="0"/>
                <a:ea typeface="Cambria" panose="02040503050406030204" pitchFamily="18" charset="0"/>
              </a:rPr>
              <a:t>a) Diện tích nền nhà em khoảng bao nhiêu mét vuông.</a:t>
            </a:r>
          </a:p>
          <a:p>
            <a:r>
              <a:rPr lang="vi-VN" sz="3200" dirty="0">
                <a:latin typeface="Cambria" panose="02040503050406030204" pitchFamily="18" charset="0"/>
                <a:ea typeface="Cambria" panose="02040503050406030204" pitchFamily="18" charset="0"/>
              </a:rPr>
              <a:t>a) Diện tích lớp học em khoảng bao nhiêu mét vuông.</a:t>
            </a: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6</a:t>
            </a:r>
          </a:p>
        </p:txBody>
      </p:sp>
    </p:spTree>
    <p:extLst>
      <p:ext uri="{BB962C8B-B14F-4D97-AF65-F5344CB8AC3E}">
        <p14:creationId xmlns:p14="http://schemas.microsoft.com/office/powerpoint/2010/main" val="4016304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7999" y="5224397"/>
            <a:ext cx="1406977" cy="1406977"/>
          </a:xfrm>
          <a:prstGeom prst="rect">
            <a:avLst/>
          </a:prstGeom>
        </p:spPr>
      </p:pic>
      <p:pic>
        <p:nvPicPr>
          <p:cNvPr id="24"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6" name="图片 12">
            <a:extLst>
              <a:ext uri="{FF2B5EF4-FFF2-40B4-BE49-F238E27FC236}">
                <a16:creationId xmlns:a16="http://schemas.microsoft.com/office/drawing/2014/main" id="{C19054B3-7082-4F49-A2AE-3665F644B1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79181">
            <a:off x="1464438" y="426644"/>
            <a:ext cx="7451527" cy="5542031"/>
          </a:xfrm>
          <a:prstGeom prst="rect">
            <a:avLst/>
          </a:prstGeom>
        </p:spPr>
      </p:pic>
      <p:sp>
        <p:nvSpPr>
          <p:cNvPr id="12" name="TextBox 11">
            <a:extLst>
              <a:ext uri="{FF2B5EF4-FFF2-40B4-BE49-F238E27FC236}">
                <a16:creationId xmlns:a16="http://schemas.microsoft.com/office/drawing/2014/main" id="{D53FDB01-4D79-76AE-AAC8-D2DB34AEFD6A}"/>
              </a:ext>
            </a:extLst>
          </p:cNvPr>
          <p:cNvSpPr txBox="1"/>
          <p:nvPr/>
        </p:nvSpPr>
        <p:spPr>
          <a:xfrm>
            <a:off x="2199843" y="2303335"/>
            <a:ext cx="651674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Hôm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nay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học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gì</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D53FDB01-4D79-76AE-AAC8-D2DB34AEFD6A}"/>
              </a:ext>
            </a:extLst>
          </p:cNvPr>
          <p:cNvSpPr txBox="1"/>
          <p:nvPr/>
        </p:nvSpPr>
        <p:spPr>
          <a:xfrm>
            <a:off x="2199842" y="3180243"/>
            <a:ext cx="6516749"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hoàn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bị</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tiếp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nhé</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10"/>
          <a:stretch>
            <a:fillRect/>
          </a:stretch>
        </p:blipFill>
        <p:spPr>
          <a:xfrm>
            <a:off x="5802039" y="226834"/>
            <a:ext cx="3920068" cy="3499407"/>
          </a:xfrm>
          <a:prstGeom prst="rect">
            <a:avLst/>
          </a:prstGeom>
        </p:spPr>
      </p:pic>
    </p:spTree>
    <p:extLst>
      <p:ext uri="{BB962C8B-B14F-4D97-AF65-F5344CB8AC3E}">
        <p14:creationId xmlns:p14="http://schemas.microsoft.com/office/powerpoint/2010/main" val="2287033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302</Words>
  <Application>Microsoft Office PowerPoint</Application>
  <PresentationFormat>Widescreen</PresentationFormat>
  <Paragraphs>38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等线</vt:lpstr>
      <vt:lpstr>Arial</vt:lpstr>
      <vt:lpstr>Calibri</vt:lpstr>
      <vt:lpstr>Cambria</vt:lpstr>
      <vt:lpstr>Times New Roman</vt:lpstr>
      <vt:lpstr>字魂58号-创中黑</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16</cp:revision>
  <dcterms:created xsi:type="dcterms:W3CDTF">2024-01-19T01:06:40Z</dcterms:created>
  <dcterms:modified xsi:type="dcterms:W3CDTF">2024-05-02T02:53:33Z</dcterms:modified>
</cp:coreProperties>
</file>