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22.svg" ContentType="image/svg+xml"/>
  <Override PartName="/ppt/media/image29.svg" ContentType="image/svg+xml"/>
  <Override PartName="/ppt/media/image34.svg" ContentType="image/svg+xml"/>
  <Override PartName="/ppt/media/image38.svg" ContentType="image/svg+xml"/>
  <Override PartName="/ppt/media/image4.svg" ContentType="image/svg+xml"/>
  <Override PartName="/ppt/media/image41.svg" ContentType="image/svg+xml"/>
  <Override PartName="/ppt/media/image47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71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5361-E310-4C33-8489-5E7C5391F7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641-9582-4C21-B25E-C53386F5CA99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8" Type="http://schemas.openxmlformats.org/officeDocument/2006/relationships/slideLayout" Target="../slideLayouts/slideLayout18.xml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svg"/><Relationship Id="rId11" Type="http://schemas.openxmlformats.org/officeDocument/2006/relationships/image" Target="../media/image13.png"/><Relationship Id="rId10" Type="http://schemas.openxmlformats.org/officeDocument/2006/relationships/image" Target="../media/image12.sv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4.svg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9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42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4.sv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4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20.png"/><Relationship Id="rId7" Type="http://schemas.openxmlformats.org/officeDocument/2006/relationships/image" Target="../media/image10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23.png"/><Relationship Id="rId10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10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27.png"/><Relationship Id="rId10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5.jpe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4"/>
            <a:stretch>
              <a:fillRect t="-439" b="-439"/>
            </a:stretch>
          </a:blipFill>
        </p:spPr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37806" y="1150027"/>
            <a:ext cx="3279932" cy="109127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565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  <a:endParaRPr lang="en-US" sz="4000" dirty="0">
              <a:solidFill>
                <a:srgbClr val="503D36"/>
              </a:solidFill>
              <a:latin typeface="Cambria Bold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 panose="02040503050406030204"/>
                </a:rPr>
                <a:t>GIẤY MỜI</a:t>
              </a:r>
              <a:endParaRPr lang="en-US" sz="2400" b="1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algn="ctr"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 panose="02040503050406030204"/>
                </a:rPr>
                <a:t>THAM DỰ BUỔI THI HÙNG BIỆN TIẾNG VIỆT</a:t>
              </a:r>
              <a:endParaRPr lang="en-US" sz="2400" b="1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4A1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4A2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2024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4A2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! 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4A2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algn="r"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algn="r" defTabSz="609600">
                <a:lnSpc>
                  <a:spcPts val="284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  <a:p>
              <a:pPr algn="r" defTabSz="609600">
                <a:lnSpc>
                  <a:spcPts val="2840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 panose="02040503050406030204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 panose="02040503050406030204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4300"/>
                </a:lnSpc>
              </a:pP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Trao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đổi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giấy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 smtClean="0">
                  <a:solidFill>
                    <a:srgbClr val="000000"/>
                  </a:solidFill>
                  <a:latin typeface="Cambria" panose="02040503050406030204"/>
                </a:rPr>
                <a:t>mời</a:t>
              </a:r>
              <a:r>
                <a:rPr lang="en-US" sz="3550" dirty="0" smtClean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với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bạn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bên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cạnh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để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soát</a:t>
              </a:r>
              <a:r>
                <a:rPr lang="en-US" sz="355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550" dirty="0" err="1">
                  <a:solidFill>
                    <a:srgbClr val="000000"/>
                  </a:solidFill>
                  <a:latin typeface="Cambria" panose="02040503050406030204"/>
                </a:rPr>
                <a:t>lỗi</a:t>
              </a:r>
              <a:endParaRPr lang="en-US" sz="3550" dirty="0">
                <a:solidFill>
                  <a:srgbClr val="000000"/>
                </a:solidFill>
                <a:latin typeface="Cambria" panose="02040503050406030204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520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  <a:endParaRPr lang="en-US" sz="32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 dirty="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 dirty="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520"/>
              </a:lnSpc>
              <a:spcBef>
                <a:spcPct val="0"/>
              </a:spcBef>
            </a:pPr>
            <a:r>
              <a:rPr lang="en-US" sz="3010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  <a:endParaRPr lang="en-US" sz="3010">
              <a:solidFill>
                <a:srgbClr val="503D36"/>
              </a:solidFill>
              <a:latin typeface="Cambria Bold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3995"/>
                </a:lnSpc>
              </a:pP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Em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lắng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nghe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thầy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cô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nhận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xét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và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chỉnh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sửa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giấy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mời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theo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hướng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 </a:t>
              </a:r>
              <a:r>
                <a:rPr lang="en-US" sz="3300" dirty="0" err="1">
                  <a:solidFill>
                    <a:srgbClr val="000000"/>
                  </a:solidFill>
                  <a:latin typeface="Cambria" panose="02040503050406030204"/>
                </a:rPr>
                <a:t>dẫn</a:t>
              </a:r>
              <a:r>
                <a:rPr lang="en-US" sz="3300" dirty="0">
                  <a:solidFill>
                    <a:srgbClr val="000000"/>
                  </a:solidFill>
                  <a:latin typeface="Cambria" panose="02040503050406030204"/>
                </a:rPr>
                <a:t>.</a:t>
              </a:r>
              <a:endParaRPr lang="en-US" sz="3300" dirty="0">
                <a:solidFill>
                  <a:srgbClr val="000000"/>
                </a:solidFill>
                <a:latin typeface="Cambria" panose="02040503050406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7" name="Freeform 57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4696055"/>
            <a:chOff x="0" y="0"/>
            <a:chExt cx="350819" cy="9392109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350819" cy="350819"/>
              <a:chOff x="0" y="0"/>
              <a:chExt cx="812800" cy="8128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0" y="1130161"/>
              <a:ext cx="350819" cy="350819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2260322"/>
              <a:ext cx="350819" cy="350819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0" y="3390484"/>
              <a:ext cx="350819" cy="350819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0" y="4520645"/>
              <a:ext cx="350819" cy="350819"/>
              <a:chOff x="0" y="0"/>
              <a:chExt cx="812800" cy="8128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79" name="TextBox 7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5650806"/>
              <a:ext cx="350819" cy="350819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6780967"/>
              <a:ext cx="350819" cy="350819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0" y="7911128"/>
              <a:ext cx="350819" cy="350819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0" y="9041289"/>
              <a:ext cx="350819" cy="35081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FC2B6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95" tIns="40295" rIns="40295" bIns="40295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6096000" y="1722662"/>
            <a:ext cx="4218531" cy="3974243"/>
            <a:chOff x="0" y="0"/>
            <a:chExt cx="1666580" cy="1570071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671873" y="1741341"/>
            <a:ext cx="4218531" cy="3974243"/>
            <a:chOff x="0" y="0"/>
            <a:chExt cx="1666580" cy="1570071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666580" cy="1570071"/>
            </a:xfrm>
            <a:custGeom>
              <a:avLst/>
              <a:gdLst/>
              <a:ahLst/>
              <a:cxnLst/>
              <a:rect l="l" t="t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1666580" cy="160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169947" y="2397303"/>
            <a:ext cx="162712" cy="162712"/>
            <a:chOff x="0" y="0"/>
            <a:chExt cx="812800" cy="81280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0" name="TextBox 1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69947" y="2921479"/>
            <a:ext cx="162712" cy="162712"/>
            <a:chOff x="0" y="0"/>
            <a:chExt cx="812800" cy="8128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3" name="TextBox 1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169947" y="3445655"/>
            <a:ext cx="162712" cy="162712"/>
            <a:chOff x="0" y="0"/>
            <a:chExt cx="812800" cy="8128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6" name="TextBox 1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169947" y="3969831"/>
            <a:ext cx="162712" cy="162712"/>
            <a:chOff x="0" y="0"/>
            <a:chExt cx="812800" cy="81280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09" name="TextBox 1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169947" y="4494007"/>
            <a:ext cx="162712" cy="162712"/>
            <a:chOff x="0" y="0"/>
            <a:chExt cx="812800" cy="81280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2" name="TextBox 1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6169947" y="5018183"/>
            <a:ext cx="162712" cy="162712"/>
            <a:chOff x="0" y="0"/>
            <a:chExt cx="812800" cy="8128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5" name="TextBox 1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652794" y="2397303"/>
            <a:ext cx="162712" cy="162712"/>
            <a:chOff x="0" y="0"/>
            <a:chExt cx="812800" cy="81280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5652794" y="2921479"/>
            <a:ext cx="162712" cy="162712"/>
            <a:chOff x="0" y="0"/>
            <a:chExt cx="812800" cy="81280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5652794" y="3445655"/>
            <a:ext cx="162712" cy="162712"/>
            <a:chOff x="0" y="0"/>
            <a:chExt cx="812800" cy="8128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5652794" y="3969831"/>
            <a:ext cx="162712" cy="162712"/>
            <a:chOff x="0" y="0"/>
            <a:chExt cx="812800" cy="812800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5652794" y="4494007"/>
            <a:ext cx="162712" cy="162712"/>
            <a:chOff x="0" y="0"/>
            <a:chExt cx="812800" cy="81280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0" name="TextBox 1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5652794" y="5018183"/>
            <a:ext cx="162712" cy="162712"/>
            <a:chOff x="0" y="0"/>
            <a:chExt cx="812800" cy="812800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133" name="TextBox 1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378" tIns="37378" rIns="37378" bIns="37378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4" name="TextBox 134"/>
          <p:cNvSpPr txBox="1"/>
          <p:nvPr/>
        </p:nvSpPr>
        <p:spPr>
          <a:xfrm rot="5400000">
            <a:off x="5909776" y="1607222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503D36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35" name="TextBox 135"/>
          <p:cNvSpPr txBox="1"/>
          <p:nvPr/>
        </p:nvSpPr>
        <p:spPr>
          <a:xfrm rot="5400000">
            <a:off x="5910309" y="2130853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C46848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C46848"/>
              </a:solidFill>
              <a:latin typeface="Cambria" panose="02040503050406030204"/>
            </a:endParaRPr>
          </a:p>
        </p:txBody>
      </p:sp>
      <p:sp>
        <p:nvSpPr>
          <p:cNvPr id="136" name="TextBox 136"/>
          <p:cNvSpPr txBox="1"/>
          <p:nvPr/>
        </p:nvSpPr>
        <p:spPr>
          <a:xfrm rot="5400000">
            <a:off x="5910309" y="2654797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E76262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E76262"/>
              </a:solidFill>
              <a:latin typeface="Cambria" panose="02040503050406030204"/>
            </a:endParaRPr>
          </a:p>
        </p:txBody>
      </p:sp>
      <p:sp>
        <p:nvSpPr>
          <p:cNvPr id="137" name="TextBox 137"/>
          <p:cNvSpPr txBox="1"/>
          <p:nvPr/>
        </p:nvSpPr>
        <p:spPr>
          <a:xfrm rot="5400000">
            <a:off x="5910309" y="317874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E76262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E76262"/>
              </a:solidFill>
              <a:latin typeface="Cambria" panose="02040503050406030204"/>
            </a:endParaRPr>
          </a:p>
        </p:txBody>
      </p:sp>
      <p:sp>
        <p:nvSpPr>
          <p:cNvPr id="138" name="TextBox 138"/>
          <p:cNvSpPr txBox="1"/>
          <p:nvPr/>
        </p:nvSpPr>
        <p:spPr>
          <a:xfrm rot="5400000">
            <a:off x="5910309" y="3702684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E76262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E76262"/>
              </a:solidFill>
              <a:latin typeface="Cambria" panose="02040503050406030204"/>
            </a:endParaRPr>
          </a:p>
        </p:txBody>
      </p:sp>
      <p:sp>
        <p:nvSpPr>
          <p:cNvPr id="139" name="TextBox 139"/>
          <p:cNvSpPr txBox="1"/>
          <p:nvPr/>
        </p:nvSpPr>
        <p:spPr>
          <a:xfrm rot="5400000">
            <a:off x="5910309" y="4226628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>
                <a:solidFill>
                  <a:srgbClr val="E76262"/>
                </a:solidFill>
                <a:latin typeface="Cambria" panose="02040503050406030204"/>
              </a:rPr>
              <a:t>)</a:t>
            </a:r>
            <a:endParaRPr lang="en-US" sz="5030">
              <a:solidFill>
                <a:srgbClr val="E76262"/>
              </a:solidFill>
              <a:latin typeface="Cambria" panose="02040503050406030204"/>
            </a:endParaRPr>
          </a:p>
        </p:txBody>
      </p:sp>
      <p:sp>
        <p:nvSpPr>
          <p:cNvPr id="140" name="TextBox 140"/>
          <p:cNvSpPr txBox="1"/>
          <p:nvPr/>
        </p:nvSpPr>
        <p:spPr>
          <a:xfrm rot="5400000">
            <a:off x="5910309" y="4750571"/>
            <a:ext cx="220377" cy="819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040"/>
              </a:lnSpc>
            </a:pPr>
            <a:r>
              <a:rPr lang="en-US" sz="5030" dirty="0">
                <a:solidFill>
                  <a:srgbClr val="E76262"/>
                </a:solidFill>
                <a:latin typeface="Cambria" panose="02040503050406030204"/>
              </a:rPr>
              <a:t>)</a:t>
            </a:r>
            <a:endParaRPr lang="en-US" sz="5030" dirty="0">
              <a:solidFill>
                <a:srgbClr val="E76262"/>
              </a:solidFill>
              <a:latin typeface="Cambria" panose="02040503050406030204"/>
            </a:endParaRPr>
          </a:p>
        </p:txBody>
      </p:sp>
      <p:sp>
        <p:nvSpPr>
          <p:cNvPr id="141" name="Freeform 141"/>
          <p:cNvSpPr/>
          <p:nvPr/>
        </p:nvSpPr>
        <p:spPr>
          <a:xfrm>
            <a:off x="9095747" y="1284976"/>
            <a:ext cx="1265048" cy="1116405"/>
          </a:xfrm>
          <a:custGeom>
            <a:avLst/>
            <a:gdLst/>
            <a:ahLst/>
            <a:cxnLst/>
            <a:rect l="l" t="t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2" name="Freeform 142"/>
          <p:cNvSpPr/>
          <p:nvPr/>
        </p:nvSpPr>
        <p:spPr>
          <a:xfrm>
            <a:off x="1492081" y="5055795"/>
            <a:ext cx="901851" cy="914424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3" name="Freeform 143"/>
          <p:cNvSpPr/>
          <p:nvPr/>
        </p:nvSpPr>
        <p:spPr>
          <a:xfrm>
            <a:off x="2012378" y="1163549"/>
            <a:ext cx="930031" cy="203142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6" y="0"/>
                </a:lnTo>
                <a:lnTo>
                  <a:pt x="1395046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44" name="Freeform 144"/>
          <p:cNvSpPr/>
          <p:nvPr/>
        </p:nvSpPr>
        <p:spPr>
          <a:xfrm rot="-3955797" flipH="1" flipV="1">
            <a:off x="9834034" y="534722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696741"/>
                </a:moveTo>
                <a:lnTo>
                  <a:pt x="0" y="696741"/>
                </a:lnTo>
                <a:lnTo>
                  <a:pt x="0" y="0"/>
                </a:lnTo>
                <a:lnTo>
                  <a:pt x="1011795" y="0"/>
                </a:lnTo>
                <a:lnTo>
                  <a:pt x="1011795" y="696741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grpSp>
        <p:nvGrpSpPr>
          <p:cNvPr id="145" name="Group 145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46" name="TextBox 146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47" name="TextBox 147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48" name="TextBox 148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49" name="TextBox 149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50" name="TextBox 150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51" name="TextBox 151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52" name="TextBox 152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53" name="TextBox 153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54" name="TextBox 154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59" name="TextBox 159"/>
          <p:cNvSpPr txBox="1"/>
          <p:nvPr/>
        </p:nvSpPr>
        <p:spPr>
          <a:xfrm>
            <a:off x="1943008" y="2900200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5805"/>
              </a:lnSpc>
              <a:spcBef>
                <a:spcPct val="0"/>
              </a:spcBef>
            </a:pP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Chia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sẻ</a:t>
            </a: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bài</a:t>
            </a: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học</a:t>
            </a: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với</a:t>
            </a: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người</a:t>
            </a:r>
            <a:r>
              <a:rPr lang="en-US" sz="387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3870" dirty="0" err="1">
                <a:solidFill>
                  <a:srgbClr val="503D36"/>
                </a:solidFill>
                <a:latin typeface="Cambria" panose="02040503050406030204"/>
              </a:rPr>
              <a:t>thân</a:t>
            </a:r>
            <a:endParaRPr lang="en-US" sz="3870" dirty="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60" name="TextBox 160"/>
          <p:cNvSpPr txBox="1"/>
          <p:nvPr/>
        </p:nvSpPr>
        <p:spPr>
          <a:xfrm>
            <a:off x="6629730" y="2944131"/>
            <a:ext cx="3332821" cy="1414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5805"/>
              </a:lnSpc>
              <a:spcBef>
                <a:spcPct val="0"/>
              </a:spcBef>
            </a:pPr>
            <a:r>
              <a:rPr lang="en-US" sz="3870">
                <a:solidFill>
                  <a:srgbClr val="503D36"/>
                </a:solidFill>
                <a:latin typeface="Cambria" panose="02040503050406030204"/>
              </a:rPr>
              <a:t>Chuẩn bị bài học mới</a:t>
            </a:r>
            <a:endParaRPr lang="en-US" sz="3870">
              <a:solidFill>
                <a:srgbClr val="503D36"/>
              </a:solidFill>
              <a:latin typeface="Cambria" panose="02040503050406030204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307257" y="1218319"/>
            <a:ext cx="5139038" cy="1194220"/>
            <a:chOff x="3307257" y="1218319"/>
            <a:chExt cx="5139038" cy="1194220"/>
          </a:xfrm>
        </p:grpSpPr>
        <p:grpSp>
          <p:nvGrpSpPr>
            <p:cNvPr id="155" name="Group 155"/>
            <p:cNvGrpSpPr/>
            <p:nvPr/>
          </p:nvGrpSpPr>
          <p:grpSpPr>
            <a:xfrm>
              <a:off x="3307257" y="1218319"/>
              <a:ext cx="5139038" cy="901270"/>
              <a:chOff x="0" y="0"/>
              <a:chExt cx="2317607" cy="406456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57" name="TextBox 157"/>
              <p:cNvSpPr txBox="1"/>
              <p:nvPr/>
            </p:nvSpPr>
            <p:spPr>
              <a:xfrm>
                <a:off x="0" y="-38100"/>
                <a:ext cx="2317607" cy="444556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71514" y="1229812"/>
              <a:ext cx="4060288" cy="11827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12263"/>
            </a:stretch>
          </a:blipFill>
        </p:spPr>
      </p:sp>
      <p:sp>
        <p:nvSpPr>
          <p:cNvPr id="108" name="Freeform 108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Freeform 109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0" name="Freeform 110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1621" t="-33490" b="-64134"/>
            </a:stretch>
          </a:blipFill>
        </p:spPr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281" y="1576720"/>
            <a:ext cx="9961727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376362" y="887781"/>
            <a:ext cx="1457913" cy="794390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444215" y="946388"/>
            <a:ext cx="1332205" cy="677177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9276870" y="229970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1" name="Freeform 91"/>
          <p:cNvSpPr/>
          <p:nvPr/>
        </p:nvSpPr>
        <p:spPr>
          <a:xfrm rot="1255237">
            <a:off x="1242879" y="540039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sp>
        <p:nvSpPr>
          <p:cNvPr id="92" name="Freeform 92"/>
          <p:cNvSpPr/>
          <p:nvPr/>
        </p:nvSpPr>
        <p:spPr>
          <a:xfrm rot="-298565" flipH="1">
            <a:off x="1866434" y="5588576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6442" y="1019152"/>
            <a:ext cx="6291617" cy="1219306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407865" y="1936113"/>
            <a:ext cx="9064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023126" y="582453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6700927" y="1414150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641348" y="1688261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0"/>
            <a:stretch>
              <a:fillRect t="-439" b="-439"/>
            </a:stretch>
          </a:blipFill>
        </p:spPr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1421" y="478818"/>
            <a:ext cx="7260965" cy="59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9"/>
          <a:srcRect l="17500" t="5505" r="13470" b="212"/>
          <a:stretch>
            <a:fillRect/>
          </a:stretch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06" name="Group 96"/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07" name="Group 97"/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09" name="Freeform 98"/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8" name="TextBox 100"/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  <a:endParaRPr lang="en-US" sz="5400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sp>
        <p:nvSpPr>
          <p:cNvPr id="111" name="TextBox 100"/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2365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  <a:endParaRPr lang="en-US" sz="5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00" rtl="0" eaLnBrk="1" fontAlgn="auto" latinLnBrk="0" hangingPunct="1">
                  <a:lnSpc>
                    <a:spcPts val="17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00" rtl="0" eaLnBrk="1" fontAlgn="auto" latinLnBrk="0" hangingPunct="1">
                <a:lnSpc>
                  <a:spcPts val="177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20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rPr>
                <a:t>)</a:t>
              </a:r>
              <a:endParaRPr kumimoji="0" lang="en-US" sz="5420" b="0" i="0" u="none" strike="noStrike" kern="1200" cap="none" spc="0" normalizeH="0" baseline="0" noProof="0">
                <a:ln>
                  <a:noFill/>
                </a:ln>
                <a:solidFill>
                  <a:srgbClr val="503D36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endParaRP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0"/>
            <a:stretch>
              <a:fillRect t="-439" b="-439"/>
            </a:stretch>
          </a:blipFill>
        </p:spPr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Tiêu đề giấy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Người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Người được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 dirty="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 dirty="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  <a:endParaRPr lang="en-US" sz="2580">
              <a:solidFill>
                <a:srgbClr val="503D36"/>
              </a:solidFill>
              <a:latin typeface="Cambria Bold"/>
            </a:endParaRP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Sự kiện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565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0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0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Người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Người được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Sự kiện mời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2365"/>
                </a:lnSpc>
                <a:spcBef>
                  <a:spcPct val="0"/>
                </a:spcBef>
              </a:pPr>
              <a:r>
                <a:rPr lang="en-US" sz="1970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  <a:endParaRPr lang="en-US" sz="1970">
                <a:solidFill>
                  <a:srgbClr val="503D36"/>
                </a:solidFill>
                <a:latin typeface="Cambria Bold"/>
              </a:endParaRP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Giấy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mời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Tham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dự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buổi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thi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kể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chuyện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sáng</a:t>
            </a:r>
            <a:r>
              <a:rPr lang="en-US" sz="2050" dirty="0">
                <a:solidFill>
                  <a:srgbClr val="503D36"/>
                </a:solidFill>
                <a:latin typeface="Cambria" panose="02040503050406030204"/>
              </a:rPr>
              <a:t> </a:t>
            </a:r>
            <a:r>
              <a:rPr lang="en-US" sz="2050" dirty="0" err="1">
                <a:solidFill>
                  <a:srgbClr val="503D36"/>
                </a:solidFill>
                <a:latin typeface="Cambria" panose="02040503050406030204"/>
              </a:rPr>
              <a:t>tạo</a:t>
            </a:r>
            <a:endParaRPr lang="en-US" sz="2050" dirty="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0">
                <a:solidFill>
                  <a:srgbClr val="503D36"/>
                </a:solidFill>
                <a:latin typeface="Cambria" panose="02040503050406030204"/>
              </a:rPr>
              <a:t>Lớp trưởng lớp 4A</a:t>
            </a:r>
            <a:endParaRPr lang="en-US" sz="205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0">
                <a:solidFill>
                  <a:srgbClr val="503D36"/>
                </a:solidFill>
                <a:latin typeface="Cambria" panose="02040503050406030204"/>
              </a:rPr>
              <a:t>Bạn Ngô Minh Loan, lớp trưởng lớp 4B</a:t>
            </a:r>
            <a:endParaRPr lang="en-US" sz="205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0">
                <a:solidFill>
                  <a:srgbClr val="503D36"/>
                </a:solidFill>
                <a:latin typeface="Cambria" panose="02040503050406030204"/>
              </a:rPr>
              <a:t>Buổi thi kể chuyện sáng tạo của lớp 4A</a:t>
            </a:r>
            <a:endParaRPr lang="en-US" sz="2050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 panose="02040503050406030204"/>
              </a:rPr>
              <a:t> 15 giờ 30 phút thứ Năm, ngày 11 tháng 4 năm 2024.</a:t>
            </a:r>
            <a:endParaRPr lang="en-US" sz="2055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 panose="02040503050406030204"/>
              </a:rPr>
              <a:t>Phòng học lớp 4A</a:t>
            </a:r>
            <a:endParaRPr lang="en-US" sz="2055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0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 panose="02040503050406030204"/>
              </a:rPr>
              <a:t>Rất vui được đón tiếp bạn!</a:t>
            </a:r>
            <a:endParaRPr lang="en-US" sz="2055">
              <a:solidFill>
                <a:srgbClr val="503D36"/>
              </a:solidFill>
              <a:latin typeface="Cambria" panose="02040503050406030204"/>
            </a:endParaRP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565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0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00">
                <a:lnSpc>
                  <a:spcPts val="1775"/>
                </a:lnSpc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00">
                  <a:lnSpc>
                    <a:spcPts val="1775"/>
                  </a:lnSpc>
                </a:pPr>
                <a:endParaRPr sz="1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0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  <a:endParaRPr lang="en-US" sz="2400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00">
                <a:lnSpc>
                  <a:spcPts val="7590"/>
                </a:lnSpc>
              </a:pPr>
              <a:r>
                <a:rPr lang="en-US" sz="5420">
                  <a:solidFill>
                    <a:srgbClr val="503D36"/>
                  </a:solidFill>
                  <a:latin typeface="Cambria" panose="02040503050406030204"/>
                </a:rPr>
                <a:t>)</a:t>
              </a:r>
              <a:endParaRPr lang="en-US" sz="5420">
                <a:solidFill>
                  <a:srgbClr val="503D36"/>
                </a:solidFill>
                <a:latin typeface="Cambria" panose="02040503050406030204"/>
              </a:endParaRP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4070"/>
              </a:lnSpc>
              <a:spcBef>
                <a:spcPct val="0"/>
              </a:spcBef>
            </a:pPr>
            <a:r>
              <a:rPr lang="en-US" sz="2715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  <a:endParaRPr lang="en-US" sz="2715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1998</Words>
  <Application>WPS Presentation</Application>
  <PresentationFormat>Widescreen</PresentationFormat>
  <Paragraphs>608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SVN-Newton</vt:lpstr>
      <vt:lpstr>Segoe Print</vt:lpstr>
      <vt:lpstr>Times New Roman</vt:lpstr>
      <vt:lpstr>Cambria</vt:lpstr>
      <vt:lpstr>Calibri</vt:lpstr>
      <vt:lpstr>Cambria</vt:lpstr>
      <vt:lpstr>Cambria Bold</vt:lpstr>
      <vt:lpstr>Microsoft YaHei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Linh Phuong 30-Nguyen</cp:lastModifiedBy>
  <cp:revision>12</cp:revision>
  <dcterms:created xsi:type="dcterms:W3CDTF">2024-04-09T02:37:00Z</dcterms:created>
  <dcterms:modified xsi:type="dcterms:W3CDTF">2024-05-13T07:46:19Z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8819C1ABA96647E48CBF36F284DA14AC_12</vt:lpwstr>
  </property>
  <property fmtid="{D5CDD505-2E9C-101B-9397-08002B2CF9AE}" pid="3" name="KSOProductBuildVer">
    <vt:lpwstr>1033-12.2.0.16909</vt:lpwstr>
  </property>
</Properties>
</file>