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256" r:id="rId3"/>
    <p:sldId id="258" r:id="rId4"/>
    <p:sldId id="288" r:id="rId5"/>
    <p:sldId id="283" r:id="rId6"/>
    <p:sldId id="289" r:id="rId7"/>
    <p:sldId id="286" r:id="rId8"/>
    <p:sldId id="297" r:id="rId9"/>
    <p:sldId id="299" r:id="rId10"/>
    <p:sldId id="291" r:id="rId11"/>
    <p:sldId id="292" r:id="rId12"/>
    <p:sldId id="298" r:id="rId13"/>
    <p:sldId id="293" r:id="rId14"/>
    <p:sldId id="296" r:id="rId15"/>
    <p:sldId id="282" r:id="rId16"/>
    <p:sldId id="294" r:id="rId17"/>
    <p:sldId id="281"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349"/>
    <a:srgbClr val="419375"/>
    <a:srgbClr val="FFFF99"/>
    <a:srgbClr val="F5BD5A"/>
    <a:srgbClr val="93D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485" y="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hyperlink" Target="https://www.facebook.com/groups/629898828017053"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stretch>
            <a:fillRect/>
          </a:stretch>
        </p:blipFill>
        <p:spPr>
          <a:xfrm>
            <a:off x="-368533" y="5998782"/>
            <a:ext cx="2188654" cy="951058"/>
          </a:xfrm>
          <a:prstGeom prst="rect">
            <a:avLst/>
          </a:prstGeom>
        </p:spPr>
      </p:pic>
      <p:pic>
        <p:nvPicPr>
          <p:cNvPr id="8" name="Picture 7"/>
          <p:cNvPicPr>
            <a:picLocks noChangeAspect="1"/>
          </p:cNvPicPr>
          <p:nvPr userDrawn="1"/>
        </p:nvPicPr>
        <p:blipFill>
          <a:blip r:embed="rId4"/>
          <a:stretch>
            <a:fillRect/>
          </a:stretch>
        </p:blipFill>
        <p:spPr>
          <a:xfrm>
            <a:off x="10473494" y="-221073"/>
            <a:ext cx="2188654" cy="951058"/>
          </a:xfrm>
          <a:prstGeom prst="rect">
            <a:avLst/>
          </a:prstGeom>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a:fillRect/>
          </a:stretch>
        </p:blipFill>
        <p:spPr>
          <a:xfrm>
            <a:off x="-2052204" y="-221073"/>
            <a:ext cx="2186247" cy="2317405"/>
          </a:xfrm>
          <a:prstGeom prst="rect">
            <a:avLst/>
          </a:prstGeom>
        </p:spPr>
      </p:pic>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a:fillRect/>
          </a:stretch>
        </p:blipFill>
        <p:spPr>
          <a:xfrm>
            <a:off x="1616133" y="7791455"/>
            <a:ext cx="1824009" cy="2002485"/>
          </a:xfrm>
          <a:prstGeom prst="rect">
            <a:avLst/>
          </a:prstGeom>
        </p:spPr>
      </p:pic>
      <p:sp>
        <p:nvSpPr>
          <p:cNvPr id="11" name="TextBox 3"/>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p:cNvPicPr>
            <a:picLocks noChangeAspect="1"/>
          </p:cNvPicPr>
          <p:nvPr userDrawn="1"/>
        </p:nvPicPr>
        <p:blipFill>
          <a:blip r:embed="rId4"/>
          <a:stretch>
            <a:fillRect/>
          </a:stretch>
        </p:blipFill>
        <p:spPr>
          <a:xfrm>
            <a:off x="-2054611" y="2040280"/>
            <a:ext cx="2188654" cy="951058"/>
          </a:xfrm>
          <a:prstGeom prst="rect">
            <a:avLst/>
          </a:prstGeom>
        </p:spPr>
      </p:pic>
      <p:pic>
        <p:nvPicPr>
          <p:cNvPr id="13" name="Picture 12"/>
          <p:cNvPicPr>
            <a:picLocks noChangeAspect="1"/>
          </p:cNvPicPr>
          <p:nvPr userDrawn="1"/>
        </p:nvPicPr>
        <p:blipFill>
          <a:blip r:embed="rId4"/>
          <a:stretch>
            <a:fillRect/>
          </a:stretch>
        </p:blipFill>
        <p:spPr>
          <a:xfrm>
            <a:off x="1433810" y="9474686"/>
            <a:ext cx="2188654" cy="9510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3" Type="http://schemas.openxmlformats.org/officeDocument/2006/relationships/slideLayout" Target="../slideLayouts/slideLayout1.xml"/><Relationship Id="rId12" Type="http://schemas.openxmlformats.org/officeDocument/2006/relationships/image" Target="../media/image15.png"/><Relationship Id="rId11" Type="http://schemas.openxmlformats.org/officeDocument/2006/relationships/image" Target="../media/image14.png"/><Relationship Id="rId10" Type="http://schemas.microsoft.com/office/2007/relationships/hdphoto" Target="../media/image13.wdp"/><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16.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9.png"/><Relationship Id="rId3" Type="http://schemas.openxmlformats.org/officeDocument/2006/relationships/image" Target="../media/image5.png"/><Relationship Id="rId2" Type="http://schemas.openxmlformats.org/officeDocument/2006/relationships/image" Target="../media/image18.png"/><Relationship Id="rId10" Type="http://schemas.openxmlformats.org/officeDocument/2006/relationships/slideLayout" Target="../slideLayouts/slideLayout1.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0.jpeg"/><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2.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9.png"/><Relationship Id="rId3" Type="http://schemas.openxmlformats.org/officeDocument/2006/relationships/image" Target="../media/image5.png"/><Relationship Id="rId2" Type="http://schemas.openxmlformats.org/officeDocument/2006/relationships/image" Target="../media/image18.png"/><Relationship Id="rId12" Type="http://schemas.openxmlformats.org/officeDocument/2006/relationships/slideLayout" Target="../slideLayouts/slideLayout1.xml"/><Relationship Id="rId11" Type="http://schemas.openxmlformats.org/officeDocument/2006/relationships/image" Target="../media/image31.png"/><Relationship Id="rId10" Type="http://schemas.microsoft.com/office/2007/relationships/hdphoto" Target="../media/image13.wdp"/><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6.png"/><Relationship Id="rId7" Type="http://schemas.openxmlformats.org/officeDocument/2006/relationships/image" Target="../media/image19.png"/><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slideLayout" Target="../slideLayouts/slideLayout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4.wdp"/><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descr="12"/>
          <p:cNvPicPr>
            <a:picLocks noChangeAspect="1"/>
          </p:cNvPicPr>
          <p:nvPr/>
        </p:nvPicPr>
        <p:blipFill>
          <a:blip r:embed="rId1"/>
          <a:srcRect b="11993"/>
          <a:stretch>
            <a:fillRect/>
          </a:stretch>
        </p:blipFill>
        <p:spPr>
          <a:xfrm>
            <a:off x="-318" y="2486362"/>
            <a:ext cx="12192000" cy="4473575"/>
          </a:xfrm>
          <a:prstGeom prst="rect">
            <a:avLst/>
          </a:prstGeom>
        </p:spPr>
      </p:pic>
      <p:pic>
        <p:nvPicPr>
          <p:cNvPr id="27" name="图片 26"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22" name="图片 21" descr="16"/>
          <p:cNvPicPr>
            <a:picLocks noChangeAspect="1"/>
          </p:cNvPicPr>
          <p:nvPr/>
        </p:nvPicPr>
        <p:blipFill>
          <a:blip r:embed="rId3"/>
          <a:srcRect l="63510" t="6746" r="23365" b="79688"/>
          <a:stretch>
            <a:fillRect/>
          </a:stretch>
        </p:blipFill>
        <p:spPr>
          <a:xfrm>
            <a:off x="10008235" y="926316"/>
            <a:ext cx="1320165" cy="689610"/>
          </a:xfrm>
          <a:prstGeom prst="rect">
            <a:avLst/>
          </a:prstGeom>
        </p:spPr>
      </p:pic>
      <p:pic>
        <p:nvPicPr>
          <p:cNvPr id="31" name="图片 30"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6185" y="0"/>
            <a:ext cx="1323003" cy="1323003"/>
          </a:xfrm>
          <a:prstGeom prst="rect">
            <a:avLst/>
          </a:prstGeom>
        </p:spPr>
      </p:pic>
      <p:pic>
        <p:nvPicPr>
          <p:cNvPr id="23" name="Picture 22"/>
          <p:cNvPicPr>
            <a:picLocks noChangeAspect="1"/>
          </p:cNvPicPr>
          <p:nvPr/>
        </p:nvPicPr>
        <p:blipFill>
          <a:blip r:embed="rId7"/>
          <a:stretch>
            <a:fillRect/>
          </a:stretch>
        </p:blipFill>
        <p:spPr>
          <a:xfrm>
            <a:off x="5884660" y="1056813"/>
            <a:ext cx="4411194" cy="1010494"/>
          </a:xfrm>
          <a:prstGeom prst="rect">
            <a:avLst/>
          </a:prstGeom>
        </p:spPr>
      </p:pic>
      <p:pic>
        <p:nvPicPr>
          <p:cNvPr id="36" name="Picture 35"/>
          <p:cNvPicPr>
            <a:picLocks noChangeAspect="1"/>
          </p:cNvPicPr>
          <p:nvPr/>
        </p:nvPicPr>
        <p:blipFill>
          <a:blip r:embed="rId8"/>
          <a:stretch>
            <a:fillRect/>
          </a:stretch>
        </p:blipFill>
        <p:spPr>
          <a:xfrm>
            <a:off x="10424387" y="-338461"/>
            <a:ext cx="2188654" cy="951058"/>
          </a:xfrm>
          <a:prstGeom prst="rect">
            <a:avLst/>
          </a:prstGeom>
        </p:spPr>
      </p:pic>
      <p:pic>
        <p:nvPicPr>
          <p:cNvPr id="4" name="Picture 3" descr="A group of kids planting trees on the earth&#10;&#10;Description automatically generated"/>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9650" l="350" r="99250">
                        <a14:foregroundMark x1="39250" y1="15750" x2="35950" y2="36500"/>
                        <a14:foregroundMark x1="35950" y1="36500" x2="35750" y2="36650"/>
                        <a14:foregroundMark x1="32600" y1="33700" x2="33950" y2="46800"/>
                        <a14:foregroundMark x1="33950" y1="46800" x2="31300" y2="50350"/>
                        <a14:foregroundMark x1="36500" y1="35950" x2="38500" y2="44500"/>
                        <a14:foregroundMark x1="38500" y1="44500" x2="37600" y2="47050"/>
                        <a14:foregroundMark x1="37050" y1="23500" x2="35950" y2="24450"/>
                        <a14:foregroundMark x1="40000" y1="25550" x2="38150" y2="28900"/>
                        <a14:foregroundMark x1="68350" y1="20550" x2="78700" y2="36300"/>
                        <a14:foregroundMark x1="68500" y1="17200" x2="74450" y2="23350"/>
                        <a14:foregroundMark x1="67800" y1="18700" x2="64800" y2="22400"/>
                        <a14:foregroundMark x1="70000" y1="16300" x2="75550" y2="21100"/>
                        <a14:foregroundMark x1="75550" y1="21100" x2="75750" y2="22200"/>
                        <a14:foregroundMark x1="68350" y1="16850" x2="65000" y2="20350"/>
                        <a14:foregroundMark x1="68350" y1="15750" x2="75200" y2="20250"/>
                        <a14:foregroundMark x1="75200" y1="20250" x2="75750" y2="21500"/>
                        <a14:foregroundMark x1="66500" y1="16850" x2="65350" y2="21650"/>
                        <a14:foregroundMark x1="76500" y1="29050" x2="77950" y2="37200"/>
                        <a14:foregroundMark x1="77950" y1="37200" x2="78350" y2="37800"/>
                        <a14:foregroundMark x1="68150" y1="31500" x2="74050" y2="30000"/>
                        <a14:foregroundMark x1="49450" y1="39800" x2="56100" y2="45000"/>
                        <a14:foregroundMark x1="45750" y1="70550" x2="52050" y2="70350"/>
                        <a14:foregroundMark x1="27400" y1="68150" x2="39800" y2="68500"/>
                        <a14:foregroundMark x1="28500" y1="69650" x2="37850" y2="70950"/>
                        <a14:foregroundMark x1="37850" y1="70950" x2="40950" y2="67800"/>
                        <a14:foregroundMark x1="88500" y1="88350" x2="62450" y2="97500"/>
                        <a14:foregroundMark x1="62450" y1="97500" x2="34350" y2="97350"/>
                        <a14:foregroundMark x1="34350" y1="97350" x2="24550" y2="93500"/>
                        <a14:foregroundMark x1="24550" y1="93500" x2="13150" y2="93350"/>
                        <a14:foregroundMark x1="76650" y1="77050" x2="77350" y2="99150"/>
                        <a14:foregroundMark x1="77350" y1="99150" x2="77200" y2="99650"/>
                        <a14:foregroundMark x1="89450" y1="96850" x2="97950" y2="86300"/>
                        <a14:foregroundMark x1="92050" y1="72050" x2="92400" y2="82200"/>
                        <a14:foregroundMark x1="99250" y1="85750" x2="94750" y2="96650"/>
                        <a14:foregroundMark x1="94750" y1="96650" x2="90950" y2="99450"/>
                        <a14:foregroundMark x1="97800" y1="85200" x2="96500" y2="86500"/>
                        <a14:foregroundMark x1="5750" y1="72400" x2="10950" y2="98700"/>
                        <a14:foregroundMark x1="350" y1="89450" x2="7800" y2="94250"/>
                        <a14:foregroundMark x1="7800" y1="94250" x2="7800" y2="94450"/>
                        <a14:foregroundMark x1="32950" y1="88150" x2="28500" y2="952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67740" y="0"/>
            <a:ext cx="6858000" cy="6858000"/>
          </a:xfrm>
          <a:prstGeom prst="rect">
            <a:avLst/>
          </a:prstGeom>
        </p:spPr>
      </p:pic>
      <p:pic>
        <p:nvPicPr>
          <p:cNvPr id="17" name="Picture 16"/>
          <p:cNvPicPr>
            <a:picLocks noChangeAspect="1"/>
          </p:cNvPicPr>
          <p:nvPr/>
        </p:nvPicPr>
        <p:blipFill>
          <a:blip r:embed="rId11"/>
          <a:stretch>
            <a:fillRect/>
          </a:stretch>
        </p:blipFill>
        <p:spPr>
          <a:xfrm>
            <a:off x="3100998" y="2407375"/>
            <a:ext cx="9091002" cy="2464047"/>
          </a:xfrm>
          <a:prstGeom prst="rect">
            <a:avLst/>
          </a:prstGeom>
        </p:spPr>
      </p:pic>
      <p:pic>
        <p:nvPicPr>
          <p:cNvPr id="3" name="Picture 2"/>
          <p:cNvPicPr>
            <a:picLocks noChangeAspect="1"/>
          </p:cNvPicPr>
          <p:nvPr/>
        </p:nvPicPr>
        <p:blipFill>
          <a:blip r:embed="rId12"/>
          <a:stretch>
            <a:fillRect/>
          </a:stretch>
        </p:blipFill>
        <p:spPr>
          <a:xfrm>
            <a:off x="9081247" y="4153872"/>
            <a:ext cx="3002848" cy="13045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226060"/>
            <a:ext cx="12192000" cy="6631305"/>
            <a:chOff x="0" y="356"/>
            <a:chExt cx="19200" cy="10443"/>
          </a:xfrm>
        </p:grpSpPr>
        <p:grpSp>
          <p:nvGrpSpPr>
            <p:cNvPr id="12" name="组合 11"/>
            <p:cNvGrpSpPr/>
            <p:nvPr/>
          </p:nvGrpSpPr>
          <p:grpSpPr>
            <a:xfrm>
              <a:off x="0" y="3099"/>
              <a:ext cx="19200" cy="7700"/>
              <a:chOff x="0" y="3099"/>
              <a:chExt cx="19200" cy="7700"/>
            </a:xfrm>
          </p:grpSpPr>
          <p:pic>
            <p:nvPicPr>
              <p:cNvPr id="13" name="图片 12" descr="6"/>
              <p:cNvPicPr>
                <a:picLocks noChangeAspect="1"/>
              </p:cNvPicPr>
              <p:nvPr/>
            </p:nvPicPr>
            <p:blipFill>
              <a:blip r:embed="rId1"/>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2"/>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3"/>
                <a:srcRect b="30718"/>
                <a:stretch>
                  <a:fillRect/>
                </a:stretch>
              </p:blipFill>
              <p:spPr>
                <a:xfrm>
                  <a:off x="0" y="4078"/>
                  <a:ext cx="19200" cy="6722"/>
                </a:xfrm>
                <a:prstGeom prst="rect">
                  <a:avLst/>
                </a:prstGeom>
              </p:spPr>
            </p:pic>
          </p:grpSp>
        </p:grpSp>
        <p:sp>
          <p:nvSpPr>
            <p:cNvPr id="19" name="圆角矩形 18"/>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descr="A cartoon of a child raising his hand and holding a pencil and a book&#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538" y="815939"/>
            <a:ext cx="5526054" cy="5634409"/>
          </a:xfrm>
          <a:prstGeom prst="rect">
            <a:avLst/>
          </a:prstGeom>
        </p:spPr>
      </p:pic>
      <p:grpSp>
        <p:nvGrpSpPr>
          <p:cNvPr id="6" name="Group 5"/>
          <p:cNvGrpSpPr/>
          <p:nvPr/>
        </p:nvGrpSpPr>
        <p:grpSpPr>
          <a:xfrm>
            <a:off x="4693299" y="590514"/>
            <a:ext cx="7146470" cy="4738461"/>
            <a:chOff x="4693299" y="590514"/>
            <a:chExt cx="7146470" cy="4738461"/>
          </a:xfrm>
        </p:grpSpPr>
        <p:pic>
          <p:nvPicPr>
            <p:cNvPr id="4" name="图片 55"/>
            <p:cNvPicPr>
              <a:picLocks noChangeAspect="1"/>
            </p:cNvPicPr>
            <p:nvPr/>
          </p:nvPicPr>
          <p:blipFill rotWithShape="1">
            <a:blip r:embed="rId5" cstate="screen"/>
            <a:srcRect/>
            <a:stretch>
              <a:fillRect/>
            </a:stretch>
          </p:blipFill>
          <p:spPr>
            <a:xfrm>
              <a:off x="4693299" y="590514"/>
              <a:ext cx="7146470" cy="4738461"/>
            </a:xfrm>
            <a:prstGeom prst="rect">
              <a:avLst/>
            </a:prstGeom>
          </p:spPr>
        </p:pic>
        <p:sp>
          <p:nvSpPr>
            <p:cNvPr id="5" name="TextBox 4"/>
            <p:cNvSpPr txBox="1"/>
            <p:nvPr/>
          </p:nvSpPr>
          <p:spPr>
            <a:xfrm>
              <a:off x="5361992" y="1967865"/>
              <a:ext cx="6017208" cy="1785104"/>
            </a:xfrm>
            <a:prstGeom prst="rect">
              <a:avLst/>
            </a:prstGeom>
            <a:noFill/>
          </p:spPr>
          <p:txBody>
            <a:bodyPr wrap="square" rtlCol="0">
              <a:spAutoFit/>
            </a:bodyPr>
            <a:lstStyle/>
            <a:p>
              <a:pPr algn="ctr"/>
              <a:r>
                <a:rPr lang="vi-VN" sz="5500" b="1" dirty="0">
                  <a:solidFill>
                    <a:srgbClr val="0C8349"/>
                  </a:solidFill>
                  <a:effectLst/>
                  <a:latin typeface="Cambria" panose="02040503050406030204" pitchFamily="18" charset="0"/>
                  <a:ea typeface="Cambria" panose="02040503050406030204" pitchFamily="18" charset="0"/>
                </a:rPr>
                <a:t>Học sinh </a:t>
              </a:r>
              <a:endParaRPr lang="vi-VN" sz="5500" b="1" dirty="0">
                <a:solidFill>
                  <a:srgbClr val="0C8349"/>
                </a:solidFill>
                <a:effectLst/>
                <a:latin typeface="Cambria" panose="02040503050406030204" pitchFamily="18" charset="0"/>
                <a:ea typeface="Cambria" panose="02040503050406030204" pitchFamily="18" charset="0"/>
              </a:endParaRPr>
            </a:p>
            <a:p>
              <a:pPr algn="ctr"/>
              <a:r>
                <a:rPr lang="vi-VN" sz="5500" b="1" dirty="0">
                  <a:solidFill>
                    <a:srgbClr val="0C8349"/>
                  </a:solidFill>
                  <a:effectLst/>
                  <a:latin typeface="Cambria" panose="02040503050406030204" pitchFamily="18" charset="0"/>
                  <a:ea typeface="Cambria" panose="02040503050406030204" pitchFamily="18" charset="0"/>
                </a:rPr>
                <a:t>chia sẻ trước lớp</a:t>
              </a:r>
              <a:endParaRPr lang="en-US" sz="5500" b="1" dirty="0">
                <a:solidFill>
                  <a:srgbClr val="0C8349"/>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
          <p:cNvGrpSpPr/>
          <p:nvPr/>
        </p:nvGrpSpPr>
        <p:grpSpPr>
          <a:xfrm>
            <a:off x="0" y="226060"/>
            <a:ext cx="12192000" cy="6847840"/>
            <a:chOff x="0" y="356"/>
            <a:chExt cx="19200" cy="10443"/>
          </a:xfrm>
        </p:grpSpPr>
        <p:grpSp>
          <p:nvGrpSpPr>
            <p:cNvPr id="5" name="组合 11"/>
            <p:cNvGrpSpPr/>
            <p:nvPr/>
          </p:nvGrpSpPr>
          <p:grpSpPr>
            <a:xfrm>
              <a:off x="0" y="3099"/>
              <a:ext cx="19200" cy="7700"/>
              <a:chOff x="0" y="3099"/>
              <a:chExt cx="19200" cy="7700"/>
            </a:xfrm>
          </p:grpSpPr>
          <p:pic>
            <p:nvPicPr>
              <p:cNvPr id="7" name="图片 12" descr="6"/>
              <p:cNvPicPr>
                <a:picLocks noChangeAspect="1"/>
              </p:cNvPicPr>
              <p:nvPr/>
            </p:nvPicPr>
            <p:blipFill>
              <a:blip r:embed="rId1"/>
              <a:srcRect t="26038" r="35362" b="39480"/>
              <a:stretch>
                <a:fillRect/>
              </a:stretch>
            </p:blipFill>
            <p:spPr>
              <a:xfrm>
                <a:off x="0" y="3099"/>
                <a:ext cx="19199" cy="5761"/>
              </a:xfrm>
              <a:prstGeom prst="rect">
                <a:avLst/>
              </a:prstGeom>
            </p:spPr>
          </p:pic>
          <p:grpSp>
            <p:nvGrpSpPr>
              <p:cNvPr id="8" name="组合 14"/>
              <p:cNvGrpSpPr/>
              <p:nvPr/>
            </p:nvGrpSpPr>
            <p:grpSpPr>
              <a:xfrm>
                <a:off x="0" y="3755"/>
                <a:ext cx="19200" cy="7045"/>
                <a:chOff x="0" y="3755"/>
                <a:chExt cx="19200" cy="7045"/>
              </a:xfrm>
            </p:grpSpPr>
            <p:pic>
              <p:nvPicPr>
                <p:cNvPr id="9" name="图片 15" descr="12"/>
                <p:cNvPicPr>
                  <a:picLocks noChangeAspect="1"/>
                </p:cNvPicPr>
                <p:nvPr/>
              </p:nvPicPr>
              <p:blipFill>
                <a:blip r:embed="rId2"/>
                <a:srcRect b="11993"/>
                <a:stretch>
                  <a:fillRect/>
                </a:stretch>
              </p:blipFill>
              <p:spPr>
                <a:xfrm>
                  <a:off x="0" y="3755"/>
                  <a:ext cx="19200" cy="7045"/>
                </a:xfrm>
                <a:prstGeom prst="rect">
                  <a:avLst/>
                </a:prstGeom>
              </p:spPr>
            </p:pic>
            <p:pic>
              <p:nvPicPr>
                <p:cNvPr id="10" name="图片 17" descr="13"/>
                <p:cNvPicPr>
                  <a:picLocks noChangeAspect="1"/>
                </p:cNvPicPr>
                <p:nvPr/>
              </p:nvPicPr>
              <p:blipFill>
                <a:blip r:embed="rId3"/>
                <a:srcRect b="30718"/>
                <a:stretch>
                  <a:fillRect/>
                </a:stretch>
              </p:blipFill>
              <p:spPr>
                <a:xfrm>
                  <a:off x="0" y="4078"/>
                  <a:ext cx="19200" cy="6722"/>
                </a:xfrm>
                <a:prstGeom prst="rect">
                  <a:avLst/>
                </a:prstGeom>
              </p:spPr>
            </p:pic>
          </p:grpSp>
        </p:grpSp>
        <p:sp>
          <p:nvSpPr>
            <p:cNvPr id="6" name="圆角矩形 18"/>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p:nvPr/>
        </p:nvSpPr>
        <p:spPr>
          <a:xfrm>
            <a:off x="517542" y="361612"/>
            <a:ext cx="11471257" cy="5693866"/>
          </a:xfrm>
          <a:prstGeom prst="rect">
            <a:avLst/>
          </a:prstGeom>
          <a:noFill/>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Lớp em mỗi ngày đều dọn vệ sinh lớp học, thực hiện phong trào thi đua “Xây dựng trường học an toàn, lành mạnh, xanh - sạch - đẹp”. </a:t>
            </a:r>
            <a:endParaRPr lang="vi-VN" sz="2600" b="1" dirty="0">
              <a:solidFill>
                <a:srgbClr val="002060"/>
              </a:solidFill>
              <a:latin typeface="Cambria" panose="02040503050406030204" pitchFamily="18" charset="0"/>
              <a:ea typeface="Cambria" panose="02040503050406030204" pitchFamily="18" charset="0"/>
            </a:endParaRPr>
          </a:p>
          <a:p>
            <a:pPr algn="just"/>
            <a:r>
              <a:rPr lang="vi-VN" sz="2600" b="1" dirty="0">
                <a:solidFill>
                  <a:srgbClr val="002060"/>
                </a:solidFill>
                <a:latin typeface="Cambria" panose="02040503050406030204" pitchFamily="18" charset="0"/>
                <a:ea typeface="Cambria" panose="02040503050406030204" pitchFamily="18" charset="0"/>
              </a:rPr>
              <a:t>	Sáng nay, đến phiên tổ em trực nhật. Các bạn trong tổ đến từ rất sớm, mỗi người theo sự phân công hôm trước. Bạn Lan, Mai được phân quét lớp, Huy sắp xếp lại bàn ghế. Minh lau bảng, Hoa lau chùi sàn. Tuấn và em cao nhất được phân nhiệm vụ lau lại các cánh cửa lớp học. Em nhanh chóng đi giặt lại khăn và cẩn thận lau từng cánh cửa một, những chỗ cao em dùng ghế bắc lên rồi lau từ từ. Cuối cùng cánh nào cũng sáng bóng, soi được mình như trong gương. Vừa lau xong thì các bạn trong tổ ai cũng hoàn thành nhiệm vụ được giao. Sau khoảng ba mươi phút tiếng, lớp học trở nên sạch sẽ, sáng bóng, bàn ghế được xếp ngay ngắn, gọn gàng. Bảng đen được lau sạch sẽ, lớp học trông thật rộng rãi và thoáng mát. </a:t>
            </a:r>
            <a:endParaRPr lang="vi-VN" sz="2600" b="1" dirty="0">
              <a:solidFill>
                <a:srgbClr val="002060"/>
              </a:solidFill>
              <a:latin typeface="Cambria" panose="02040503050406030204" pitchFamily="18" charset="0"/>
              <a:ea typeface="Cambria" panose="02040503050406030204" pitchFamily="18" charset="0"/>
            </a:endParaRPr>
          </a:p>
          <a:p>
            <a:pPr algn="just"/>
            <a:r>
              <a:rPr lang="vi-VN" sz="2600" b="1" dirty="0">
                <a:solidFill>
                  <a:srgbClr val="002060"/>
                </a:solidFill>
                <a:latin typeface="Cambria" panose="02040503050406030204" pitchFamily="18" charset="0"/>
                <a:ea typeface="Cambria" panose="02040503050406030204" pitchFamily="18" charset="0"/>
              </a:rPr>
              <a:t>	Mọi người dù có hơi mệt nhưng rất vui, vì đã góp phần nhỏ bé của mình để lớp học được sạch sẽ hơn.</a:t>
            </a:r>
            <a:endParaRPr lang="vi-VN" sz="26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226060"/>
            <a:ext cx="12192000" cy="6631305"/>
            <a:chOff x="0" y="356"/>
            <a:chExt cx="19200" cy="10443"/>
          </a:xfrm>
        </p:grpSpPr>
        <p:grpSp>
          <p:nvGrpSpPr>
            <p:cNvPr id="12" name="组合 11"/>
            <p:cNvGrpSpPr/>
            <p:nvPr/>
          </p:nvGrpSpPr>
          <p:grpSpPr>
            <a:xfrm>
              <a:off x="0" y="3099"/>
              <a:ext cx="19200" cy="7700"/>
              <a:chOff x="0" y="3099"/>
              <a:chExt cx="19200" cy="7700"/>
            </a:xfrm>
          </p:grpSpPr>
          <p:pic>
            <p:nvPicPr>
              <p:cNvPr id="13" name="图片 12" descr="6"/>
              <p:cNvPicPr>
                <a:picLocks noChangeAspect="1"/>
              </p:cNvPicPr>
              <p:nvPr/>
            </p:nvPicPr>
            <p:blipFill>
              <a:blip r:embed="rId1"/>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2"/>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3"/>
                <a:srcRect b="30718"/>
                <a:stretch>
                  <a:fillRect/>
                </a:stretch>
              </p:blipFill>
              <p:spPr>
                <a:xfrm>
                  <a:off x="0" y="4078"/>
                  <a:ext cx="19200" cy="6722"/>
                </a:xfrm>
                <a:prstGeom prst="rect">
                  <a:avLst/>
                </a:prstGeom>
              </p:spPr>
            </p:pic>
          </p:grpSp>
        </p:grpSp>
        <p:sp>
          <p:nvSpPr>
            <p:cNvPr id="19" name="圆角矩形 18"/>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3195813" y="481379"/>
            <a:ext cx="4959143" cy="714375"/>
            <a:chOff x="797845" y="378777"/>
            <a:chExt cx="3666931" cy="714375"/>
          </a:xfrm>
        </p:grpSpPr>
        <p:sp>
          <p:nvSpPr>
            <p:cNvPr id="3" name="矩形: 圆角 28"/>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p:cNvSpPr txBox="1"/>
            <p:nvPr/>
          </p:nvSpPr>
          <p:spPr>
            <a:xfrm>
              <a:off x="895144" y="378777"/>
              <a:ext cx="3303632"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3. Trao đổi, góp ý</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p:cNvSpPr txBox="1"/>
          <p:nvPr/>
        </p:nvSpPr>
        <p:spPr>
          <a:xfrm>
            <a:off x="201295" y="1451073"/>
            <a:ext cx="11506835" cy="2015936"/>
          </a:xfrm>
          <a:prstGeom prst="rect">
            <a:avLst/>
          </a:prstGeom>
          <a:noFill/>
        </p:spPr>
        <p:txBody>
          <a:bodyPr wrap="square" rtlCol="0">
            <a:spAutoFit/>
          </a:bodyPr>
          <a:lstStyle/>
          <a:p>
            <a:pPr algn="ctr">
              <a:spcBef>
                <a:spcPts val="600"/>
              </a:spcBef>
            </a:pPr>
            <a:r>
              <a:rPr lang="vi-VN" sz="6000" b="1" dirty="0">
                <a:solidFill>
                  <a:srgbClr val="002060"/>
                </a:solidFill>
                <a:latin typeface="Cambria" panose="02040503050406030204" pitchFamily="18" charset="0"/>
                <a:ea typeface="Cambria" panose="02040503050406030204" pitchFamily="18" charset="0"/>
              </a:rPr>
              <a:t>Em có thể nêu câu hỏi để </a:t>
            </a:r>
            <a:endParaRPr lang="vi-VN" sz="6000" b="1" dirty="0">
              <a:solidFill>
                <a:srgbClr val="002060"/>
              </a:solidFill>
              <a:latin typeface="Cambria" panose="02040503050406030204" pitchFamily="18" charset="0"/>
              <a:ea typeface="Cambria" panose="02040503050406030204" pitchFamily="18" charset="0"/>
            </a:endParaRPr>
          </a:p>
          <a:p>
            <a:pPr algn="ctr">
              <a:spcBef>
                <a:spcPts val="600"/>
              </a:spcBef>
            </a:pPr>
            <a:r>
              <a:rPr lang="vi-VN" sz="6000" b="1" dirty="0">
                <a:solidFill>
                  <a:srgbClr val="002060"/>
                </a:solidFill>
                <a:latin typeface="Cambria" panose="02040503050406030204" pitchFamily="18" charset="0"/>
                <a:ea typeface="Cambria" panose="02040503050406030204" pitchFamily="18" charset="0"/>
              </a:rPr>
              <a:t>hiểu hơn câu chuyện bạn kể.</a:t>
            </a:r>
            <a:endParaRPr lang="en-US" sz="6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4"/>
          <a:srcRect r="57164"/>
          <a:stretch>
            <a:fillRect/>
          </a:stretch>
        </p:blipFill>
        <p:spPr>
          <a:xfrm>
            <a:off x="3943737" y="3518781"/>
            <a:ext cx="2400382" cy="3149600"/>
          </a:xfrm>
          <a:prstGeom prst="rect">
            <a:avLst/>
          </a:prstGeom>
        </p:spPr>
      </p:pic>
      <p:pic>
        <p:nvPicPr>
          <p:cNvPr id="7" name="Picture 6"/>
          <p:cNvPicPr>
            <a:picLocks noChangeAspect="1"/>
          </p:cNvPicPr>
          <p:nvPr/>
        </p:nvPicPr>
        <p:blipFill rotWithShape="1">
          <a:blip r:embed="rId4"/>
          <a:srcRect l="54148" t="519" r="3016" b="-519"/>
          <a:stretch>
            <a:fillRect/>
          </a:stretch>
        </p:blipFill>
        <p:spPr>
          <a:xfrm>
            <a:off x="6096000" y="3701199"/>
            <a:ext cx="2512291" cy="30172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226060"/>
            <a:ext cx="12192000" cy="6631305"/>
            <a:chOff x="0" y="356"/>
            <a:chExt cx="19200" cy="10443"/>
          </a:xfrm>
        </p:grpSpPr>
        <p:grpSp>
          <p:nvGrpSpPr>
            <p:cNvPr id="12" name="组合 11"/>
            <p:cNvGrpSpPr/>
            <p:nvPr/>
          </p:nvGrpSpPr>
          <p:grpSpPr>
            <a:xfrm>
              <a:off x="0" y="3099"/>
              <a:ext cx="19200" cy="7700"/>
              <a:chOff x="0" y="3099"/>
              <a:chExt cx="19200" cy="7700"/>
            </a:xfrm>
          </p:grpSpPr>
          <p:pic>
            <p:nvPicPr>
              <p:cNvPr id="13" name="图片 12" descr="6"/>
              <p:cNvPicPr>
                <a:picLocks noChangeAspect="1"/>
              </p:cNvPicPr>
              <p:nvPr/>
            </p:nvPicPr>
            <p:blipFill>
              <a:blip r:embed="rId1"/>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2"/>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3"/>
                <a:srcRect b="30718"/>
                <a:stretch>
                  <a:fillRect/>
                </a:stretch>
              </p:blipFill>
              <p:spPr>
                <a:xfrm>
                  <a:off x="0" y="4078"/>
                  <a:ext cx="19200" cy="6722"/>
                </a:xfrm>
                <a:prstGeom prst="rect">
                  <a:avLst/>
                </a:prstGeom>
              </p:spPr>
            </p:pic>
          </p:grpSp>
        </p:grpSp>
        <p:sp>
          <p:nvSpPr>
            <p:cNvPr id="19" name="圆角矩形 18"/>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a:cs typeface="+mn-cs"/>
              </a:endParaRPr>
            </a:p>
          </p:txBody>
        </p:sp>
      </p:grpSp>
      <p:grpSp>
        <p:nvGrpSpPr>
          <p:cNvPr id="2" name="Group 1"/>
          <p:cNvGrpSpPr/>
          <p:nvPr/>
        </p:nvGrpSpPr>
        <p:grpSpPr>
          <a:xfrm>
            <a:off x="4083543" y="226060"/>
            <a:ext cx="4588765" cy="861774"/>
            <a:chOff x="755007" y="289684"/>
            <a:chExt cx="4992953" cy="861774"/>
          </a:xfrm>
        </p:grpSpPr>
        <p:sp>
          <p:nvSpPr>
            <p:cNvPr id="3" name="矩形: 圆角 28"/>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white"/>
                </a:solidFill>
                <a:effectLst/>
                <a:uLnTx/>
                <a:uFillTx/>
                <a:latin typeface="思源黑体 CN Bold" panose="020B0800000000000000"/>
                <a:cs typeface="思源黑体 CN Bold" panose="020B0800000000000000" pitchFamily="34" charset="-122"/>
              </a:endParaRPr>
            </a:p>
          </p:txBody>
        </p:sp>
        <p:sp>
          <p:nvSpPr>
            <p:cNvPr id="4" name="TextBox 3"/>
            <p:cNvSpPr txBox="1"/>
            <p:nvPr/>
          </p:nvSpPr>
          <p:spPr>
            <a:xfrm>
              <a:off x="755007" y="289684"/>
              <a:ext cx="499295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 Ghi chép</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p:cNvSpPr txBox="1"/>
          <p:nvPr/>
        </p:nvSpPr>
        <p:spPr>
          <a:xfrm>
            <a:off x="201295" y="1451073"/>
            <a:ext cx="1150683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Ghi lại những việc em và các bạn dự kiến sẽ làm.</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rotWithShape="1">
          <a:blip r:embed="rId4"/>
          <a:srcRect r="57164"/>
          <a:stretch>
            <a:fillRect/>
          </a:stretch>
        </p:blipFill>
        <p:spPr>
          <a:xfrm>
            <a:off x="3943737" y="3518781"/>
            <a:ext cx="2400382" cy="3149600"/>
          </a:xfrm>
          <a:prstGeom prst="rect">
            <a:avLst/>
          </a:prstGeom>
        </p:spPr>
      </p:pic>
      <p:pic>
        <p:nvPicPr>
          <p:cNvPr id="7" name="Picture 6"/>
          <p:cNvPicPr>
            <a:picLocks noChangeAspect="1"/>
          </p:cNvPicPr>
          <p:nvPr/>
        </p:nvPicPr>
        <p:blipFill rotWithShape="1">
          <a:blip r:embed="rId4"/>
          <a:srcRect l="54148" t="519" r="3016" b="-519"/>
          <a:stretch>
            <a:fillRect/>
          </a:stretch>
        </p:blipFill>
        <p:spPr>
          <a:xfrm>
            <a:off x="6096000" y="3701199"/>
            <a:ext cx="2512291" cy="30172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1"/>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2"/>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3"/>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4"/>
          <a:srcRect b="30718"/>
          <a:stretch>
            <a:fillRect/>
          </a:stretch>
        </p:blipFill>
        <p:spPr>
          <a:xfrm>
            <a:off x="0" y="2589530"/>
            <a:ext cx="12192000" cy="4268470"/>
          </a:xfrm>
          <a:prstGeom prst="rect">
            <a:avLst/>
          </a:prstGeom>
        </p:spPr>
      </p:pic>
      <p:pic>
        <p:nvPicPr>
          <p:cNvPr id="22" name="图片 21" descr="16"/>
          <p:cNvPicPr>
            <a:picLocks noChangeAspect="1"/>
          </p:cNvPicPr>
          <p:nvPr/>
        </p:nvPicPr>
        <p:blipFill>
          <a:blip r:embed="rId5"/>
          <a:srcRect l="63510" t="6746" r="23365" b="79688"/>
          <a:stretch>
            <a:fillRect/>
          </a:stretch>
        </p:blipFill>
        <p:spPr>
          <a:xfrm>
            <a:off x="7709535" y="1109980"/>
            <a:ext cx="1320165" cy="689610"/>
          </a:xfrm>
          <a:prstGeom prst="rect">
            <a:avLst/>
          </a:prstGeom>
        </p:spPr>
      </p:pic>
      <p:pic>
        <p:nvPicPr>
          <p:cNvPr id="31" name="图片 30" descr="25 (14)"/>
          <p:cNvPicPr>
            <a:picLocks noChangeAspect="1"/>
          </p:cNvPicPr>
          <p:nvPr/>
        </p:nvPicPr>
        <p:blipFill>
          <a:blip r:embed="rId6"/>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7"/>
          <a:srcRect l="73100" t="20154" r="13011" b="46142"/>
          <a:stretch>
            <a:fillRect/>
          </a:stretch>
        </p:blipFill>
        <p:spPr>
          <a:xfrm>
            <a:off x="11328400" y="874395"/>
            <a:ext cx="686435" cy="793115"/>
          </a:xfrm>
          <a:prstGeom prst="rect">
            <a:avLst/>
          </a:prstGeom>
        </p:spPr>
      </p:pic>
      <p:pic>
        <p:nvPicPr>
          <p:cNvPr id="11" name="图形" descr="5cbd2efc09a0e"/>
          <p:cNvPicPr>
            <a:picLocks noChangeAspect="1"/>
          </p:cNvPicPr>
          <p:nvPr/>
        </p:nvPicPr>
        <p:blipFill>
          <a:blip r:embed="rId8"/>
          <a:srcRect t="4880" r="2994" b="6037"/>
          <a:stretch>
            <a:fillRect/>
          </a:stretch>
        </p:blipFill>
        <p:spPr>
          <a:xfrm>
            <a:off x="7305870" y="3178323"/>
            <a:ext cx="4874066" cy="3691179"/>
          </a:xfrm>
          <a:prstGeom prst="rect">
            <a:avLst/>
          </a:prstGeom>
        </p:spPr>
      </p:pic>
      <p:pic>
        <p:nvPicPr>
          <p:cNvPr id="12" name="Picture 11"/>
          <p:cNvPicPr>
            <a:picLocks noChangeAspect="1"/>
          </p:cNvPicPr>
          <p:nvPr/>
        </p:nvPicPr>
        <p:blipFill>
          <a:blip r:embed="rId9"/>
          <a:stretch>
            <a:fillRect/>
          </a:stretch>
        </p:blipFill>
        <p:spPr>
          <a:xfrm>
            <a:off x="300247" y="1285962"/>
            <a:ext cx="8364437" cy="24020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481379"/>
            <a:ext cx="12192000" cy="6631940"/>
            <a:chOff x="0" y="356"/>
            <a:chExt cx="19200" cy="10444"/>
          </a:xfrm>
        </p:grpSpPr>
        <p:grpSp>
          <p:nvGrpSpPr>
            <p:cNvPr id="12" name="组合 11"/>
            <p:cNvGrpSpPr/>
            <p:nvPr/>
          </p:nvGrpSpPr>
          <p:grpSpPr>
            <a:xfrm>
              <a:off x="0" y="3099"/>
              <a:ext cx="19200" cy="7701"/>
              <a:chOff x="0" y="3099"/>
              <a:chExt cx="19200" cy="7701"/>
            </a:xfrm>
          </p:grpSpPr>
          <p:pic>
            <p:nvPicPr>
              <p:cNvPr id="13" name="图片 12" descr="6"/>
              <p:cNvPicPr>
                <a:picLocks noChangeAspect="1"/>
              </p:cNvPicPr>
              <p:nvPr/>
            </p:nvPicPr>
            <p:blipFill>
              <a:blip r:embed="rId1"/>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2"/>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3"/>
                <a:srcRect b="30718"/>
                <a:stretch>
                  <a:fillRect/>
                </a:stretch>
              </p:blipFill>
              <p:spPr>
                <a:xfrm>
                  <a:off x="0" y="4078"/>
                  <a:ext cx="19200" cy="6722"/>
                </a:xfrm>
                <a:prstGeom prst="rect">
                  <a:avLst/>
                </a:prstGeom>
              </p:spPr>
            </p:pic>
          </p:grpSp>
        </p:grpSp>
        <p:sp>
          <p:nvSpPr>
            <p:cNvPr id="19" name="圆角矩形 18"/>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657990" y="17951"/>
            <a:ext cx="10874750" cy="1401316"/>
            <a:chOff x="797845" y="378777"/>
            <a:chExt cx="3666931" cy="854433"/>
          </a:xfrm>
        </p:grpSpPr>
        <p:sp>
          <p:nvSpPr>
            <p:cNvPr id="3" name="矩形: 圆角 28"/>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p:cNvSpPr txBox="1"/>
            <p:nvPr/>
          </p:nvSpPr>
          <p:spPr>
            <a:xfrm>
              <a:off x="907164" y="426261"/>
              <a:ext cx="3448293" cy="806949"/>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Trao đổi với người thân những việc </a:t>
              </a:r>
              <a:endParaRPr lang="vi-VN" sz="4000" b="1" dirty="0">
                <a:solidFill>
                  <a:schemeClr val="bg1"/>
                </a:solidFill>
                <a:latin typeface="Cambria" panose="02040503050406030204" pitchFamily="18" charset="0"/>
                <a:ea typeface="Cambria" panose="02040503050406030204" pitchFamily="18" charset="0"/>
              </a:endParaRPr>
            </a:p>
            <a:p>
              <a:pPr algn="ctr"/>
              <a:r>
                <a:rPr lang="vi-VN" sz="4000" b="1" dirty="0">
                  <a:solidFill>
                    <a:schemeClr val="bg1"/>
                  </a:solidFill>
                  <a:latin typeface="Cambria" panose="02040503050406030204" pitchFamily="18" charset="0"/>
                  <a:ea typeface="Cambria" panose="02040503050406030204" pitchFamily="18" charset="0"/>
                </a:rPr>
                <a:t>gia đình em cần làm để bảo vệ môi trường.</a:t>
              </a:r>
              <a:endParaRPr lang="en-US" sz="4000" b="1" dirty="0">
                <a:solidFill>
                  <a:schemeClr val="bg1"/>
                </a:solidFill>
                <a:latin typeface="Cambria" panose="02040503050406030204" pitchFamily="18" charset="0"/>
                <a:ea typeface="Cambria" panose="02040503050406030204" pitchFamily="18" charset="0"/>
              </a:endParaRPr>
            </a:p>
          </p:txBody>
        </p:sp>
      </p:grpSp>
      <p:pic>
        <p:nvPicPr>
          <p:cNvPr id="9" name="Picture 8" descr="A cartoon of a family sitting on a couch&#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7285" y="2393432"/>
            <a:ext cx="4346243" cy="4346243"/>
          </a:xfrm>
          <a:prstGeom prst="rect">
            <a:avLst/>
          </a:prstGeom>
        </p:spPr>
      </p:pic>
      <p:sp>
        <p:nvSpPr>
          <p:cNvPr id="5" name="TextBox 4"/>
          <p:cNvSpPr txBox="1"/>
          <p:nvPr/>
        </p:nvSpPr>
        <p:spPr>
          <a:xfrm>
            <a:off x="201930" y="1513144"/>
            <a:ext cx="8588881" cy="5078313"/>
          </a:xfrm>
          <a:prstGeom prst="rect">
            <a:avLst/>
          </a:prstGeom>
          <a:noFill/>
        </p:spPr>
        <p:txBody>
          <a:bodyPr wrap="square" rtlCol="0">
            <a:spAutoFit/>
          </a:bodyPr>
          <a:lstStyle/>
          <a:p>
            <a:pPr rtl="0" latinLnBrk="0"/>
            <a:r>
              <a:rPr lang="vi-VN" sz="3400" b="1" i="0" dirty="0" smtClean="0">
                <a:solidFill>
                  <a:srgbClr val="002060"/>
                </a:solidFill>
                <a:effectLst/>
                <a:highlight>
                  <a:srgbClr val="FFFFFF"/>
                </a:highlight>
                <a:latin typeface="Cambria" panose="02040503050406030204" pitchFamily="18" charset="0"/>
                <a:ea typeface="Cambria" panose="02040503050406030204" pitchFamily="18" charset="0"/>
              </a:rPr>
              <a:t>-</a:t>
            </a:r>
            <a:r>
              <a:rPr lang="en-US" sz="3400" b="1" i="0" dirty="0" smtClean="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Thường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xuyên vệ sinh nhà cửa sạch sẽ.</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Không xả rác bừa bãi.</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Phân loại rác.</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Trồng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nhiều cây xanh.</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a:p>
            <a:pPr rtl="0" latinLnBrk="0"/>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a:t>
            </a:r>
            <a:r>
              <a:rPr lang="en-US" sz="3600" b="1" i="0" dirty="0" smtClean="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Thường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xuyên vệ sinh đường làng ngõ xóm.</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Hạn chế sử dụng túi ni-lông.</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Tiết kiệm điện.</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Tiết kiệm nước</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1"/>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2"/>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3"/>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4"/>
          <a:srcRect b="30718"/>
          <a:stretch>
            <a:fillRect/>
          </a:stretch>
        </p:blipFill>
        <p:spPr>
          <a:xfrm>
            <a:off x="0" y="2589530"/>
            <a:ext cx="12192000" cy="4268470"/>
          </a:xfrm>
          <a:prstGeom prst="rect">
            <a:avLst/>
          </a:prstGeom>
        </p:spPr>
      </p:pic>
      <p:pic>
        <p:nvPicPr>
          <p:cNvPr id="43" name="图片 42" descr="16"/>
          <p:cNvPicPr>
            <a:picLocks noChangeAspect="1"/>
          </p:cNvPicPr>
          <p:nvPr/>
        </p:nvPicPr>
        <p:blipFill>
          <a:blip r:embed="rId5"/>
          <a:srcRect l="63510" t="6746" r="23365" b="79688"/>
          <a:stretch>
            <a:fillRect/>
          </a:stretch>
        </p:blipFill>
        <p:spPr>
          <a:xfrm>
            <a:off x="7709535" y="1109980"/>
            <a:ext cx="1320165" cy="689610"/>
          </a:xfrm>
          <a:prstGeom prst="rect">
            <a:avLst/>
          </a:prstGeom>
        </p:spPr>
      </p:pic>
      <p:pic>
        <p:nvPicPr>
          <p:cNvPr id="44" name="图片 43" descr="25 (14)"/>
          <p:cNvPicPr>
            <a:picLocks noChangeAspect="1"/>
          </p:cNvPicPr>
          <p:nvPr/>
        </p:nvPicPr>
        <p:blipFill>
          <a:blip r:embed="rId6"/>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7"/>
          <a:srcRect l="73100" t="20154" r="13011" b="46142"/>
          <a:stretch>
            <a:fillRect/>
          </a:stretch>
        </p:blipFill>
        <p:spPr>
          <a:xfrm>
            <a:off x="11328400" y="874395"/>
            <a:ext cx="686435" cy="793115"/>
          </a:xfrm>
          <a:prstGeom prst="rect">
            <a:avLst/>
          </a:prstGeom>
        </p:spPr>
      </p:pic>
      <p:pic>
        <p:nvPicPr>
          <p:cNvPr id="12" name="Picture 11"/>
          <p:cNvPicPr>
            <a:picLocks noChangeAspect="1"/>
          </p:cNvPicPr>
          <p:nvPr/>
        </p:nvPicPr>
        <p:blipFill>
          <a:blip r:embed="rId8"/>
          <a:stretch>
            <a:fillRect/>
          </a:stretch>
        </p:blipFill>
        <p:spPr>
          <a:xfrm>
            <a:off x="-421676" y="6117491"/>
            <a:ext cx="2188654" cy="951058"/>
          </a:xfrm>
          <a:prstGeom prst="rect">
            <a:avLst/>
          </a:prstGeom>
        </p:spPr>
      </p:pic>
      <p:pic>
        <p:nvPicPr>
          <p:cNvPr id="4" name="Picture 3" descr="A group of kids planting trees on the earth&#10;&#10;Description automatically generated"/>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9650" l="350" r="99250">
                        <a14:foregroundMark x1="39250" y1="15750" x2="35950" y2="36500"/>
                        <a14:foregroundMark x1="35950" y1="36500" x2="35750" y2="36650"/>
                        <a14:foregroundMark x1="32600" y1="33700" x2="33950" y2="46800"/>
                        <a14:foregroundMark x1="33950" y1="46800" x2="31300" y2="50350"/>
                        <a14:foregroundMark x1="36500" y1="35950" x2="38500" y2="44500"/>
                        <a14:foregroundMark x1="38500" y1="44500" x2="37600" y2="47050"/>
                        <a14:foregroundMark x1="37050" y1="23500" x2="35950" y2="24450"/>
                        <a14:foregroundMark x1="40000" y1="25550" x2="38150" y2="28900"/>
                        <a14:foregroundMark x1="68350" y1="20550" x2="78700" y2="36300"/>
                        <a14:foregroundMark x1="68500" y1="17200" x2="74450" y2="23350"/>
                        <a14:foregroundMark x1="67800" y1="18700" x2="64800" y2="22400"/>
                        <a14:foregroundMark x1="70000" y1="16300" x2="75550" y2="21100"/>
                        <a14:foregroundMark x1="75550" y1="21100" x2="75750" y2="22200"/>
                        <a14:foregroundMark x1="68350" y1="16850" x2="65000" y2="20350"/>
                        <a14:foregroundMark x1="68350" y1="15750" x2="75200" y2="20250"/>
                        <a14:foregroundMark x1="75200" y1="20250" x2="75750" y2="21500"/>
                        <a14:foregroundMark x1="66500" y1="16850" x2="65350" y2="21650"/>
                        <a14:foregroundMark x1="76500" y1="29050" x2="77950" y2="37200"/>
                        <a14:foregroundMark x1="77950" y1="37200" x2="78350" y2="37800"/>
                        <a14:foregroundMark x1="68150" y1="31500" x2="74050" y2="30000"/>
                        <a14:foregroundMark x1="49450" y1="39800" x2="56100" y2="45000"/>
                        <a14:foregroundMark x1="45750" y1="70550" x2="52050" y2="70350"/>
                        <a14:foregroundMark x1="27400" y1="68150" x2="39800" y2="68500"/>
                        <a14:foregroundMark x1="28500" y1="69650" x2="37850" y2="70950"/>
                        <a14:foregroundMark x1="37850" y1="70950" x2="40950" y2="67800"/>
                        <a14:foregroundMark x1="88500" y1="88350" x2="62450" y2="97500"/>
                        <a14:foregroundMark x1="62450" y1="97500" x2="34350" y2="97350"/>
                        <a14:foregroundMark x1="34350" y1="97350" x2="24550" y2="93500"/>
                        <a14:foregroundMark x1="24550" y1="93500" x2="13150" y2="93350"/>
                        <a14:foregroundMark x1="76650" y1="77050" x2="77350" y2="99150"/>
                        <a14:foregroundMark x1="77350" y1="99150" x2="77200" y2="99650"/>
                        <a14:foregroundMark x1="89450" y1="96850" x2="97950" y2="86300"/>
                        <a14:foregroundMark x1="92050" y1="72050" x2="92400" y2="82200"/>
                        <a14:foregroundMark x1="99250" y1="85750" x2="94750" y2="96650"/>
                        <a14:foregroundMark x1="94750" y1="96650" x2="90950" y2="99450"/>
                        <a14:foregroundMark x1="97800" y1="85200" x2="96500" y2="86500"/>
                        <a14:foregroundMark x1="5750" y1="72400" x2="10950" y2="98700"/>
                        <a14:foregroundMark x1="350" y1="89450" x2="7800" y2="94250"/>
                        <a14:foregroundMark x1="7800" y1="94250" x2="7800" y2="94450"/>
                        <a14:foregroundMark x1="32950" y1="88150" x2="28500" y2="952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67740" y="0"/>
            <a:ext cx="6858000" cy="6858000"/>
          </a:xfrm>
          <a:prstGeom prst="rect">
            <a:avLst/>
          </a:prstGeom>
        </p:spPr>
      </p:pic>
      <p:pic>
        <p:nvPicPr>
          <p:cNvPr id="14" name="Picture 13"/>
          <p:cNvPicPr>
            <a:picLocks noChangeAspect="1"/>
          </p:cNvPicPr>
          <p:nvPr/>
        </p:nvPicPr>
        <p:blipFill>
          <a:blip r:embed="rId11"/>
          <a:stretch>
            <a:fillRect/>
          </a:stretch>
        </p:blipFill>
        <p:spPr>
          <a:xfrm>
            <a:off x="2579784" y="2173876"/>
            <a:ext cx="10259502" cy="39013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1"/>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2"/>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3"/>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4"/>
          <a:srcRect l="73100" t="20154" r="13011" b="46142"/>
          <a:stretch>
            <a:fillRect/>
          </a:stretch>
        </p:blipFill>
        <p:spPr>
          <a:xfrm>
            <a:off x="11328400" y="874395"/>
            <a:ext cx="686435" cy="793115"/>
          </a:xfrm>
          <a:prstGeom prst="rect">
            <a:avLst/>
          </a:prstGeom>
        </p:spPr>
      </p:pic>
      <p:pic>
        <p:nvPicPr>
          <p:cNvPr id="13" name="图形" descr="5cbd2efc09a0e"/>
          <p:cNvPicPr>
            <a:picLocks noChangeAspect="1"/>
          </p:cNvPicPr>
          <p:nvPr/>
        </p:nvPicPr>
        <p:blipFill>
          <a:blip r:embed="rId5"/>
          <a:srcRect t="4880" r="2994" b="6037"/>
          <a:stretch>
            <a:fillRect/>
          </a:stretch>
        </p:blipFill>
        <p:spPr>
          <a:xfrm>
            <a:off x="-1" y="3756588"/>
            <a:ext cx="4096139" cy="3102047"/>
          </a:xfrm>
          <a:prstGeom prst="rect">
            <a:avLst/>
          </a:prstGeom>
        </p:spPr>
      </p:pic>
      <p:pic>
        <p:nvPicPr>
          <p:cNvPr id="14" name="Picture 13"/>
          <p:cNvPicPr>
            <a:picLocks noChangeAspect="1"/>
          </p:cNvPicPr>
          <p:nvPr/>
        </p:nvPicPr>
        <p:blipFill>
          <a:blip r:embed="rId6"/>
          <a:stretch>
            <a:fillRect/>
          </a:stretch>
        </p:blipFill>
        <p:spPr>
          <a:xfrm>
            <a:off x="3827563" y="1869808"/>
            <a:ext cx="8364437" cy="24020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967865"/>
            <a:ext cx="12192000" cy="4889500"/>
            <a:chOff x="0" y="3099"/>
            <a:chExt cx="19200" cy="7700"/>
          </a:xfrm>
        </p:grpSpPr>
        <p:pic>
          <p:nvPicPr>
            <p:cNvPr id="13" name="图片 12" descr="6"/>
            <p:cNvPicPr>
              <a:picLocks noChangeAspect="1"/>
            </p:cNvPicPr>
            <p:nvPr/>
          </p:nvPicPr>
          <p:blipFill>
            <a:blip r:embed="rId1"/>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2"/>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3"/>
              <a:srcRect b="30718"/>
              <a:stretch>
                <a:fillRect/>
              </a:stretch>
            </p:blipFill>
            <p:spPr>
              <a:xfrm>
                <a:off x="0" y="4078"/>
                <a:ext cx="19200" cy="6722"/>
              </a:xfrm>
              <a:prstGeom prst="rect">
                <a:avLst/>
              </a:prstGeom>
            </p:spPr>
          </p:pic>
        </p:grpSp>
      </p:grpSp>
      <p:grpSp>
        <p:nvGrpSpPr>
          <p:cNvPr id="4" name="Group 3"/>
          <p:cNvGrpSpPr/>
          <p:nvPr/>
        </p:nvGrpSpPr>
        <p:grpSpPr>
          <a:xfrm>
            <a:off x="4177030" y="786130"/>
            <a:ext cx="7799070" cy="2158365"/>
            <a:chOff x="5154930" y="123508"/>
            <a:chExt cx="7799070" cy="2158365"/>
          </a:xfrm>
        </p:grpSpPr>
        <p:sp>
          <p:nvSpPr>
            <p:cNvPr id="19" name="圆角矩形 18"/>
            <p:cNvSpPr/>
            <p:nvPr/>
          </p:nvSpPr>
          <p:spPr>
            <a:xfrm>
              <a:off x="5154930" y="123508"/>
              <a:ext cx="7799070" cy="2158365"/>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 name="TextBox 2"/>
            <p:cNvSpPr txBox="1"/>
            <p:nvPr/>
          </p:nvSpPr>
          <p:spPr>
            <a:xfrm>
              <a:off x="5320406" y="233194"/>
              <a:ext cx="7137918" cy="1938992"/>
            </a:xfrm>
            <a:prstGeom prst="rect">
              <a:avLst/>
            </a:prstGeom>
            <a:noFill/>
          </p:spPr>
          <p:txBody>
            <a:bodyPr wrap="square" rtlCol="0">
              <a:spAutoFit/>
            </a:bodyPr>
            <a:lstStyle/>
            <a:p>
              <a:pPr algn="ctr"/>
              <a:r>
                <a:rPr lang="en-US" sz="6000" b="1" dirty="0" err="1">
                  <a:solidFill>
                    <a:srgbClr val="002060"/>
                  </a:solidFill>
                  <a:effectLst/>
                  <a:latin typeface="Cambria" panose="02040503050406030204" pitchFamily="18" charset="0"/>
                  <a:ea typeface="Cambria" panose="02040503050406030204" pitchFamily="18" charset="0"/>
                </a:rPr>
                <a:t>Đố</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các</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em</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bài</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hát</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nói</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về</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điều</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gì</a:t>
              </a:r>
              <a:r>
                <a:rPr lang="en-US" sz="6000" b="1" dirty="0">
                  <a:solidFill>
                    <a:srgbClr val="002060"/>
                  </a:solidFill>
                  <a:effectLst/>
                  <a:latin typeface="Cambria" panose="02040503050406030204" pitchFamily="18" charset="0"/>
                  <a:ea typeface="Cambria" panose="02040503050406030204" pitchFamily="18" charset="0"/>
                </a:rPr>
                <a:t>?</a:t>
              </a:r>
              <a:endParaRPr lang="en-US" sz="6000" b="1" dirty="0">
                <a:solidFill>
                  <a:srgbClr val="002060"/>
                </a:solidFill>
                <a:effectLst/>
                <a:latin typeface="Cambria" panose="02040503050406030204" pitchFamily="18" charset="0"/>
                <a:ea typeface="Cambria" panose="02040503050406030204" pitchFamily="18" charset="0"/>
              </a:endParaRPr>
            </a:p>
          </p:txBody>
        </p:sp>
      </p:grpSp>
      <p:pic>
        <p:nvPicPr>
          <p:cNvPr id="7" name="图形" descr="5cbd2efc09a0e"/>
          <p:cNvPicPr>
            <a:picLocks noChangeAspect="1"/>
          </p:cNvPicPr>
          <p:nvPr/>
        </p:nvPicPr>
        <p:blipFill>
          <a:blip r:embed="rId4"/>
          <a:srcRect t="4880" r="2994" b="6037"/>
          <a:stretch>
            <a:fillRect/>
          </a:stretch>
        </p:blipFill>
        <p:spPr>
          <a:xfrm>
            <a:off x="-1" y="3756588"/>
            <a:ext cx="4096139" cy="31020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1"/>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2"/>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3"/>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4"/>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5"/>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6"/>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7"/>
              <a:srcRect b="30718"/>
              <a:stretch>
                <a:fillRect/>
              </a:stretch>
            </p:blipFill>
            <p:spPr>
              <a:xfrm>
                <a:off x="0" y="4078"/>
                <a:ext cx="19200" cy="6722"/>
              </a:xfrm>
              <a:prstGeom prst="rect">
                <a:avLst/>
              </a:prstGeom>
            </p:spPr>
          </p:pic>
        </p:grpSp>
      </p:grpSp>
      <p:pic>
        <p:nvPicPr>
          <p:cNvPr id="13" name="图形" descr="5cbd2efc09a0e"/>
          <p:cNvPicPr>
            <a:picLocks noChangeAspect="1"/>
          </p:cNvPicPr>
          <p:nvPr/>
        </p:nvPicPr>
        <p:blipFill>
          <a:blip r:embed="rId8"/>
          <a:srcRect t="4880" r="2994" b="6037"/>
          <a:stretch>
            <a:fillRect/>
          </a:stretch>
        </p:blipFill>
        <p:spPr>
          <a:xfrm>
            <a:off x="7143996" y="3604895"/>
            <a:ext cx="4096139" cy="3102047"/>
          </a:xfrm>
          <a:prstGeom prst="rect">
            <a:avLst/>
          </a:prstGeom>
        </p:spPr>
      </p:pic>
      <p:pic>
        <p:nvPicPr>
          <p:cNvPr id="2" name="Picture 1"/>
          <p:cNvPicPr>
            <a:picLocks noChangeAspect="1"/>
          </p:cNvPicPr>
          <p:nvPr/>
        </p:nvPicPr>
        <p:blipFill>
          <a:blip r:embed="rId9"/>
          <a:stretch>
            <a:fillRect/>
          </a:stretch>
        </p:blipFill>
        <p:spPr>
          <a:xfrm>
            <a:off x="2787433" y="1520825"/>
            <a:ext cx="8364437" cy="2395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93072" y="894121"/>
            <a:ext cx="10398928" cy="2406547"/>
            <a:chOff x="1793072" y="894121"/>
            <a:chExt cx="10398928" cy="2406547"/>
          </a:xfrm>
        </p:grpSpPr>
        <p:sp>
          <p:nvSpPr>
            <p:cNvPr id="4" name="矩形: 圆角 18"/>
            <p:cNvSpPr/>
            <p:nvPr/>
          </p:nvSpPr>
          <p:spPr>
            <a:xfrm>
              <a:off x="1793072" y="894121"/>
              <a:ext cx="10398928" cy="2406547"/>
            </a:xfrm>
            <a:prstGeom prst="roundRect">
              <a:avLst>
                <a:gd name="adj" fmla="val 50000"/>
              </a:avLst>
            </a:prstGeom>
            <a:solidFill>
              <a:srgbClr val="F5BD5A"/>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5" name="TextBox 4"/>
            <p:cNvSpPr txBox="1"/>
            <p:nvPr/>
          </p:nvSpPr>
          <p:spPr>
            <a:xfrm>
              <a:off x="2617310" y="992344"/>
              <a:ext cx="8901404" cy="2308324"/>
            </a:xfrm>
            <a:prstGeom prst="rect">
              <a:avLst/>
            </a:prstGeom>
            <a:noFill/>
          </p:spPr>
          <p:txBody>
            <a:bodyPr wrap="square" rtlCol="0">
              <a:spAutoFit/>
            </a:bodyPr>
            <a:lstStyle/>
            <a:p>
              <a:pPr algn="just"/>
              <a:r>
                <a:rPr lang="en-US" sz="4800" b="1" dirty="0" err="1">
                  <a:latin typeface="Cambria" panose="02040503050406030204" pitchFamily="18" charset="0"/>
                  <a:ea typeface="Cambria" panose="02040503050406030204" pitchFamily="18" charset="0"/>
                </a:rPr>
                <a:t>Yêu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cầu</a:t>
              </a:r>
              <a:r>
                <a:rPr lang="en-US" sz="4800" b="1" dirty="0">
                  <a:latin typeface="Cambria" panose="02040503050406030204" pitchFamily="18" charset="0"/>
                  <a:ea typeface="Cambria" panose="02040503050406030204" pitchFamily="18" charset="0"/>
                </a:rPr>
                <a:t>: </a:t>
              </a:r>
              <a:r>
                <a:rPr lang="vi-VN" sz="4800" b="1" dirty="0">
                  <a:latin typeface="Cambria" panose="02040503050406030204" pitchFamily="18" charset="0"/>
                  <a:ea typeface="Cambria" panose="02040503050406030204" pitchFamily="18" charset="0"/>
                </a:rPr>
                <a:t>Kể lại một việc em đã tham gia góp phần giữ môi trường sống xanh, sạch, đẹp.</a:t>
              </a:r>
              <a:endParaRPr lang="vi-VN" sz="4800" b="1" dirty="0">
                <a:latin typeface="Cambria" panose="02040503050406030204" pitchFamily="18" charset="0"/>
                <a:ea typeface="Cambria" panose="02040503050406030204" pitchFamily="18" charset="0"/>
              </a:endParaRPr>
            </a:p>
          </p:txBody>
        </p:sp>
      </p:grpSp>
      <p:pic>
        <p:nvPicPr>
          <p:cNvPr id="7" name="Picture 6"/>
          <p:cNvPicPr>
            <a:picLocks noChangeAspect="1"/>
          </p:cNvPicPr>
          <p:nvPr/>
        </p:nvPicPr>
        <p:blipFill>
          <a:blip r:embed="rId1"/>
          <a:stretch>
            <a:fillRect/>
          </a:stretch>
        </p:blipFill>
        <p:spPr>
          <a:xfrm>
            <a:off x="-421676" y="6117491"/>
            <a:ext cx="2188654" cy="951058"/>
          </a:xfrm>
          <a:prstGeom prst="rect">
            <a:avLst/>
          </a:prstGeom>
        </p:spPr>
      </p:pic>
      <p:pic>
        <p:nvPicPr>
          <p:cNvPr id="8" name="Picture 7"/>
          <p:cNvPicPr>
            <a:picLocks noChangeAspect="1"/>
          </p:cNvPicPr>
          <p:nvPr/>
        </p:nvPicPr>
        <p:blipFill>
          <a:blip r:embed="rId1"/>
          <a:stretch>
            <a:fillRect/>
          </a:stretch>
        </p:blipFill>
        <p:spPr>
          <a:xfrm>
            <a:off x="10424387" y="-338461"/>
            <a:ext cx="2188654" cy="9510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1504" y="113347"/>
            <a:ext cx="12192000" cy="6631305"/>
            <a:chOff x="0" y="356"/>
            <a:chExt cx="19200" cy="10443"/>
          </a:xfrm>
        </p:grpSpPr>
        <p:grpSp>
          <p:nvGrpSpPr>
            <p:cNvPr id="12" name="组合 11"/>
            <p:cNvGrpSpPr/>
            <p:nvPr/>
          </p:nvGrpSpPr>
          <p:grpSpPr>
            <a:xfrm>
              <a:off x="0" y="3099"/>
              <a:ext cx="19200" cy="7700"/>
              <a:chOff x="0" y="3099"/>
              <a:chExt cx="19200" cy="7700"/>
            </a:xfrm>
          </p:grpSpPr>
          <p:pic>
            <p:nvPicPr>
              <p:cNvPr id="13" name="图片 12" descr="6"/>
              <p:cNvPicPr>
                <a:picLocks noChangeAspect="1"/>
              </p:cNvPicPr>
              <p:nvPr/>
            </p:nvPicPr>
            <p:blipFill>
              <a:blip r:embed="rId1"/>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2"/>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3"/>
                <a:srcRect b="30718"/>
                <a:stretch>
                  <a:fillRect/>
                </a:stretch>
              </p:blipFill>
              <p:spPr>
                <a:xfrm>
                  <a:off x="0" y="4078"/>
                  <a:ext cx="19200" cy="6722"/>
                </a:xfrm>
                <a:prstGeom prst="rect">
                  <a:avLst/>
                </a:prstGeom>
              </p:spPr>
            </p:pic>
          </p:grpSp>
        </p:grpSp>
        <p:sp>
          <p:nvSpPr>
            <p:cNvPr id="19" name="圆角矩形 18"/>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p:cNvGrpSpPr/>
          <p:nvPr/>
        </p:nvGrpSpPr>
        <p:grpSpPr>
          <a:xfrm>
            <a:off x="3692283" y="112713"/>
            <a:ext cx="4663155" cy="784830"/>
            <a:chOff x="797845" y="378777"/>
            <a:chExt cx="3666931" cy="784830"/>
          </a:xfrm>
        </p:grpSpPr>
        <p:sp>
          <p:nvSpPr>
            <p:cNvPr id="2" name="矩形: 圆角 28"/>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4500">
                <a:latin typeface="#9Slide03 AllRoundGothic" panose="020B0703020202020104" pitchFamily="34" charset="0"/>
                <a:cs typeface="思源黑体 CN Bold" panose="020B0800000000000000" pitchFamily="34" charset="-122"/>
              </a:endParaRPr>
            </a:p>
          </p:txBody>
        </p:sp>
        <p:sp>
          <p:nvSpPr>
            <p:cNvPr id="3" name="TextBox 2"/>
            <p:cNvSpPr txBox="1"/>
            <p:nvPr/>
          </p:nvSpPr>
          <p:spPr>
            <a:xfrm>
              <a:off x="1082351" y="378777"/>
              <a:ext cx="3116425" cy="784830"/>
            </a:xfrm>
            <a:prstGeom prst="rect">
              <a:avLst/>
            </a:prstGeom>
            <a:noFill/>
          </p:spPr>
          <p:txBody>
            <a:bodyPr wrap="square" rtlCol="0">
              <a:spAutoFit/>
            </a:bodyPr>
            <a:lstStyle/>
            <a:p>
              <a:r>
                <a:rPr lang="vi-VN" sz="4500" b="1" dirty="0">
                  <a:solidFill>
                    <a:schemeClr val="bg1"/>
                  </a:solidFill>
                  <a:latin typeface="Cambria" panose="02040503050406030204" pitchFamily="18" charset="0"/>
                  <a:ea typeface="Cambria" panose="02040503050406030204" pitchFamily="18" charset="0"/>
                </a:rPr>
                <a:t>1. Chuẩn bị</a:t>
              </a:r>
              <a:endParaRPr lang="en-US" sz="4500" b="1" dirty="0">
                <a:solidFill>
                  <a:schemeClr val="bg1"/>
                </a:solidFill>
                <a:latin typeface="Cambria" panose="02040503050406030204" pitchFamily="18" charset="0"/>
                <a:ea typeface="Cambria" panose="02040503050406030204" pitchFamily="18" charset="0"/>
              </a:endParaRPr>
            </a:p>
          </p:txBody>
        </p:sp>
      </p:grpSp>
      <p:sp>
        <p:nvSpPr>
          <p:cNvPr id="5" name="TextBox 4"/>
          <p:cNvSpPr txBox="1"/>
          <p:nvPr/>
        </p:nvSpPr>
        <p:spPr>
          <a:xfrm>
            <a:off x="791402" y="827722"/>
            <a:ext cx="10609196" cy="5632311"/>
          </a:xfrm>
          <a:prstGeom prst="rect">
            <a:avLst/>
          </a:prstGeom>
          <a:noFill/>
        </p:spPr>
        <p:txBody>
          <a:bodyPr wrap="square" rtlCol="0">
            <a:spAutoFit/>
          </a:bodyPr>
          <a:lstStyle/>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Em </a:t>
            </a:r>
            <a:r>
              <a:rPr lang="vi-VN" sz="4500" b="1" dirty="0">
                <a:solidFill>
                  <a:srgbClr val="002060"/>
                </a:solidFill>
                <a:latin typeface="Cambria" panose="02040503050406030204" pitchFamily="18" charset="0"/>
                <a:ea typeface="Cambria" panose="02040503050406030204" pitchFamily="18" charset="0"/>
              </a:rPr>
              <a:t>đã tham gia những việc gì (trồng cây xanh, quét dọn ngõ, phân loại rác,...)? Chọn một việc để kể lại.</a:t>
            </a:r>
            <a:endParaRPr lang="vi-VN" sz="4500" b="1" dirty="0">
              <a:solidFill>
                <a:srgbClr val="002060"/>
              </a:solidFill>
              <a:latin typeface="Cambria" panose="02040503050406030204" pitchFamily="18" charset="0"/>
              <a:ea typeface="Cambria" panose="02040503050406030204" pitchFamily="18" charset="0"/>
            </a:endParaRPr>
          </a:p>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Việc </a:t>
            </a:r>
            <a:r>
              <a:rPr lang="vi-VN" sz="4500" b="1" dirty="0">
                <a:solidFill>
                  <a:srgbClr val="002060"/>
                </a:solidFill>
                <a:latin typeface="Cambria" panose="02040503050406030204" pitchFamily="18" charset="0"/>
                <a:ea typeface="Cambria" panose="02040503050406030204" pitchFamily="18" charset="0"/>
              </a:rPr>
              <a:t>đó diễn ra ở đâu? Khi nào? Có những ai tham gia? Việc đó diễn ra và kết thúc như thế nào?</a:t>
            </a:r>
            <a:endParaRPr lang="vi-VN" sz="4500" b="1" dirty="0">
              <a:solidFill>
                <a:srgbClr val="002060"/>
              </a:solidFill>
              <a:latin typeface="Cambria" panose="02040503050406030204" pitchFamily="18" charset="0"/>
              <a:ea typeface="Cambria" panose="02040503050406030204" pitchFamily="18" charset="0"/>
            </a:endParaRPr>
          </a:p>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Em </a:t>
            </a:r>
            <a:r>
              <a:rPr lang="vi-VN" sz="4500" b="1" dirty="0">
                <a:solidFill>
                  <a:srgbClr val="002060"/>
                </a:solidFill>
                <a:latin typeface="Cambria" panose="02040503050406030204" pitchFamily="18" charset="0"/>
                <a:ea typeface="Cambria" panose="02040503050406030204" pitchFamily="18" charset="0"/>
              </a:rPr>
              <a:t>có cảm xúc, suy nghĩ gì khi tham gia việc đó?</a:t>
            </a:r>
            <a:endParaRPr lang="vi-VN" sz="45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picking up trash in the park&#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9333" r="19334" b="1"/>
          <a:stretch>
            <a:fillRect/>
          </a:stretch>
        </p:blipFill>
        <p:spPr>
          <a:xfrm>
            <a:off x="20" y="10"/>
            <a:ext cx="6095980" cy="6857990"/>
          </a:xfrm>
          <a:prstGeom prst="rect">
            <a:avLst/>
          </a:prstGeom>
        </p:spPr>
      </p:pic>
      <p:pic>
        <p:nvPicPr>
          <p:cNvPr id="5" name="Picture 4" descr="A cartoon of a child watering a tree&#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60" r="10651"/>
          <a:stretch>
            <a:fillRect/>
          </a:stretch>
        </p:blipFill>
        <p:spPr>
          <a:xfrm>
            <a:off x="6096000" y="10"/>
            <a:ext cx="6096000" cy="6857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cleaning stairs&#10;&#10;Description automatically generated"/>
          <p:cNvPicPr>
            <a:picLocks noChangeAspect="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584200" y="0"/>
            <a:ext cx="10795317"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226060"/>
            <a:ext cx="12192000" cy="6631305"/>
            <a:chOff x="0" y="356"/>
            <a:chExt cx="19200" cy="10443"/>
          </a:xfrm>
        </p:grpSpPr>
        <p:grpSp>
          <p:nvGrpSpPr>
            <p:cNvPr id="12" name="组合 11"/>
            <p:cNvGrpSpPr/>
            <p:nvPr/>
          </p:nvGrpSpPr>
          <p:grpSpPr>
            <a:xfrm>
              <a:off x="0" y="3099"/>
              <a:ext cx="19200" cy="7700"/>
              <a:chOff x="0" y="3099"/>
              <a:chExt cx="19200" cy="7700"/>
            </a:xfrm>
          </p:grpSpPr>
          <p:pic>
            <p:nvPicPr>
              <p:cNvPr id="13" name="图片 12" descr="6"/>
              <p:cNvPicPr>
                <a:picLocks noChangeAspect="1"/>
              </p:cNvPicPr>
              <p:nvPr/>
            </p:nvPicPr>
            <p:blipFill>
              <a:blip r:embed="rId1"/>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2"/>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3"/>
                <a:srcRect b="30718"/>
                <a:stretch>
                  <a:fillRect/>
                </a:stretch>
              </p:blipFill>
              <p:spPr>
                <a:xfrm>
                  <a:off x="0" y="4078"/>
                  <a:ext cx="19200" cy="6722"/>
                </a:xfrm>
                <a:prstGeom prst="rect">
                  <a:avLst/>
                </a:prstGeom>
              </p:spPr>
            </p:pic>
          </p:grpSp>
        </p:grpSp>
        <p:sp>
          <p:nvSpPr>
            <p:cNvPr id="19" name="圆角矩形 18"/>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4152900" y="199994"/>
            <a:ext cx="3281525" cy="861774"/>
            <a:chOff x="879151" y="340677"/>
            <a:chExt cx="3281525" cy="861774"/>
          </a:xfrm>
        </p:grpSpPr>
        <p:sp>
          <p:nvSpPr>
            <p:cNvPr id="3" name="矩形: 圆角 28"/>
            <p:cNvSpPr/>
            <p:nvPr/>
          </p:nvSpPr>
          <p:spPr>
            <a:xfrm>
              <a:off x="879151" y="415383"/>
              <a:ext cx="2151406"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p:cNvSpPr txBox="1"/>
            <p:nvPr/>
          </p:nvSpPr>
          <p:spPr>
            <a:xfrm>
              <a:off x="1044251" y="340677"/>
              <a:ext cx="3116425" cy="861774"/>
            </a:xfrm>
            <a:prstGeom prst="rect">
              <a:avLst/>
            </a:prstGeom>
            <a:noFill/>
          </p:spPr>
          <p:txBody>
            <a:bodyPr wrap="square" rtlCol="0">
              <a:spAutoFit/>
            </a:bodyPr>
            <a:lstStyle/>
            <a:p>
              <a:r>
                <a:rPr lang="vi-VN" sz="5000" b="1" dirty="0">
                  <a:solidFill>
                    <a:schemeClr val="bg1"/>
                  </a:solidFill>
                  <a:latin typeface="Cambria" panose="02040503050406030204" pitchFamily="18" charset="0"/>
                  <a:ea typeface="Cambria" panose="02040503050406030204" pitchFamily="18" charset="0"/>
                </a:rPr>
                <a:t>2. Kể</a:t>
              </a:r>
              <a:endParaRPr lang="en-US" sz="5000" b="1" dirty="0">
                <a:solidFill>
                  <a:schemeClr val="bg1"/>
                </a:solidFill>
                <a:latin typeface="Cambria" panose="02040503050406030204" pitchFamily="18" charset="0"/>
                <a:ea typeface="Cambria" panose="02040503050406030204" pitchFamily="18" charset="0"/>
              </a:endParaRPr>
            </a:p>
          </p:txBody>
        </p:sp>
      </p:grpSp>
      <p:sp>
        <p:nvSpPr>
          <p:cNvPr id="5" name="TextBox 4"/>
          <p:cNvSpPr txBox="1"/>
          <p:nvPr/>
        </p:nvSpPr>
        <p:spPr>
          <a:xfrm>
            <a:off x="593742" y="1478328"/>
            <a:ext cx="7156697" cy="4324261"/>
          </a:xfrm>
          <a:prstGeom prst="rect">
            <a:avLst/>
          </a:prstGeom>
          <a:noFill/>
        </p:spPr>
        <p:txBody>
          <a:bodyPr wrap="square" rtlCol="0">
            <a:spAutoFit/>
          </a:bodyPr>
          <a:lstStyle/>
          <a:p>
            <a:pPr algn="just"/>
            <a:r>
              <a:rPr lang="vi-VN" sz="5500" b="1" dirty="0">
                <a:solidFill>
                  <a:srgbClr val="002060"/>
                </a:solidFill>
                <a:latin typeface="Cambria" panose="02040503050406030204" pitchFamily="18" charset="0"/>
                <a:ea typeface="Cambria" panose="02040503050406030204" pitchFamily="18" charset="0"/>
              </a:rPr>
              <a:t>-Dựa vào các ý đã chuẩn bị, kể lại việc đã tham gia. </a:t>
            </a:r>
            <a:endParaRPr lang="vi-VN" sz="5500" b="1" dirty="0">
              <a:solidFill>
                <a:srgbClr val="002060"/>
              </a:solidFill>
              <a:latin typeface="Cambria" panose="02040503050406030204" pitchFamily="18" charset="0"/>
              <a:ea typeface="Cambria" panose="02040503050406030204" pitchFamily="18" charset="0"/>
            </a:endParaRPr>
          </a:p>
          <a:p>
            <a:pPr algn="just"/>
            <a:r>
              <a:rPr lang="vi-VN" sz="5500" b="1" dirty="0">
                <a:solidFill>
                  <a:srgbClr val="002060"/>
                </a:solidFill>
                <a:latin typeface="Cambria" panose="02040503050406030204" pitchFamily="18" charset="0"/>
                <a:ea typeface="Cambria" panose="02040503050406030204" pitchFamily="18" charset="0"/>
              </a:rPr>
              <a:t>-Chú ý nói rõ ràng, có cử chỉ, điệu bộ.</a:t>
            </a:r>
            <a:endParaRPr lang="vi-VN" sz="5500" b="1" dirty="0">
              <a:solidFill>
                <a:srgbClr val="002060"/>
              </a:solidFill>
              <a:latin typeface="Cambria" panose="02040503050406030204" pitchFamily="18" charset="0"/>
              <a:ea typeface="Cambria" panose="02040503050406030204" pitchFamily="18" charset="0"/>
            </a:endParaRPr>
          </a:p>
        </p:txBody>
      </p:sp>
      <p:pic>
        <p:nvPicPr>
          <p:cNvPr id="7" name="Picture 6" descr="A cartoon of a child writing on a book at a desk&#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3820" y="2564159"/>
            <a:ext cx="4238361" cy="42686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1859</Words>
  <Application>WPS Presentation</Application>
  <PresentationFormat>Widescreen</PresentationFormat>
  <Paragraphs>43</Paragraphs>
  <Slides>16</Slides>
  <Notes>0</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16</vt:i4>
      </vt:variant>
    </vt:vector>
  </HeadingPairs>
  <TitlesOfParts>
    <vt:vector size="32" baseType="lpstr">
      <vt:lpstr>Arial</vt:lpstr>
      <vt:lpstr>SimSun</vt:lpstr>
      <vt:lpstr>Wingdings</vt:lpstr>
      <vt:lpstr>SVN-Newton</vt:lpstr>
      <vt:lpstr>Segoe Print</vt:lpstr>
      <vt:lpstr>Times New Roman</vt:lpstr>
      <vt:lpstr>思源黑体 CN Bold</vt:lpstr>
      <vt:lpstr>#9Slide07 HoneyCream</vt:lpstr>
      <vt:lpstr>Calibri</vt:lpstr>
      <vt:lpstr>思源黑体 CN Bold</vt:lpstr>
      <vt:lpstr>Cambria</vt:lpstr>
      <vt:lpstr>#9Slide03 AllRoundGothic</vt:lpstr>
      <vt:lpstr>Microsoft YaHei</vt:lpstr>
      <vt:lpstr>Arial Unicode MS</vt:lpstr>
      <vt:lpstr>Yu Gothic UI Semibold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 NON TEAM</cp:keywords>
  <cp:lastModifiedBy>Thị Linh Phuong 30-Nguyen</cp:lastModifiedBy>
  <cp:revision>35</cp:revision>
  <dcterms:created xsi:type="dcterms:W3CDTF">2023-03-03T13:28:00Z</dcterms:created>
  <dcterms:modified xsi:type="dcterms:W3CDTF">2024-05-13T07:46:07Z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1033-12.2.0.16909</vt:lpwstr>
  </property>
  <property fmtid="{D5CDD505-2E9C-101B-9397-08002B2CF9AE}" pid="3" name="ICV">
    <vt:lpwstr>722D6A0B31E84E6CAFB0749743FB7949_12</vt:lpwstr>
  </property>
</Properties>
</file>