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3325" r:id="rId3"/>
    <p:sldId id="7303" r:id="rId4"/>
    <p:sldId id="7309" r:id="rId5"/>
    <p:sldId id="7310" r:id="rId6"/>
    <p:sldId id="7311" r:id="rId7"/>
    <p:sldId id="3326" r:id="rId8"/>
    <p:sldId id="7306" r:id="rId9"/>
    <p:sldId id="7305" r:id="rId10"/>
    <p:sldId id="262" r:id="rId11"/>
    <p:sldId id="263" r:id="rId12"/>
    <p:sldId id="7308" r:id="rId13"/>
    <p:sldId id="3327"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3113" userDrawn="1">
          <p15:clr>
            <a:srgbClr val="A4A3A4"/>
          </p15:clr>
        </p15:guide>
        <p15:guide id="4" orient="horz" pos="4224" userDrawn="1">
          <p15:clr>
            <a:srgbClr val="A4A3A4"/>
          </p15:clr>
        </p15:guide>
        <p15:guide id="5" orient="horz" pos="4320" userDrawn="1">
          <p15:clr>
            <a:srgbClr val="A4A3A4"/>
          </p15:clr>
        </p15:guide>
        <p15:guide id="6" orient="horz" pos="39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4125"/>
    <a:srgbClr val="B7CD10"/>
    <a:srgbClr val="149000"/>
    <a:srgbClr val="31AC17"/>
    <a:srgbClr val="50C9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30" autoAdjust="0"/>
    <p:restoredTop sz="94660"/>
  </p:normalViewPr>
  <p:slideViewPr>
    <p:cSldViewPr snapToGrid="0" showGuides="1">
      <p:cViewPr>
        <p:scale>
          <a:sx n="66" d="100"/>
          <a:sy n="66" d="100"/>
        </p:scale>
        <p:origin x="283" y="298"/>
      </p:cViewPr>
      <p:guideLst>
        <p:guide pos="416"/>
        <p:guide pos="7256"/>
        <p:guide orient="horz" pos="3113"/>
        <p:guide orient="horz" pos="4224"/>
        <p:guide orient="horz" pos="4320"/>
        <p:guide orient="horz" pos="39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notesMaster" Target="notesMasters/notesMaster1.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B4FF43-197C-47FC-A8B8-1495C5EF293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C7A3B-86D7-4B6C-87AA-11FCB7F8B47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9" Type="http://schemas.openxmlformats.org/officeDocument/2006/relationships/image" Target="../media/image7.png"/><Relationship Id="rId18" Type="http://schemas.openxmlformats.org/officeDocument/2006/relationships/image" Target="../media/image6.png"/><Relationship Id="rId17" Type="http://schemas.openxmlformats.org/officeDocument/2006/relationships/image" Target="../media/image5.png"/><Relationship Id="rId16" Type="http://schemas.openxmlformats.org/officeDocument/2006/relationships/image" Target="../media/image4.png"/><Relationship Id="rId15" Type="http://schemas.openxmlformats.org/officeDocument/2006/relationships/image" Target="../media/image3.png"/><Relationship Id="rId14" Type="http://schemas.openxmlformats.org/officeDocument/2006/relationships/image" Target="../media/image2.png"/><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1000" b="-21000"/>
          </a:stretch>
        </a:blipFill>
        <a:effectLst/>
      </p:bgPr>
    </p:bg>
    <p:spTree>
      <p:nvGrpSpPr>
        <p:cNvPr id="1" name=""/>
        <p:cNvGrpSpPr/>
        <p:nvPr/>
      </p:nvGrpSpPr>
      <p:grpSpPr>
        <a:xfrm>
          <a:off x="0" y="0"/>
          <a:ext cx="0" cy="0"/>
          <a:chOff x="0" y="0"/>
          <a:chExt cx="0" cy="0"/>
        </a:xfrm>
      </p:grpSpPr>
      <p:grpSp>
        <p:nvGrpSpPr>
          <p:cNvPr id="3" name="组合 2"/>
          <p:cNvGrpSpPr/>
          <p:nvPr userDrawn="1"/>
        </p:nvGrpSpPr>
        <p:grpSpPr>
          <a:xfrm>
            <a:off x="0" y="3429000"/>
            <a:ext cx="12573000" cy="3638550"/>
            <a:chOff x="-22499" y="3288862"/>
            <a:chExt cx="12214497" cy="3569138"/>
          </a:xfrm>
        </p:grpSpPr>
        <p:pic>
          <p:nvPicPr>
            <p:cNvPr id="4" name="图片 3"/>
            <p:cNvPicPr>
              <a:picLocks noChangeAspect="1"/>
            </p:cNvPicPr>
            <p:nvPr/>
          </p:nvPicPr>
          <p:blipFill>
            <a:blip r:embed="rId14"/>
            <a:stretch>
              <a:fillRect/>
            </a:stretch>
          </p:blipFill>
          <p:spPr>
            <a:xfrm>
              <a:off x="-22499" y="3288862"/>
              <a:ext cx="3984898" cy="3569138"/>
            </a:xfrm>
            <a:prstGeom prst="rect">
              <a:avLst/>
            </a:prstGeom>
          </p:spPr>
        </p:pic>
        <p:pic>
          <p:nvPicPr>
            <p:cNvPr id="5" name="图片 4"/>
            <p:cNvPicPr>
              <a:picLocks noChangeAspect="1"/>
            </p:cNvPicPr>
            <p:nvPr/>
          </p:nvPicPr>
          <p:blipFill rotWithShape="1">
            <a:blip r:embed="rId14"/>
            <a:srcRect l="22648" t="75841" r="1"/>
            <a:stretch>
              <a:fillRect/>
            </a:stretch>
          </p:blipFill>
          <p:spPr>
            <a:xfrm flipH="1">
              <a:off x="3886869" y="5943600"/>
              <a:ext cx="4495127" cy="914400"/>
            </a:xfrm>
            <a:prstGeom prst="rect">
              <a:avLst/>
            </a:prstGeom>
          </p:spPr>
        </p:pic>
        <p:pic>
          <p:nvPicPr>
            <p:cNvPr id="6" name="图片 5"/>
            <p:cNvPicPr>
              <a:picLocks noChangeAspect="1"/>
            </p:cNvPicPr>
            <p:nvPr/>
          </p:nvPicPr>
          <p:blipFill rotWithShape="1">
            <a:blip r:embed="rId15" cstate="print">
              <a:extLst>
                <a:ext uri="{28A0092B-C50C-407E-A947-70E740481C1C}">
                  <a14:useLocalDpi xmlns:a14="http://schemas.microsoft.com/office/drawing/2010/main" val="0"/>
                </a:ext>
              </a:extLst>
            </a:blip>
            <a:srcRect/>
            <a:stretch>
              <a:fillRect/>
            </a:stretch>
          </p:blipFill>
          <p:spPr>
            <a:xfrm>
              <a:off x="8381998" y="4680964"/>
              <a:ext cx="3810000" cy="2177036"/>
            </a:xfrm>
            <a:prstGeom prst="rect">
              <a:avLst/>
            </a:prstGeom>
          </p:spPr>
        </p:pic>
      </p:grpSp>
      <p:pic>
        <p:nvPicPr>
          <p:cNvPr id="7" name="图片 9"/>
          <p:cNvPicPr>
            <a:picLocks noChangeAspect="1"/>
          </p:cNvPicPr>
          <p:nvPr userDrawn="1"/>
        </p:nvPicPr>
        <p:blipFill rotWithShape="1">
          <a:blip r:embed="rId16" cstate="print">
            <a:extLst>
              <a:ext uri="{28A0092B-C50C-407E-A947-70E740481C1C}">
                <a14:useLocalDpi xmlns:a14="http://schemas.microsoft.com/office/drawing/2010/main" val="0"/>
              </a:ext>
            </a:extLst>
          </a:blip>
          <a:srcRect t="-1235"/>
          <a:stretch>
            <a:fillRect/>
          </a:stretch>
        </p:blipFill>
        <p:spPr>
          <a:xfrm flipH="1">
            <a:off x="0" y="0"/>
            <a:ext cx="3467544" cy="1397000"/>
          </a:xfrm>
          <a:prstGeom prst="rect">
            <a:avLst/>
          </a:prstGeom>
        </p:spPr>
      </p:pic>
      <p:pic>
        <p:nvPicPr>
          <p:cNvPr id="8" name="图片 17"/>
          <p:cNvPicPr>
            <a:picLocks noChangeAspect="1"/>
          </p:cNvPicPr>
          <p:nvPr userDrawn="1"/>
        </p:nvPicPr>
        <p:blipFill rotWithShape="1">
          <a:blip r:embed="rId16" cstate="print">
            <a:extLst>
              <a:ext uri="{28A0092B-C50C-407E-A947-70E740481C1C}">
                <a14:useLocalDpi xmlns:a14="http://schemas.microsoft.com/office/drawing/2010/main" val="0"/>
              </a:ext>
            </a:extLst>
          </a:blip>
          <a:srcRect t="-1235"/>
          <a:stretch>
            <a:fillRect/>
          </a:stretch>
        </p:blipFill>
        <p:spPr>
          <a:xfrm>
            <a:off x="8294686" y="1"/>
            <a:ext cx="3897314" cy="1527323"/>
          </a:xfrm>
          <a:prstGeom prst="rect">
            <a:avLst/>
          </a:prstGeom>
        </p:spPr>
      </p:pic>
      <p:pic>
        <p:nvPicPr>
          <p:cNvPr id="9" name="Picture 8"/>
          <p:cNvPicPr>
            <a:picLocks noChangeAspect="1"/>
          </p:cNvPicPr>
          <p:nvPr userDrawn="1"/>
        </p:nvPicPr>
        <p:blipFill rotWithShape="1">
          <a:blip r:embed="rId17" cstate="print">
            <a:extLst>
              <a:ext uri="{28A0092B-C50C-407E-A947-70E740481C1C}">
                <a14:useLocalDpi xmlns:a14="http://schemas.microsoft.com/office/drawing/2010/main" val="0"/>
              </a:ext>
            </a:extLst>
          </a:blip>
          <a:srcRect t="39325"/>
          <a:stretch>
            <a:fillRect/>
          </a:stretch>
        </p:blipFill>
        <p:spPr>
          <a:xfrm>
            <a:off x="13849351" y="7916566"/>
            <a:ext cx="838357" cy="865010"/>
          </a:xfrm>
          <a:prstGeom prst="rect">
            <a:avLst/>
          </a:prstGeom>
        </p:spPr>
      </p:pic>
      <p:pic>
        <p:nvPicPr>
          <p:cNvPr id="10" name="Picture 9"/>
          <p:cNvPicPr>
            <a:picLocks noChangeAspect="1"/>
          </p:cNvPicPr>
          <p:nvPr userDrawn="1"/>
        </p:nvPicPr>
        <p:blipFill rotWithShape="1">
          <a:blip r:embed="rId17" cstate="print">
            <a:extLst>
              <a:ext uri="{28A0092B-C50C-407E-A947-70E740481C1C}">
                <a14:useLocalDpi xmlns:a14="http://schemas.microsoft.com/office/drawing/2010/main" val="0"/>
              </a:ext>
            </a:extLst>
          </a:blip>
          <a:srcRect t="39325"/>
          <a:stretch>
            <a:fillRect/>
          </a:stretch>
        </p:blipFill>
        <p:spPr>
          <a:xfrm>
            <a:off x="15144751" y="-3056234"/>
            <a:ext cx="838357" cy="865010"/>
          </a:xfrm>
          <a:prstGeom prst="rect">
            <a:avLst/>
          </a:prstGeom>
        </p:spPr>
      </p:pic>
      <p:pic>
        <p:nvPicPr>
          <p:cNvPr id="11" name="Picture 10"/>
          <p:cNvPicPr>
            <a:picLocks noChangeAspect="1"/>
          </p:cNvPicPr>
          <p:nvPr userDrawn="1"/>
        </p:nvPicPr>
        <p:blipFill rotWithShape="1">
          <a:blip r:embed="rId17" cstate="print">
            <a:extLst>
              <a:ext uri="{28A0092B-C50C-407E-A947-70E740481C1C}">
                <a14:useLocalDpi xmlns:a14="http://schemas.microsoft.com/office/drawing/2010/main" val="0"/>
              </a:ext>
            </a:extLst>
          </a:blip>
          <a:srcRect t="39325"/>
          <a:stretch>
            <a:fillRect/>
          </a:stretch>
        </p:blipFill>
        <p:spPr>
          <a:xfrm>
            <a:off x="-3752850" y="-2542358"/>
            <a:ext cx="838357" cy="865010"/>
          </a:xfrm>
          <a:prstGeom prst="rect">
            <a:avLst/>
          </a:prstGeom>
        </p:spPr>
      </p:pic>
      <p:pic>
        <p:nvPicPr>
          <p:cNvPr id="12" name="Picture 11"/>
          <p:cNvPicPr>
            <a:picLocks noChangeAspect="1"/>
          </p:cNvPicPr>
          <p:nvPr userDrawn="1"/>
        </p:nvPicPr>
        <p:blipFill rotWithShape="1">
          <a:blip r:embed="rId17" cstate="print">
            <a:extLst>
              <a:ext uri="{28A0092B-C50C-407E-A947-70E740481C1C}">
                <a14:useLocalDpi xmlns:a14="http://schemas.microsoft.com/office/drawing/2010/main" val="0"/>
              </a:ext>
            </a:extLst>
          </a:blip>
          <a:srcRect t="39325"/>
          <a:stretch>
            <a:fillRect/>
          </a:stretch>
        </p:blipFill>
        <p:spPr>
          <a:xfrm>
            <a:off x="-3752851" y="7744642"/>
            <a:ext cx="838357" cy="865010"/>
          </a:xfrm>
          <a:prstGeom prst="rect">
            <a:avLst/>
          </a:prstGeom>
        </p:spPr>
      </p:pic>
      <p:pic>
        <p:nvPicPr>
          <p:cNvPr id="13" name="Picture 12"/>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1288430" y="5939488"/>
            <a:ext cx="1094071" cy="1128062"/>
          </a:xfrm>
          <a:prstGeom prst="rect">
            <a:avLst/>
          </a:prstGeom>
        </p:spPr>
      </p:pic>
      <p:pic>
        <p:nvPicPr>
          <p:cNvPr id="14" name="Picture 13"/>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70808" y="5926606"/>
            <a:ext cx="1094071" cy="1128062"/>
          </a:xfrm>
          <a:prstGeom prst="rect">
            <a:avLst/>
          </a:prstGeom>
        </p:spPr>
      </p:pic>
      <p:pic>
        <p:nvPicPr>
          <p:cNvPr id="15" name="Picture 14"/>
          <p:cNvPicPr>
            <a:picLocks noChangeAspect="1"/>
          </p:cNvPicPr>
          <p:nvPr userDrawn="1"/>
        </p:nvPicPr>
        <p:blipFill rotWithShape="1">
          <a:blip r:embed="rId19"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16" name="TextBox 3"/>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0"/>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p:cNvSpPr txBox="1"/>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805" rtl="0" eaLnBrk="1" fontAlgn="auto" latinLnBrk="0" hangingPunct="1">
              <a:lnSpc>
                <a:spcPct val="90000"/>
              </a:lnSpc>
              <a:spcBef>
                <a:spcPct val="0"/>
              </a:spcBef>
              <a:spcAft>
                <a:spcPts val="0"/>
              </a:spcAft>
              <a:buClrTx/>
              <a:buSzTx/>
              <a:buFontTx/>
              <a:buNone/>
              <a:defRPr/>
            </a:pPr>
            <a:r>
              <a:rPr kumimoji="0" lang="en-US" sz="254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9.png"/><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wav"/><Relationship Id="rId1"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wav"/><Relationship Id="rId1"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wav"/><Relationship Id="rId1" Type="http://schemas.openxmlformats.org/officeDocument/2006/relationships/audio" Target="../media/audio1.wav"/></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22.wdp"/><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74133" y="1024282"/>
            <a:ext cx="4386058" cy="6130236"/>
          </a:xfrm>
          <a:prstGeom prst="rect">
            <a:avLst/>
          </a:prstGeom>
        </p:spPr>
      </p:pic>
      <p:pic>
        <p:nvPicPr>
          <p:cNvPr id="15" name="图片 2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931172" y="3801278"/>
            <a:ext cx="4334961" cy="3275465"/>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37667"/>
          <a:stretch>
            <a:fillRect/>
          </a:stretch>
        </p:blipFill>
        <p:spPr>
          <a:xfrm>
            <a:off x="4047190" y="4893680"/>
            <a:ext cx="1078184" cy="114286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092" y="-143037"/>
            <a:ext cx="2116589" cy="2116589"/>
          </a:xfrm>
          <a:prstGeom prst="rect">
            <a:avLst/>
          </a:prstGeom>
        </p:spPr>
      </p:pic>
      <p:pic>
        <p:nvPicPr>
          <p:cNvPr id="19" name="Picture 18"/>
          <p:cNvPicPr>
            <a:picLocks noChangeAspect="1"/>
          </p:cNvPicPr>
          <p:nvPr/>
        </p:nvPicPr>
        <p:blipFill>
          <a:blip r:embed="rId5"/>
          <a:stretch>
            <a:fillRect/>
          </a:stretch>
        </p:blipFill>
        <p:spPr>
          <a:xfrm>
            <a:off x="1865643" y="2497799"/>
            <a:ext cx="10571380" cy="1871634"/>
          </a:xfrm>
          <a:prstGeom prst="rect">
            <a:avLst/>
          </a:prstGeom>
        </p:spPr>
      </p:pic>
      <p:pic>
        <p:nvPicPr>
          <p:cNvPr id="22" name="Picture 21"/>
          <p:cNvPicPr>
            <a:picLocks noChangeAspect="1"/>
          </p:cNvPicPr>
          <p:nvPr/>
        </p:nvPicPr>
        <p:blipFill>
          <a:blip r:embed="rId6"/>
          <a:stretch>
            <a:fillRect/>
          </a:stretch>
        </p:blipFill>
        <p:spPr>
          <a:xfrm>
            <a:off x="3999277" y="781124"/>
            <a:ext cx="7035620" cy="2273616"/>
          </a:xfrm>
          <a:prstGeom prst="rect">
            <a:avLst/>
          </a:prstGeom>
        </p:spPr>
      </p:pic>
      <p:pic>
        <p:nvPicPr>
          <p:cNvPr id="2" name="Picture 1"/>
          <p:cNvPicPr>
            <a:picLocks noChangeAspect="1"/>
          </p:cNvPicPr>
          <p:nvPr/>
        </p:nvPicPr>
        <p:blipFill>
          <a:blip r:embed="rId7"/>
          <a:stretch>
            <a:fillRect/>
          </a:stretch>
        </p:blipFill>
        <p:spPr>
          <a:xfrm>
            <a:off x="5917611" y="3618646"/>
            <a:ext cx="3511600" cy="10729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p:cNvPicPr>
            <a:picLocks noChangeAspect="1"/>
          </p:cNvPicPr>
          <p:nvPr/>
        </p:nvPicPr>
        <p:blipFill rotWithShape="1">
          <a:blip r:embed="rId1">
            <a:extLst>
              <a:ext uri="{28A0092B-C50C-407E-A947-70E740481C1C}">
                <a14:useLocalDpi xmlns:a14="http://schemas.microsoft.com/office/drawing/2010/main" val="0"/>
              </a:ext>
            </a:extLst>
          </a:blip>
          <a:srcRect t="17852" b="20435"/>
          <a:stretch>
            <a:fillRect/>
          </a:stretch>
        </p:blipFill>
        <p:spPr>
          <a:xfrm>
            <a:off x="-536056" y="1922099"/>
            <a:ext cx="7399311" cy="3605145"/>
          </a:xfrm>
          <a:prstGeom prst="rect">
            <a:avLst/>
          </a:prstGeom>
        </p:spPr>
      </p:pic>
      <p:sp>
        <p:nvSpPr>
          <p:cNvPr id="3" name="TextBox 2"/>
          <p:cNvSpPr txBox="1"/>
          <p:nvPr/>
        </p:nvSpPr>
        <p:spPr>
          <a:xfrm>
            <a:off x="2060028" y="430924"/>
            <a:ext cx="7914289" cy="369332"/>
          </a:xfrm>
          <a:prstGeom prst="rect">
            <a:avLst/>
          </a:prstGeom>
          <a:noFill/>
        </p:spPr>
        <p:txBody>
          <a:bodyPr wrap="square" rtlCol="0">
            <a:spAutoFit/>
          </a:bodyPr>
          <a:lstStyle/>
          <a:p>
            <a:endParaRPr lang="en-SG" dirty="0"/>
          </a:p>
        </p:txBody>
      </p:sp>
      <p:sp>
        <p:nvSpPr>
          <p:cNvPr id="11" name="Rounded Rectangle 7"/>
          <p:cNvSpPr/>
          <p:nvPr/>
        </p:nvSpPr>
        <p:spPr>
          <a:xfrm>
            <a:off x="1195758" y="242150"/>
            <a:ext cx="10878557" cy="746879"/>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Đặt</a:t>
            </a:r>
            <a:r>
              <a:rPr lang="en-SG" sz="3500" b="1" dirty="0">
                <a:solidFill>
                  <a:srgbClr val="C00000"/>
                </a:solidFill>
                <a:latin typeface="Cambria" panose="02040503050406030204" pitchFamily="18" charset="0"/>
                <a:ea typeface="Cambria" panose="02040503050406030204" pitchFamily="18" charset="0"/>
              </a:rPr>
              <a:t> 1 – 2 </a:t>
            </a:r>
            <a:r>
              <a:rPr lang="en-SG" sz="3500" b="1" dirty="0" err="1">
                <a:solidFill>
                  <a:srgbClr val="C00000"/>
                </a:solidFill>
                <a:latin typeface="Cambria" panose="02040503050406030204" pitchFamily="18" charset="0"/>
                <a:ea typeface="Cambria" panose="02040503050406030204" pitchFamily="18" charset="0"/>
              </a:rPr>
              <a:t>câu</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có</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sử</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dụng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một</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trong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các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dấu</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câu</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sau</a:t>
            </a:r>
            <a:r>
              <a:rPr lang="en-SG" sz="3500" b="1" dirty="0">
                <a:solidFill>
                  <a:srgbClr val="C00000"/>
                </a:solidFill>
                <a:latin typeface="Cambria" panose="02040503050406030204" pitchFamily="18" charset="0"/>
                <a:ea typeface="Cambria" panose="02040503050406030204" pitchFamily="18" charset="0"/>
              </a:rPr>
              <a:t>: </a:t>
            </a:r>
            <a:endParaRPr lang="vi-VN" sz="3500" b="1" dirty="0">
              <a:solidFill>
                <a:srgbClr val="C00000"/>
              </a:solidFill>
              <a:latin typeface="Cambria" panose="02040503050406030204" pitchFamily="18" charset="0"/>
              <a:ea typeface="Cambria" panose="02040503050406030204" pitchFamily="18" charset="0"/>
            </a:endParaRPr>
          </a:p>
        </p:txBody>
      </p:sp>
      <p:sp>
        <p:nvSpPr>
          <p:cNvPr id="20" name="Rounded Rectangle 2"/>
          <p:cNvSpPr/>
          <p:nvPr/>
        </p:nvSpPr>
        <p:spPr>
          <a:xfrm>
            <a:off x="112039" y="1330756"/>
            <a:ext cx="8891753" cy="746880"/>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500" b="1" dirty="0" err="1">
                <a:solidFill>
                  <a:srgbClr val="002060"/>
                </a:solidFill>
                <a:latin typeface="Cambria" panose="02040503050406030204" pitchFamily="18" charset="0"/>
                <a:ea typeface="Cambria" panose="02040503050406030204" pitchFamily="18" charset="0"/>
              </a:rPr>
              <a:t>Dấu</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gạch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ngang</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để</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đánh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dấu</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các</a:t>
            </a:r>
            <a:r>
              <a:rPr lang="en-SG" sz="3500" b="1" dirty="0">
                <a:solidFill>
                  <a:srgbClr val="002060"/>
                </a:solidFill>
                <a:latin typeface="Cambria" panose="02040503050406030204" pitchFamily="18" charset="0"/>
                <a:ea typeface="Cambria" panose="02040503050406030204" pitchFamily="18" charset="0"/>
              </a:rPr>
              <a:t> ý </a:t>
            </a:r>
            <a:r>
              <a:rPr lang="en-SG" sz="3500" b="1" dirty="0" err="1">
                <a:solidFill>
                  <a:srgbClr val="002060"/>
                </a:solidFill>
                <a:latin typeface="Cambria" panose="02040503050406030204" pitchFamily="18" charset="0"/>
                <a:ea typeface="Cambria" panose="02040503050406030204" pitchFamily="18" charset="0"/>
              </a:rPr>
              <a:t>liệt</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kê</a:t>
            </a:r>
            <a:r>
              <a:rPr lang="en-SG" sz="3500" b="1" dirty="0">
                <a:solidFill>
                  <a:srgbClr val="002060"/>
                </a:solidFill>
                <a:latin typeface="Cambria" panose="02040503050406030204" pitchFamily="18" charset="0"/>
                <a:ea typeface="Cambria" panose="02040503050406030204" pitchFamily="18" charset="0"/>
              </a:rPr>
              <a:t>.</a:t>
            </a:r>
            <a:endParaRPr lang="en-US" sz="3500" b="1" dirty="0">
              <a:solidFill>
                <a:srgbClr val="002060"/>
              </a:solidFill>
              <a:latin typeface="Cambria" panose="02040503050406030204" pitchFamily="18" charset="0"/>
              <a:ea typeface="Cambria" panose="02040503050406030204" pitchFamily="18" charset="0"/>
            </a:endParaRPr>
          </a:p>
        </p:txBody>
      </p:sp>
      <p:sp>
        <p:nvSpPr>
          <p:cNvPr id="21" name="Rounded Rectangle 2"/>
          <p:cNvSpPr/>
          <p:nvPr/>
        </p:nvSpPr>
        <p:spPr>
          <a:xfrm>
            <a:off x="6968358" y="2301265"/>
            <a:ext cx="5223642" cy="984801"/>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dirty="0" err="1">
                <a:solidFill>
                  <a:srgbClr val="002060"/>
                </a:solidFill>
                <a:latin typeface="Cambria" panose="02040503050406030204" pitchFamily="18" charset="0"/>
                <a:ea typeface="Cambria" panose="02040503050406030204" pitchFamily="18" charset="0"/>
              </a:rPr>
              <a:t>Dấu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ngoặc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kép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để</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đánh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dấu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tác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phẩm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hoặc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tài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liệu</a:t>
            </a:r>
            <a:r>
              <a:rPr lang="en-SG" sz="3000" b="1" dirty="0">
                <a:solidFill>
                  <a:srgbClr val="002060"/>
                </a:solidFill>
                <a:latin typeface="Cambria" panose="02040503050406030204" pitchFamily="18" charset="0"/>
                <a:ea typeface="Cambria" panose="02040503050406030204" pitchFamily="18" charset="0"/>
              </a:rPr>
              <a:t>.</a:t>
            </a:r>
            <a:endParaRPr lang="en-US" sz="3000" b="1" dirty="0">
              <a:solidFill>
                <a:srgbClr val="002060"/>
              </a:solidFill>
              <a:latin typeface="Cambria" panose="02040503050406030204" pitchFamily="18" charset="0"/>
              <a:ea typeface="Cambria" panose="02040503050406030204" pitchFamily="18" charset="0"/>
            </a:endParaRPr>
          </a:p>
        </p:txBody>
      </p:sp>
      <p:sp>
        <p:nvSpPr>
          <p:cNvPr id="2" name="Rounded Rectangle 2"/>
          <p:cNvSpPr/>
          <p:nvPr/>
        </p:nvSpPr>
        <p:spPr>
          <a:xfrm>
            <a:off x="128682" y="5285524"/>
            <a:ext cx="9291366" cy="84221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dirty="0">
                <a:solidFill>
                  <a:srgbClr val="002060"/>
                </a:solidFill>
                <a:latin typeface="Cambria" panose="02040503050406030204" pitchFamily="18" charset="0"/>
                <a:ea typeface="Cambria" panose="02040503050406030204" pitchFamily="18" charset="0"/>
              </a:rPr>
              <a:t>Dấu ngoặc đơn để đánh dấu phần chú thích.</a:t>
            </a:r>
            <a:endParaRPr lang="en-US" sz="3500" b="1" dirty="0">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64742" y="0"/>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panose="020B0604020202020204"/>
                <a:sym typeface="Arial" panose="020B0604020202020204"/>
              </a:rPr>
              <a:t>3</a:t>
            </a:r>
            <a:endParaRPr kumimoji="0" lang="en-US" sz="4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TextBox 7"/>
          <p:cNvSpPr txBox="1"/>
          <p:nvPr/>
        </p:nvSpPr>
        <p:spPr>
          <a:xfrm>
            <a:off x="452013" y="2850080"/>
            <a:ext cx="9869212" cy="2385268"/>
          </a:xfrm>
          <a:prstGeom prst="rect">
            <a:avLst/>
          </a:prstGeom>
          <a:noFill/>
        </p:spPr>
        <p:txBody>
          <a:bodyPr wrap="square">
            <a:spAutoFit/>
          </a:bodyPr>
          <a:lstStyle/>
          <a:p>
            <a:pPr algn="just" rtl="0" latinLnBrk="0"/>
            <a:r>
              <a:rPr lang="vi-VN" sz="3200" b="1" i="0" dirty="0">
                <a:effectLst/>
                <a:highlight>
                  <a:srgbClr val="FFFFFF"/>
                </a:highlight>
                <a:latin typeface="Cambria" panose="02040503050406030204" pitchFamily="18" charset="0"/>
                <a:ea typeface="Cambria" panose="02040503050406030204" pitchFamily="18" charset="0"/>
              </a:rPr>
              <a:t>Nội quy của </a:t>
            </a:r>
            <a:r>
              <a:rPr lang="vi-VN" sz="3200" b="1" dirty="0">
                <a:highlight>
                  <a:srgbClr val="FFFFFF"/>
                </a:highlight>
                <a:latin typeface="Cambria" panose="02040503050406030204" pitchFamily="18" charset="0"/>
                <a:ea typeface="Cambria" panose="02040503050406030204" pitchFamily="18" charset="0"/>
              </a:rPr>
              <a:t>lớp</a:t>
            </a:r>
            <a:r>
              <a:rPr lang="vi-VN" sz="3200" b="1" i="0" dirty="0">
                <a:effectLst/>
                <a:highlight>
                  <a:srgbClr val="FFFFFF"/>
                </a:highlight>
                <a:latin typeface="Cambria" panose="02040503050406030204" pitchFamily="18" charset="0"/>
                <a:ea typeface="Cambria" panose="02040503050406030204" pitchFamily="18" charset="0"/>
              </a:rPr>
              <a:t> học:</a:t>
            </a:r>
            <a:endParaRPr lang="vi-VN" sz="3200" b="1" i="0" dirty="0">
              <a:effectLst/>
              <a:highlight>
                <a:srgbClr val="FFFFFF"/>
              </a:highlight>
              <a:latin typeface="Cambria" panose="02040503050406030204" pitchFamily="18" charset="0"/>
              <a:ea typeface="Cambria" panose="02040503050406030204" pitchFamily="18" charset="0"/>
            </a:endParaRPr>
          </a:p>
          <a:p>
            <a:pPr algn="just" rtl="0" latinLnBrk="0"/>
            <a:r>
              <a:rPr lang="vi-VN" sz="3200" b="1" dirty="0">
                <a:highlight>
                  <a:srgbClr val="FFFFFF"/>
                </a:highlight>
                <a:latin typeface="Cambria" panose="02040503050406030204" pitchFamily="18" charset="0"/>
                <a:ea typeface="Cambria" panose="02040503050406030204" pitchFamily="18" charset="0"/>
              </a:rPr>
              <a:t>- Đi học đúng giờ.</a:t>
            </a:r>
            <a:endParaRPr lang="vi-VN" sz="3200" b="1" i="0" dirty="0">
              <a:effectLst/>
              <a:highlight>
                <a:srgbClr val="FFFFFF"/>
              </a:highlight>
              <a:latin typeface="Cambria" panose="02040503050406030204" pitchFamily="18" charset="0"/>
              <a:ea typeface="Cambria" panose="02040503050406030204" pitchFamily="18" charset="0"/>
            </a:endParaRPr>
          </a:p>
          <a:p>
            <a:pPr algn="just" rtl="0" latinLnBrk="0"/>
            <a:r>
              <a:rPr lang="vi-VN" sz="3200" b="1" i="0" dirty="0">
                <a:effectLst/>
                <a:highlight>
                  <a:srgbClr val="FFFFFF"/>
                </a:highlight>
                <a:latin typeface="Cambria" panose="02040503050406030204" pitchFamily="18" charset="0"/>
                <a:ea typeface="Cambria" panose="02040503050406030204" pitchFamily="18" charset="0"/>
              </a:rPr>
              <a:t>- Không vứt rác bừa bãi.</a:t>
            </a:r>
            <a:endParaRPr lang="vi-VN" sz="3200" b="1" i="0" dirty="0">
              <a:effectLst/>
              <a:highlight>
                <a:srgbClr val="FFFFFF"/>
              </a:highlight>
              <a:latin typeface="Cambria" panose="02040503050406030204" pitchFamily="18" charset="0"/>
              <a:ea typeface="Cambria" panose="02040503050406030204" pitchFamily="18" charset="0"/>
            </a:endParaRPr>
          </a:p>
          <a:p>
            <a:pPr algn="just" rtl="0" latinLnBrk="0"/>
            <a:r>
              <a:rPr lang="vi-VN" sz="3200" b="1" i="0" dirty="0">
                <a:effectLst/>
                <a:highlight>
                  <a:srgbClr val="FFFFFF"/>
                </a:highlight>
                <a:latin typeface="Cambria" panose="02040503050406030204" pitchFamily="18" charset="0"/>
                <a:ea typeface="Cambria" panose="02040503050406030204" pitchFamily="18" charset="0"/>
              </a:rPr>
              <a:t>-Không nói tục, đánh nhau</a:t>
            </a:r>
            <a:r>
              <a:rPr lang="vi-VN" sz="3500" b="1" i="0" dirty="0">
                <a:effectLst/>
                <a:highlight>
                  <a:srgbClr val="FFFFFF"/>
                </a:highlight>
                <a:latin typeface="Cambria" panose="02040503050406030204" pitchFamily="18" charset="0"/>
                <a:ea typeface="Cambria" panose="02040503050406030204" pitchFamily="18" charset="0"/>
              </a:rPr>
              <a:t>.</a:t>
            </a:r>
            <a:endParaRPr lang="vi-VN" sz="3500" b="1" i="0" dirty="0">
              <a:effectLst/>
              <a:highlight>
                <a:srgbClr val="FFFFFF"/>
              </a:highlight>
              <a:latin typeface="Cambria" panose="02040503050406030204" pitchFamily="18" charset="0"/>
              <a:ea typeface="Cambria" panose="02040503050406030204" pitchFamily="18" charset="0"/>
            </a:endParaRPr>
          </a:p>
          <a:p>
            <a:pPr algn="just" rtl="0" latinLnBrk="0"/>
            <a:endParaRPr lang="vi-VN" b="0" i="0" dirty="0">
              <a:solidFill>
                <a:srgbClr val="333333"/>
              </a:solidFill>
              <a:effectLst/>
              <a:highlight>
                <a:srgbClr val="FFFFFF"/>
              </a:highlight>
              <a:latin typeface="OpenSans"/>
            </a:endParaRPr>
          </a:p>
        </p:txBody>
      </p:sp>
      <p:sp>
        <p:nvSpPr>
          <p:cNvPr id="45" name="Rounded Rectangle 44"/>
          <p:cNvSpPr/>
          <p:nvPr/>
        </p:nvSpPr>
        <p:spPr>
          <a:xfrm>
            <a:off x="6096000" y="3339700"/>
            <a:ext cx="6096000" cy="19963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0000"/>
                </a:solidFill>
                <a:effectLst/>
                <a:latin typeface="Cambria" panose="02040503050406030204" pitchFamily="18" charset="0"/>
                <a:ea typeface="Cambria" panose="02040503050406030204" pitchFamily="18" charset="0"/>
              </a:rPr>
              <a:t>Bài thơ “Trong lời mẹ hát” là bài thơ rất hay của nhà thơ Trương Nam Hương viết về mẹ.</a:t>
            </a:r>
            <a:endPar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12" name="Rounded Rectangle 44"/>
          <p:cNvSpPr/>
          <p:nvPr/>
        </p:nvSpPr>
        <p:spPr>
          <a:xfrm>
            <a:off x="452013" y="6192013"/>
            <a:ext cx="11447362" cy="6659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343A40"/>
                </a:solidFill>
                <a:effectLst/>
                <a:highlight>
                  <a:srgbClr val="F7F7F8"/>
                </a:highlight>
                <a:latin typeface="Muli"/>
              </a:rPr>
              <a:t> </a:t>
            </a:r>
            <a:r>
              <a:rPr lang="vi-VN" sz="3200" b="1" i="0" dirty="0">
                <a:solidFill>
                  <a:schemeClr val="tx1"/>
                </a:solidFill>
                <a:effectLst/>
                <a:highlight>
                  <a:srgbClr val="F7F7F8"/>
                </a:highlight>
                <a:latin typeface="Cambria" panose="02040503050406030204" pitchFamily="18" charset="0"/>
                <a:ea typeface="Cambria" panose="02040503050406030204" pitchFamily="18" charset="0"/>
              </a:rPr>
              <a:t>Milu (chú chó nhà tôi nuôi) năm nay đã được năm tuổi rồi. </a:t>
            </a:r>
            <a:endPar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p:cNvPicPr>
            <a:picLocks noChangeAspect="1"/>
          </p:cNvPicPr>
          <p:nvPr/>
        </p:nvPicPr>
        <p:blipFill rotWithShape="1">
          <a:blip r:embed="rId1">
            <a:extLst>
              <a:ext uri="{28A0092B-C50C-407E-A947-70E740481C1C}">
                <a14:useLocalDpi xmlns:a14="http://schemas.microsoft.com/office/drawing/2010/main" val="0"/>
              </a:ext>
            </a:extLst>
          </a:blip>
          <a:srcRect t="17852" b="20435"/>
          <a:stretch>
            <a:fillRect/>
          </a:stretch>
        </p:blipFill>
        <p:spPr>
          <a:xfrm>
            <a:off x="984124" y="1349094"/>
            <a:ext cx="10493784" cy="5924773"/>
          </a:xfrm>
          <a:prstGeom prst="rect">
            <a:avLst/>
          </a:prstGeom>
        </p:spPr>
      </p:pic>
      <p:sp>
        <p:nvSpPr>
          <p:cNvPr id="4" name="TextBox 3"/>
          <p:cNvSpPr txBox="1"/>
          <p:nvPr/>
        </p:nvSpPr>
        <p:spPr>
          <a:xfrm>
            <a:off x="1006441" y="2579297"/>
            <a:ext cx="10201435" cy="3970318"/>
          </a:xfrm>
          <a:prstGeom prst="rect">
            <a:avLst/>
          </a:prstGeom>
          <a:noFill/>
        </p:spPr>
        <p:txBody>
          <a:bodyPr wrap="square">
            <a:spAutoFit/>
          </a:bodyPr>
          <a:lstStyle/>
          <a:p>
            <a:pPr algn="ctr"/>
            <a:r>
              <a:rPr lang="vi-VN" sz="6300" b="1" dirty="0">
                <a:solidFill>
                  <a:srgbClr val="002060"/>
                </a:solidFill>
                <a:latin typeface="Cambria" panose="02040503050406030204" pitchFamily="18" charset="0"/>
                <a:ea typeface="Cambria" panose="02040503050406030204" pitchFamily="18" charset="0"/>
              </a:rPr>
              <a:t>Em hãy vận dụng </a:t>
            </a:r>
            <a:endParaRPr lang="vi-VN" sz="6300" b="1" dirty="0">
              <a:solidFill>
                <a:srgbClr val="002060"/>
              </a:solidFill>
              <a:latin typeface="Cambria" panose="02040503050406030204" pitchFamily="18" charset="0"/>
              <a:ea typeface="Cambria" panose="02040503050406030204" pitchFamily="18" charset="0"/>
            </a:endParaRPr>
          </a:p>
          <a:p>
            <a:pPr algn="ctr"/>
            <a:r>
              <a:rPr lang="vi-VN" sz="6300" b="1" dirty="0">
                <a:solidFill>
                  <a:srgbClr val="002060"/>
                </a:solidFill>
                <a:latin typeface="Cambria" panose="02040503050406030204" pitchFamily="18" charset="0"/>
                <a:ea typeface="Cambria" panose="02040503050406030204" pitchFamily="18" charset="0"/>
              </a:rPr>
              <a:t>dấu gạch ngang, </a:t>
            </a:r>
            <a:endParaRPr lang="vi-VN" sz="6300" b="1" dirty="0">
              <a:solidFill>
                <a:srgbClr val="002060"/>
              </a:solidFill>
              <a:latin typeface="Cambria" panose="02040503050406030204" pitchFamily="18" charset="0"/>
              <a:ea typeface="Cambria" panose="02040503050406030204" pitchFamily="18" charset="0"/>
            </a:endParaRPr>
          </a:p>
          <a:p>
            <a:pPr algn="ctr"/>
            <a:r>
              <a:rPr lang="vi-VN" sz="6300" b="1" dirty="0">
                <a:solidFill>
                  <a:srgbClr val="002060"/>
                </a:solidFill>
                <a:latin typeface="Cambria" panose="02040503050406030204" pitchFamily="18" charset="0"/>
                <a:ea typeface="Cambria" panose="02040503050406030204" pitchFamily="18" charset="0"/>
              </a:rPr>
              <a:t>dấu ngoặc đơn </a:t>
            </a:r>
            <a:endParaRPr lang="vi-VN" sz="6300" b="1" dirty="0">
              <a:solidFill>
                <a:srgbClr val="002060"/>
              </a:solidFill>
              <a:latin typeface="Cambria" panose="02040503050406030204" pitchFamily="18" charset="0"/>
              <a:ea typeface="Cambria" panose="02040503050406030204" pitchFamily="18" charset="0"/>
            </a:endParaRPr>
          </a:p>
          <a:p>
            <a:pPr algn="ctr"/>
            <a:r>
              <a:rPr lang="vi-VN" sz="6300" b="1" dirty="0">
                <a:solidFill>
                  <a:srgbClr val="002060"/>
                </a:solidFill>
                <a:latin typeface="Cambria" panose="02040503050406030204" pitchFamily="18" charset="0"/>
                <a:ea typeface="Cambria" panose="02040503050406030204" pitchFamily="18" charset="0"/>
              </a:rPr>
              <a:t>trong viết văn.</a:t>
            </a:r>
            <a:endParaRPr lang="en-SG" sz="6300" dirty="0"/>
          </a:p>
        </p:txBody>
      </p:sp>
      <p:pic>
        <p:nvPicPr>
          <p:cNvPr id="3" name="Picture 2"/>
          <p:cNvPicPr>
            <a:picLocks noChangeAspect="1"/>
          </p:cNvPicPr>
          <p:nvPr/>
        </p:nvPicPr>
        <p:blipFill>
          <a:blip r:embed="rId2"/>
          <a:stretch>
            <a:fillRect/>
          </a:stretch>
        </p:blipFill>
        <p:spPr>
          <a:xfrm>
            <a:off x="1325977" y="-516779"/>
            <a:ext cx="9540046" cy="39457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t="17852" b="20435"/>
          <a:stretch>
            <a:fillRect/>
          </a:stretch>
        </p:blipFill>
        <p:spPr>
          <a:xfrm>
            <a:off x="1281112" y="754832"/>
            <a:ext cx="9363077" cy="5286378"/>
          </a:xfrm>
          <a:prstGeom prst="rect">
            <a:avLst/>
          </a:prstGeom>
        </p:spPr>
      </p:pic>
      <p:pic>
        <p:nvPicPr>
          <p:cNvPr id="24" name="图片 23"/>
          <p:cNvPicPr>
            <a:picLocks noChangeAspect="1"/>
          </p:cNvPicPr>
          <p:nvPr/>
        </p:nvPicPr>
        <p:blipFill rotWithShape="1">
          <a:blip r:embed="rId2" cstate="hqprint">
            <a:extLst>
              <a:ext uri="{28A0092B-C50C-407E-A947-70E740481C1C}">
                <a14:useLocalDpi xmlns:a14="http://schemas.microsoft.com/office/drawing/2010/main" val="0"/>
              </a:ext>
            </a:extLst>
          </a:blip>
          <a:srcRect l="44489"/>
          <a:stretch>
            <a:fillRect/>
          </a:stretch>
        </p:blipFill>
        <p:spPr>
          <a:xfrm>
            <a:off x="10036939" y="496607"/>
            <a:ext cx="1316085" cy="1481470"/>
          </a:xfrm>
          <a:prstGeom prst="rect">
            <a:avLst/>
          </a:prstGeom>
        </p:spPr>
      </p:pic>
      <p:pic>
        <p:nvPicPr>
          <p:cNvPr id="28" name="图片 27"/>
          <p:cNvPicPr>
            <a:picLocks noChangeAspect="1"/>
          </p:cNvPicPr>
          <p:nvPr/>
        </p:nvPicPr>
        <p:blipFill rotWithShape="1">
          <a:blip r:embed="rId3" cstate="hqprint">
            <a:extLst>
              <a:ext uri="{28A0092B-C50C-407E-A947-70E740481C1C}">
                <a14:useLocalDpi xmlns:a14="http://schemas.microsoft.com/office/drawing/2010/main" val="0"/>
              </a:ext>
            </a:extLst>
          </a:blip>
          <a:srcRect l="-7944" t="17424" r="52433" b="-17424"/>
          <a:stretch>
            <a:fillRect/>
          </a:stretch>
        </p:blipFill>
        <p:spPr>
          <a:xfrm>
            <a:off x="3254542" y="1612636"/>
            <a:ext cx="1013174" cy="1140494"/>
          </a:xfrm>
          <a:prstGeom prst="rect">
            <a:avLst/>
          </a:prstGeom>
        </p:spPr>
      </p:pic>
      <p:pic>
        <p:nvPicPr>
          <p:cNvPr id="30" name="图片 2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34400" y="3209805"/>
            <a:ext cx="3657600" cy="3836410"/>
          </a:xfrm>
          <a:prstGeom prst="rect">
            <a:avLst/>
          </a:prstGeom>
        </p:spPr>
      </p:pic>
      <p:sp>
        <p:nvSpPr>
          <p:cNvPr id="13" name="Text Box 7"/>
          <p:cNvSpPr txBox="1">
            <a:spLocks noChangeArrowheads="1"/>
          </p:cNvSpPr>
          <p:nvPr/>
        </p:nvSpPr>
        <p:spPr bwMode="auto">
          <a:xfrm>
            <a:off x="2773419" y="1812971"/>
            <a:ext cx="6343166"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0000" b="1" i="0" u="none" strike="noStrike" kern="1200" cap="none" spc="300" normalizeH="0" baseline="0" noProof="0" dirty="0">
                <a:ln>
                  <a:noFill/>
                </a:ln>
                <a:solidFill>
                  <a:schemeClr val="accent2">
                    <a:lumMod val="50000"/>
                  </a:scheme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rPr>
              <a:t>Chúc các em học tốt!</a:t>
            </a:r>
            <a:endParaRPr kumimoji="0" lang="en-US" altLang="zh-CN" sz="10000" b="1" i="0" u="none" strike="noStrike" kern="1200" cap="none" spc="300" normalizeH="0" baseline="0" noProof="0" dirty="0">
              <a:ln>
                <a:noFill/>
              </a:ln>
              <a:solidFill>
                <a:schemeClr val="accent2">
                  <a:lumMod val="50000"/>
                </a:scheme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t="17852" b="20435"/>
          <a:stretch>
            <a:fillRect/>
          </a:stretch>
        </p:blipFill>
        <p:spPr>
          <a:xfrm>
            <a:off x="1281112" y="754832"/>
            <a:ext cx="9363077" cy="5286378"/>
          </a:xfrm>
          <a:prstGeom prst="rect">
            <a:avLst/>
          </a:prstGeom>
        </p:spPr>
      </p:pic>
      <p:pic>
        <p:nvPicPr>
          <p:cNvPr id="28" name="图片 27"/>
          <p:cNvPicPr>
            <a:picLocks noChangeAspect="1"/>
          </p:cNvPicPr>
          <p:nvPr/>
        </p:nvPicPr>
        <p:blipFill rotWithShape="1">
          <a:blip r:embed="rId2" cstate="hqprint">
            <a:extLst>
              <a:ext uri="{28A0092B-C50C-407E-A947-70E740481C1C}">
                <a14:useLocalDpi xmlns:a14="http://schemas.microsoft.com/office/drawing/2010/main" val="0"/>
              </a:ext>
            </a:extLst>
          </a:blip>
          <a:srcRect l="-7944" t="17424" r="52433" b="-17424"/>
          <a:stretch>
            <a:fillRect/>
          </a:stretch>
        </p:blipFill>
        <p:spPr>
          <a:xfrm>
            <a:off x="3254542" y="1612636"/>
            <a:ext cx="1013174" cy="1140494"/>
          </a:xfrm>
          <a:prstGeom prst="rect">
            <a:avLst/>
          </a:prstGeom>
        </p:spPr>
      </p:pic>
      <p:pic>
        <p:nvPicPr>
          <p:cNvPr id="2" name="Picture 1"/>
          <p:cNvPicPr>
            <a:picLocks noChangeAspect="1"/>
          </p:cNvPicPr>
          <p:nvPr/>
        </p:nvPicPr>
        <p:blipFill>
          <a:blip r:embed="rId3"/>
          <a:stretch>
            <a:fillRect/>
          </a:stretch>
        </p:blipFill>
        <p:spPr>
          <a:xfrm>
            <a:off x="2695411" y="1228834"/>
            <a:ext cx="6370872" cy="52430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634960" y="3572499"/>
            <a:ext cx="10375257" cy="1081029"/>
            <a:chOff x="1538949" y="3698302"/>
            <a:chExt cx="9106090" cy="1171482"/>
          </a:xfrm>
        </p:grpSpPr>
        <p:sp>
          <p:nvSpPr>
            <p:cNvPr id="13" name="Rectangle: Rounded Corners 204"/>
            <p:cNvSpPr/>
            <p:nvPr/>
          </p:nvSpPr>
          <p:spPr>
            <a:xfrm>
              <a:off x="2228688" y="3801319"/>
              <a:ext cx="8416351" cy="1056924"/>
            </a:xfrm>
            <a:custGeom>
              <a:avLst/>
              <a:gdLst>
                <a:gd name="connsiteX0" fmla="*/ 0 w 9589385"/>
                <a:gd name="connsiteY0" fmla="*/ 162556 h 975317"/>
                <a:gd name="connsiteX1" fmla="*/ 162556 w 9589385"/>
                <a:gd name="connsiteY1" fmla="*/ 0 h 975317"/>
                <a:gd name="connsiteX2" fmla="*/ 9426829 w 9589385"/>
                <a:gd name="connsiteY2" fmla="*/ 0 h 975317"/>
                <a:gd name="connsiteX3" fmla="*/ 9589385 w 9589385"/>
                <a:gd name="connsiteY3" fmla="*/ 162556 h 975317"/>
                <a:gd name="connsiteX4" fmla="*/ 9589385 w 9589385"/>
                <a:gd name="connsiteY4" fmla="*/ 812761 h 975317"/>
                <a:gd name="connsiteX5" fmla="*/ 9426829 w 9589385"/>
                <a:gd name="connsiteY5" fmla="*/ 975317 h 975317"/>
                <a:gd name="connsiteX6" fmla="*/ 162556 w 9589385"/>
                <a:gd name="connsiteY6" fmla="*/ 975317 h 975317"/>
                <a:gd name="connsiteX7" fmla="*/ 0 w 9589385"/>
                <a:gd name="connsiteY7" fmla="*/ 812761 h 975317"/>
                <a:gd name="connsiteX8" fmla="*/ 0 w 9589385"/>
                <a:gd name="connsiteY8" fmla="*/ 162556 h 97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89385" h="975317" fill="none" extrusionOk="0">
                  <a:moveTo>
                    <a:pt x="0" y="162556"/>
                  </a:moveTo>
                  <a:cubicBezTo>
                    <a:pt x="1839" y="74466"/>
                    <a:pt x="81330" y="12135"/>
                    <a:pt x="162556" y="0"/>
                  </a:cubicBezTo>
                  <a:cubicBezTo>
                    <a:pt x="3752384" y="-168267"/>
                    <a:pt x="6424482" y="-42953"/>
                    <a:pt x="9426829" y="0"/>
                  </a:cubicBezTo>
                  <a:cubicBezTo>
                    <a:pt x="9522185" y="6331"/>
                    <a:pt x="9588515" y="60994"/>
                    <a:pt x="9589385" y="162556"/>
                  </a:cubicBezTo>
                  <a:cubicBezTo>
                    <a:pt x="9600327" y="364246"/>
                    <a:pt x="9557371" y="671170"/>
                    <a:pt x="9589385" y="812761"/>
                  </a:cubicBezTo>
                  <a:cubicBezTo>
                    <a:pt x="9600702" y="891897"/>
                    <a:pt x="9519668" y="982102"/>
                    <a:pt x="9426829" y="975317"/>
                  </a:cubicBezTo>
                  <a:cubicBezTo>
                    <a:pt x="6510435" y="1043542"/>
                    <a:pt x="4118777" y="986193"/>
                    <a:pt x="162556" y="975317"/>
                  </a:cubicBezTo>
                  <a:cubicBezTo>
                    <a:pt x="81425" y="989153"/>
                    <a:pt x="3697" y="900635"/>
                    <a:pt x="0" y="812761"/>
                  </a:cubicBezTo>
                  <a:cubicBezTo>
                    <a:pt x="-46070" y="498582"/>
                    <a:pt x="30143" y="430010"/>
                    <a:pt x="0" y="162556"/>
                  </a:cubicBezTo>
                  <a:close/>
                </a:path>
                <a:path w="9589385" h="975317" stroke="0" extrusionOk="0">
                  <a:moveTo>
                    <a:pt x="0" y="162556"/>
                  </a:moveTo>
                  <a:cubicBezTo>
                    <a:pt x="-2072" y="63650"/>
                    <a:pt x="65973" y="16167"/>
                    <a:pt x="162556" y="0"/>
                  </a:cubicBezTo>
                  <a:cubicBezTo>
                    <a:pt x="2794056" y="163917"/>
                    <a:pt x="6170923" y="128764"/>
                    <a:pt x="9426829" y="0"/>
                  </a:cubicBezTo>
                  <a:cubicBezTo>
                    <a:pt x="9530789" y="9466"/>
                    <a:pt x="9590018" y="75198"/>
                    <a:pt x="9589385" y="162556"/>
                  </a:cubicBezTo>
                  <a:cubicBezTo>
                    <a:pt x="9613924" y="420573"/>
                    <a:pt x="9620223" y="745507"/>
                    <a:pt x="9589385" y="812761"/>
                  </a:cubicBezTo>
                  <a:cubicBezTo>
                    <a:pt x="9584551" y="911562"/>
                    <a:pt x="9516729" y="983778"/>
                    <a:pt x="9426829" y="975317"/>
                  </a:cubicBezTo>
                  <a:cubicBezTo>
                    <a:pt x="7339435" y="953335"/>
                    <a:pt x="2603559" y="900429"/>
                    <a:pt x="162556" y="975317"/>
                  </a:cubicBezTo>
                  <a:cubicBezTo>
                    <a:pt x="89422" y="968847"/>
                    <a:pt x="-2747" y="907333"/>
                    <a:pt x="0" y="812761"/>
                  </a:cubicBezTo>
                  <a:cubicBezTo>
                    <a:pt x="-40876" y="634150"/>
                    <a:pt x="8827" y="347928"/>
                    <a:pt x="0" y="162556"/>
                  </a:cubicBezTo>
                  <a:close/>
                </a:path>
              </a:pathLst>
            </a:custGeom>
            <a:ln w="38100">
              <a:solidFill>
                <a:srgbClr val="ED7F5D"/>
              </a:solidFill>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00">
                <a:defRPr/>
              </a:pPr>
              <a:endParaRPr lang="en-US" sz="4000" b="1" dirty="0">
                <a:solidFill>
                  <a:schemeClr val="tx1"/>
                </a:solidFill>
                <a:latin typeface="Cambria" panose="02040503050406030204" pitchFamily="18" charset="0"/>
                <a:ea typeface="Cambria" panose="02040503050406030204" pitchFamily="18" charset="0"/>
              </a:endParaRPr>
            </a:p>
          </p:txBody>
        </p:sp>
        <p:grpSp>
          <p:nvGrpSpPr>
            <p:cNvPr id="14" name="Google Shape;282;p27"/>
            <p:cNvGrpSpPr/>
            <p:nvPr/>
          </p:nvGrpSpPr>
          <p:grpSpPr>
            <a:xfrm rot="-488383">
              <a:off x="1538949" y="3698302"/>
              <a:ext cx="1560333" cy="1171482"/>
              <a:chOff x="2509058" y="1392746"/>
              <a:chExt cx="724262" cy="605419"/>
            </a:xfrm>
          </p:grpSpPr>
          <p:sp>
            <p:nvSpPr>
              <p:cNvPr id="16" name="Google Shape;283;p27"/>
              <p:cNvSpPr/>
              <p:nvPr/>
            </p:nvSpPr>
            <p:spPr>
              <a:xfrm>
                <a:off x="2509058" y="1392746"/>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00">
                  <a:buClr>
                    <a:srgbClr val="000000"/>
                  </a:buClr>
                  <a:defRPr/>
                </a:pPr>
                <a:endParaRPr sz="4000" b="1" kern="0" dirty="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 name="Google Shape;284;p27"/>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8" name="Google Shape;285;p27"/>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9" name="Google Shape;286;p27"/>
              <p:cNvSpPr/>
              <p:nvPr/>
            </p:nvSpPr>
            <p:spPr>
              <a:xfrm>
                <a:off x="2605111" y="1487220"/>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defRPr/>
                </a:pPr>
                <a:endParaRPr sz="4000" b="1" kern="0" dirty="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0" name="Google Shape;287;p27"/>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 name="Google Shape;288;p27"/>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 name="Google Shape;289;p27"/>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 name="Google Shape;290;p27"/>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 name="Google Shape;291;p27"/>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 name="Google Shape;292;p27"/>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15" name="TextBox 14"/>
            <p:cNvSpPr txBox="1"/>
            <p:nvPr/>
          </p:nvSpPr>
          <p:spPr>
            <a:xfrm>
              <a:off x="2644573" y="3915367"/>
              <a:ext cx="7754606" cy="84872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00">
                <a:defRPr/>
              </a:pPr>
              <a:r>
                <a:rPr lang="vi-VN" sz="4000" b="1" dirty="0">
                  <a:solidFill>
                    <a:schemeClr val="tx1"/>
                  </a:solidFill>
                  <a:latin typeface="Cambria" panose="02040503050406030204" pitchFamily="18" charset="0"/>
                  <a:ea typeface="Cambria" panose="02040503050406030204" pitchFamily="18" charset="0"/>
                </a:rPr>
                <a:t>Đánh dấu lời đối thoại của nhân vật.</a:t>
              </a:r>
              <a:endParaRPr lang="vi-VN" sz="4000" b="1" dirty="0">
                <a:solidFill>
                  <a:schemeClr val="tx1"/>
                </a:solidFill>
                <a:latin typeface="Cambria" panose="02040503050406030204" pitchFamily="18" charset="0"/>
                <a:ea typeface="Cambria" panose="02040503050406030204" pitchFamily="18" charset="0"/>
              </a:endParaRPr>
            </a:p>
          </p:txBody>
        </p:sp>
      </p:grpSp>
      <p:grpSp>
        <p:nvGrpSpPr>
          <p:cNvPr id="26" name="Group 25"/>
          <p:cNvGrpSpPr/>
          <p:nvPr/>
        </p:nvGrpSpPr>
        <p:grpSpPr>
          <a:xfrm>
            <a:off x="827094" y="1605282"/>
            <a:ext cx="9627669" cy="1464230"/>
            <a:chOff x="1861723" y="1974134"/>
            <a:chExt cx="8819884" cy="1522936"/>
          </a:xfrm>
        </p:grpSpPr>
        <p:sp>
          <p:nvSpPr>
            <p:cNvPr id="27" name="Rectangle: Rounded Corners 203"/>
            <p:cNvSpPr/>
            <p:nvPr/>
          </p:nvSpPr>
          <p:spPr>
            <a:xfrm>
              <a:off x="2265256" y="2098789"/>
              <a:ext cx="8416351" cy="1306821"/>
            </a:xfrm>
            <a:custGeom>
              <a:avLst/>
              <a:gdLst>
                <a:gd name="connsiteX0" fmla="*/ 0 w 9187178"/>
                <a:gd name="connsiteY0" fmla="*/ 209412 h 1256446"/>
                <a:gd name="connsiteX1" fmla="*/ 209412 w 9187178"/>
                <a:gd name="connsiteY1" fmla="*/ 0 h 1256446"/>
                <a:gd name="connsiteX2" fmla="*/ 8977766 w 9187178"/>
                <a:gd name="connsiteY2" fmla="*/ 0 h 1256446"/>
                <a:gd name="connsiteX3" fmla="*/ 9187178 w 9187178"/>
                <a:gd name="connsiteY3" fmla="*/ 209412 h 1256446"/>
                <a:gd name="connsiteX4" fmla="*/ 9187178 w 9187178"/>
                <a:gd name="connsiteY4" fmla="*/ 1047034 h 1256446"/>
                <a:gd name="connsiteX5" fmla="*/ 8977766 w 9187178"/>
                <a:gd name="connsiteY5" fmla="*/ 1256446 h 1256446"/>
                <a:gd name="connsiteX6" fmla="*/ 209412 w 9187178"/>
                <a:gd name="connsiteY6" fmla="*/ 1256446 h 1256446"/>
                <a:gd name="connsiteX7" fmla="*/ 0 w 9187178"/>
                <a:gd name="connsiteY7" fmla="*/ 1047034 h 1256446"/>
                <a:gd name="connsiteX8" fmla="*/ 0 w 9187178"/>
                <a:gd name="connsiteY8" fmla="*/ 209412 h 125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7178" h="1256446" fill="none" extrusionOk="0">
                  <a:moveTo>
                    <a:pt x="0" y="209412"/>
                  </a:moveTo>
                  <a:cubicBezTo>
                    <a:pt x="15585" y="108056"/>
                    <a:pt x="103546" y="13892"/>
                    <a:pt x="209412" y="0"/>
                  </a:cubicBezTo>
                  <a:cubicBezTo>
                    <a:pt x="1355606" y="-168267"/>
                    <a:pt x="7020308" y="-42953"/>
                    <a:pt x="8977766" y="0"/>
                  </a:cubicBezTo>
                  <a:cubicBezTo>
                    <a:pt x="9107954" y="16493"/>
                    <a:pt x="9186798" y="88607"/>
                    <a:pt x="9187178" y="209412"/>
                  </a:cubicBezTo>
                  <a:cubicBezTo>
                    <a:pt x="9136647" y="313128"/>
                    <a:pt x="9170804" y="908404"/>
                    <a:pt x="9187178" y="1047034"/>
                  </a:cubicBezTo>
                  <a:cubicBezTo>
                    <a:pt x="9192171" y="1157994"/>
                    <a:pt x="9096728" y="1263775"/>
                    <a:pt x="8977766" y="1256446"/>
                  </a:cubicBezTo>
                  <a:cubicBezTo>
                    <a:pt x="6466600" y="1324671"/>
                    <a:pt x="3259296" y="1267322"/>
                    <a:pt x="209412" y="1256446"/>
                  </a:cubicBezTo>
                  <a:cubicBezTo>
                    <a:pt x="98570" y="1264148"/>
                    <a:pt x="17718" y="1153567"/>
                    <a:pt x="0" y="1047034"/>
                  </a:cubicBezTo>
                  <a:cubicBezTo>
                    <a:pt x="-74495" y="636590"/>
                    <a:pt x="37767" y="402716"/>
                    <a:pt x="0" y="209412"/>
                  </a:cubicBezTo>
                  <a:close/>
                </a:path>
                <a:path w="9187178" h="1256446" stroke="0" extrusionOk="0">
                  <a:moveTo>
                    <a:pt x="0" y="209412"/>
                  </a:moveTo>
                  <a:cubicBezTo>
                    <a:pt x="-2718" y="81785"/>
                    <a:pt x="89281" y="10632"/>
                    <a:pt x="209412" y="0"/>
                  </a:cubicBezTo>
                  <a:cubicBezTo>
                    <a:pt x="1621664" y="163917"/>
                    <a:pt x="5085813" y="128764"/>
                    <a:pt x="8977766" y="0"/>
                  </a:cubicBezTo>
                  <a:cubicBezTo>
                    <a:pt x="9101937" y="5683"/>
                    <a:pt x="9191384" y="109821"/>
                    <a:pt x="9187178" y="209412"/>
                  </a:cubicBezTo>
                  <a:cubicBezTo>
                    <a:pt x="9215117" y="614577"/>
                    <a:pt x="9222139" y="631493"/>
                    <a:pt x="9187178" y="1047034"/>
                  </a:cubicBezTo>
                  <a:cubicBezTo>
                    <a:pt x="9176683" y="1182281"/>
                    <a:pt x="9093740" y="1278392"/>
                    <a:pt x="8977766" y="1256446"/>
                  </a:cubicBezTo>
                  <a:cubicBezTo>
                    <a:pt x="5464108" y="1234464"/>
                    <a:pt x="4293763" y="1181558"/>
                    <a:pt x="209412" y="1256446"/>
                  </a:cubicBezTo>
                  <a:cubicBezTo>
                    <a:pt x="111361" y="1249603"/>
                    <a:pt x="-3579" y="1168937"/>
                    <a:pt x="0" y="1047034"/>
                  </a:cubicBezTo>
                  <a:cubicBezTo>
                    <a:pt x="66340" y="947723"/>
                    <a:pt x="3074" y="603310"/>
                    <a:pt x="0" y="209412"/>
                  </a:cubicBezTo>
                  <a:close/>
                </a:path>
              </a:pathLst>
            </a:custGeom>
            <a:ln w="38100">
              <a:solidFill>
                <a:srgbClr val="ED7F5D"/>
              </a:solidFill>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00">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28" name="Google Shape;438;p31"/>
            <p:cNvGrpSpPr/>
            <p:nvPr/>
          </p:nvGrpSpPr>
          <p:grpSpPr>
            <a:xfrm>
              <a:off x="1861723" y="2134893"/>
              <a:ext cx="955213" cy="1248645"/>
              <a:chOff x="1702688" y="1359262"/>
              <a:chExt cx="362038" cy="648887"/>
            </a:xfrm>
          </p:grpSpPr>
          <p:sp>
            <p:nvSpPr>
              <p:cNvPr id="30" name="Google Shape;439;p31"/>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1" name="Google Shape;440;p31"/>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2" name="Google Shape;441;p31"/>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3" name="Google Shape;442;p31"/>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4" name="Google Shape;443;p31"/>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5" name="Google Shape;444;p31"/>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6" name="Google Shape;445;p31"/>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7" name="Google Shape;446;p31"/>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8" name="Google Shape;447;p31"/>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9" name="Google Shape;448;p31"/>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0" name="Google Shape;449;p31"/>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 name="Google Shape;450;p31"/>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2" name="Google Shape;451;p31"/>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3" name="Google Shape;452;p31"/>
              <p:cNvSpPr/>
              <p:nvPr/>
            </p:nvSpPr>
            <p:spPr>
              <a:xfrm>
                <a:off x="1733151" y="1458894"/>
                <a:ext cx="331575"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00">
                  <a:buClr>
                    <a:srgbClr val="000000"/>
                  </a:buClr>
                  <a:defRPr/>
                </a:pPr>
                <a:endParaRPr sz="4000" b="1" kern="0" dirty="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4" name="Google Shape;453;p31"/>
              <p:cNvSpPr/>
              <p:nvPr/>
            </p:nvSpPr>
            <p:spPr>
              <a:xfrm>
                <a:off x="1756253" y="1485389"/>
                <a:ext cx="272070"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29" name="TextBox 28"/>
            <p:cNvSpPr txBox="1"/>
            <p:nvPr/>
          </p:nvSpPr>
          <p:spPr>
            <a:xfrm>
              <a:off x="2695020" y="1974134"/>
              <a:ext cx="7805679" cy="152293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00">
                <a:defRPr/>
              </a:pPr>
              <a:r>
                <a:rPr lang="vi-VN" sz="4000" b="1" dirty="0">
                  <a:solidFill>
                    <a:schemeClr val="tx1"/>
                  </a:solidFill>
                  <a:latin typeface="Cambria" panose="02040503050406030204" pitchFamily="18" charset="0"/>
                  <a:ea typeface="Cambria" panose="02040503050406030204" pitchFamily="18" charset="0"/>
                </a:rPr>
                <a:t>Đánh dấu phần chú thích </a:t>
              </a:r>
              <a:endParaRPr lang="vi-VN" sz="4000" b="1" dirty="0">
                <a:solidFill>
                  <a:schemeClr val="tx1"/>
                </a:solidFill>
                <a:latin typeface="Cambria" panose="02040503050406030204" pitchFamily="18" charset="0"/>
                <a:ea typeface="Cambria" panose="02040503050406030204" pitchFamily="18" charset="0"/>
              </a:endParaRPr>
            </a:p>
            <a:p>
              <a:pPr algn="ctr" defTabSz="914400">
                <a:defRPr/>
              </a:pPr>
              <a:r>
                <a:rPr lang="vi-VN" sz="4000" b="1" dirty="0">
                  <a:solidFill>
                    <a:schemeClr val="tx1"/>
                  </a:solidFill>
                  <a:latin typeface="Cambria" panose="02040503050406030204" pitchFamily="18" charset="0"/>
                  <a:ea typeface="Cambria" panose="02040503050406030204" pitchFamily="18" charset="0"/>
                </a:rPr>
                <a:t>(giải thích, bổ sung, thuyết minh,...)</a:t>
              </a:r>
              <a:endParaRPr lang="vi-VN" sz="4000" b="1" dirty="0">
                <a:solidFill>
                  <a:schemeClr val="tx1"/>
                </a:solidFill>
                <a:latin typeface="Cambria" panose="02040503050406030204" pitchFamily="18" charset="0"/>
                <a:ea typeface="Cambria" panose="02040503050406030204" pitchFamily="18" charset="0"/>
              </a:endParaRPr>
            </a:p>
          </p:txBody>
        </p:sp>
      </p:grpSp>
      <p:grpSp>
        <p:nvGrpSpPr>
          <p:cNvPr id="45" name="Group 44"/>
          <p:cNvGrpSpPr/>
          <p:nvPr/>
        </p:nvGrpSpPr>
        <p:grpSpPr>
          <a:xfrm>
            <a:off x="951190" y="4648244"/>
            <a:ext cx="9901799" cy="1317801"/>
            <a:chOff x="1612674" y="5184381"/>
            <a:chExt cx="8973766" cy="1409055"/>
          </a:xfrm>
        </p:grpSpPr>
        <p:sp>
          <p:nvSpPr>
            <p:cNvPr id="46" name="Rectangle: Rounded Corners 205"/>
            <p:cNvSpPr/>
            <p:nvPr/>
          </p:nvSpPr>
          <p:spPr>
            <a:xfrm>
              <a:off x="2170089" y="5479849"/>
              <a:ext cx="8416351" cy="1056924"/>
            </a:xfrm>
            <a:custGeom>
              <a:avLst/>
              <a:gdLst>
                <a:gd name="connsiteX0" fmla="*/ 0 w 9286738"/>
                <a:gd name="connsiteY0" fmla="*/ 164749 h 988475"/>
                <a:gd name="connsiteX1" fmla="*/ 164749 w 9286738"/>
                <a:gd name="connsiteY1" fmla="*/ 0 h 988475"/>
                <a:gd name="connsiteX2" fmla="*/ 9121989 w 9286738"/>
                <a:gd name="connsiteY2" fmla="*/ 0 h 988475"/>
                <a:gd name="connsiteX3" fmla="*/ 9286738 w 9286738"/>
                <a:gd name="connsiteY3" fmla="*/ 164749 h 988475"/>
                <a:gd name="connsiteX4" fmla="*/ 9286738 w 9286738"/>
                <a:gd name="connsiteY4" fmla="*/ 823726 h 988475"/>
                <a:gd name="connsiteX5" fmla="*/ 9121989 w 9286738"/>
                <a:gd name="connsiteY5" fmla="*/ 988475 h 988475"/>
                <a:gd name="connsiteX6" fmla="*/ 164749 w 9286738"/>
                <a:gd name="connsiteY6" fmla="*/ 988475 h 988475"/>
                <a:gd name="connsiteX7" fmla="*/ 0 w 9286738"/>
                <a:gd name="connsiteY7" fmla="*/ 823726 h 988475"/>
                <a:gd name="connsiteX8" fmla="*/ 0 w 9286738"/>
                <a:gd name="connsiteY8" fmla="*/ 164749 h 9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6738" h="988475" fill="none" extrusionOk="0">
                  <a:moveTo>
                    <a:pt x="0" y="164749"/>
                  </a:moveTo>
                  <a:cubicBezTo>
                    <a:pt x="13191" y="85864"/>
                    <a:pt x="79810" y="8584"/>
                    <a:pt x="164749" y="0"/>
                  </a:cubicBezTo>
                  <a:cubicBezTo>
                    <a:pt x="2133400" y="-168267"/>
                    <a:pt x="7961085" y="-42953"/>
                    <a:pt x="9121989" y="0"/>
                  </a:cubicBezTo>
                  <a:cubicBezTo>
                    <a:pt x="9222210" y="10478"/>
                    <a:pt x="9286490" y="70401"/>
                    <a:pt x="9286738" y="164749"/>
                  </a:cubicBezTo>
                  <a:cubicBezTo>
                    <a:pt x="9243403" y="353060"/>
                    <a:pt x="9316668" y="526054"/>
                    <a:pt x="9286738" y="823726"/>
                  </a:cubicBezTo>
                  <a:cubicBezTo>
                    <a:pt x="9291050" y="910660"/>
                    <a:pt x="9219297" y="1002480"/>
                    <a:pt x="9121989" y="988475"/>
                  </a:cubicBezTo>
                  <a:cubicBezTo>
                    <a:pt x="5044696" y="1056700"/>
                    <a:pt x="1388376" y="999351"/>
                    <a:pt x="164749" y="988475"/>
                  </a:cubicBezTo>
                  <a:cubicBezTo>
                    <a:pt x="78996" y="996853"/>
                    <a:pt x="3056" y="913141"/>
                    <a:pt x="0" y="823726"/>
                  </a:cubicBezTo>
                  <a:cubicBezTo>
                    <a:pt x="-41741" y="718769"/>
                    <a:pt x="42688" y="432281"/>
                    <a:pt x="0" y="164749"/>
                  </a:cubicBezTo>
                  <a:close/>
                </a:path>
                <a:path w="9286738" h="988475" stroke="0" extrusionOk="0">
                  <a:moveTo>
                    <a:pt x="0" y="164749"/>
                  </a:moveTo>
                  <a:cubicBezTo>
                    <a:pt x="-538" y="71391"/>
                    <a:pt x="72065" y="4028"/>
                    <a:pt x="164749" y="0"/>
                  </a:cubicBezTo>
                  <a:cubicBezTo>
                    <a:pt x="4538729" y="163917"/>
                    <a:pt x="6667176" y="128764"/>
                    <a:pt x="9121989" y="0"/>
                  </a:cubicBezTo>
                  <a:cubicBezTo>
                    <a:pt x="9223456" y="6994"/>
                    <a:pt x="9288204" y="79360"/>
                    <a:pt x="9286738" y="164749"/>
                  </a:cubicBezTo>
                  <a:cubicBezTo>
                    <a:pt x="9293194" y="400533"/>
                    <a:pt x="9233924" y="696047"/>
                    <a:pt x="9286738" y="823726"/>
                  </a:cubicBezTo>
                  <a:cubicBezTo>
                    <a:pt x="9284458" y="918970"/>
                    <a:pt x="9213177" y="1002254"/>
                    <a:pt x="9121989" y="988475"/>
                  </a:cubicBezTo>
                  <a:cubicBezTo>
                    <a:pt x="7454026" y="966493"/>
                    <a:pt x="1885870" y="913587"/>
                    <a:pt x="164749" y="988475"/>
                  </a:cubicBezTo>
                  <a:cubicBezTo>
                    <a:pt x="90303" y="982044"/>
                    <a:pt x="-3989" y="921676"/>
                    <a:pt x="0" y="823726"/>
                  </a:cubicBezTo>
                  <a:cubicBezTo>
                    <a:pt x="3254" y="692558"/>
                    <a:pt x="4981" y="262475"/>
                    <a:pt x="0" y="164749"/>
                  </a:cubicBezTo>
                  <a:close/>
                </a:path>
              </a:pathLst>
            </a:custGeom>
            <a:ln w="38100">
              <a:solidFill>
                <a:srgbClr val="ED7F5D"/>
              </a:solidFill>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00">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47" name="Google Shape;293;p27"/>
            <p:cNvGrpSpPr/>
            <p:nvPr/>
          </p:nvGrpSpPr>
          <p:grpSpPr>
            <a:xfrm rot="21403310">
              <a:off x="1612674" y="5184381"/>
              <a:ext cx="1724419" cy="1409055"/>
              <a:chOff x="3676506" y="1404273"/>
              <a:chExt cx="792384" cy="610489"/>
            </a:xfrm>
          </p:grpSpPr>
          <p:sp>
            <p:nvSpPr>
              <p:cNvPr id="49" name="Google Shape;294;p27"/>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0" name="Google Shape;295;p27"/>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1" name="Google Shape;296;p27"/>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2" name="Google Shape;297;p27"/>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3" name="Google Shape;298;p27"/>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4" name="Google Shape;299;p27"/>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5" name="Google Shape;300;p27"/>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6" name="Google Shape;301;p27"/>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7" name="Google Shape;302;p27"/>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8" name="Google Shape;303;p27"/>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9" name="Google Shape;304;p27"/>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0" name="Google Shape;305;p27"/>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1" name="Google Shape;306;p27"/>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2" name="Google Shape;307;p27"/>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3" name="Google Shape;308;p27"/>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4" name="Google Shape;309;p27"/>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5" name="Google Shape;310;p27"/>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6" name="Google Shape;311;p27"/>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7" name="Google Shape;312;p27"/>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8" name="Google Shape;313;p27"/>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9" name="Google Shape;314;p27"/>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48" name="TextBox 47"/>
            <p:cNvSpPr txBox="1"/>
            <p:nvPr/>
          </p:nvSpPr>
          <p:spPr>
            <a:xfrm>
              <a:off x="3337134" y="5645617"/>
              <a:ext cx="6371491" cy="8374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00">
                <a:defRPr/>
              </a:pPr>
              <a:r>
                <a:rPr lang="vi-VN" sz="4000" b="1" dirty="0">
                  <a:solidFill>
                    <a:schemeClr val="tx1"/>
                  </a:solidFill>
                  <a:latin typeface="Cambria" panose="02040503050406030204" pitchFamily="18" charset="0"/>
                  <a:ea typeface="Cambria" panose="02040503050406030204" pitchFamily="18" charset="0"/>
                </a:rPr>
                <a:t>Đánh dấu lời đối thoại.</a:t>
              </a:r>
              <a:endParaRPr lang="vi-VN" sz="4000" b="1" dirty="0">
                <a:solidFill>
                  <a:schemeClr val="tx1"/>
                </a:solidFill>
                <a:latin typeface="Cambria" panose="02040503050406030204" pitchFamily="18" charset="0"/>
                <a:ea typeface="Cambria" panose="02040503050406030204" pitchFamily="18" charset="0"/>
              </a:endParaRPr>
            </a:p>
          </p:txBody>
        </p:sp>
      </p:grpSp>
      <p:sp>
        <p:nvSpPr>
          <p:cNvPr id="70" name="TextBox 69"/>
          <p:cNvSpPr txBox="1"/>
          <p:nvPr/>
        </p:nvSpPr>
        <p:spPr>
          <a:xfrm>
            <a:off x="1290187" y="329901"/>
            <a:ext cx="10342370" cy="953453"/>
          </a:xfrm>
          <a:prstGeom prst="roundRect">
            <a:avLst/>
          </a:prstGeom>
          <a:solidFill>
            <a:srgbClr val="684125"/>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00">
              <a:defRPr/>
            </a:pPr>
            <a:r>
              <a:rPr lang="vi-VN" sz="4000" b="1" dirty="0">
                <a:solidFill>
                  <a:schemeClr val="bg1"/>
                </a:solidFill>
                <a:latin typeface="Cambria" panose="02040503050406030204" pitchFamily="18" charset="0"/>
                <a:ea typeface="Cambria" panose="02040503050406030204" pitchFamily="18" charset="0"/>
              </a:rPr>
              <a:t> </a:t>
            </a:r>
            <a:r>
              <a:rPr lang="vi-VN" sz="5000" b="1" dirty="0">
                <a:solidFill>
                  <a:schemeClr val="bg1"/>
                </a:solidFill>
                <a:latin typeface="Cambria" panose="02040503050406030204" pitchFamily="18" charset="0"/>
                <a:ea typeface="Cambria" panose="02040503050406030204" pitchFamily="18" charset="0"/>
              </a:rPr>
              <a:t>Tác dụng của dấu ngoặc đơn là gì?</a:t>
            </a:r>
            <a:endParaRPr lang="vi-VN" sz="5000" b="1" dirty="0">
              <a:solidFill>
                <a:schemeClr val="bg1"/>
              </a:solidFill>
              <a:latin typeface="Cambria" panose="02040503050406030204" pitchFamily="18" charset="0"/>
              <a:ea typeface="Cambria" panose="02040503050406030204" pitchFamily="18" charset="0"/>
            </a:endParaRPr>
          </a:p>
        </p:txBody>
      </p:sp>
      <p:grpSp>
        <p:nvGrpSpPr>
          <p:cNvPr id="71" name="Google Shape;1408;p39"/>
          <p:cNvGrpSpPr/>
          <p:nvPr/>
        </p:nvGrpSpPr>
        <p:grpSpPr>
          <a:xfrm flipH="1">
            <a:off x="9964979" y="1830259"/>
            <a:ext cx="1250013" cy="1239253"/>
            <a:chOff x="2178000" y="1370575"/>
            <a:chExt cx="1417475" cy="1417450"/>
          </a:xfrm>
        </p:grpSpPr>
        <p:sp>
          <p:nvSpPr>
            <p:cNvPr id="72" name="Google Shape;1409;p39"/>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73" name="Google Shape;1410;p39"/>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74" name="Google Shape;1411;p39"/>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75" name="Google Shape;1412;p39"/>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76" name="Google Shape;1413;p39"/>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77" name="Google Shape;1414;p39"/>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78" name="Google Shape;1415;p39"/>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79" name="Google Shape;1416;p39"/>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80" name="Google Shape;1417;p39"/>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81" name="Google Shape;1418;p39"/>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82" name="Google Shape;1419;p39"/>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83" name="Google Shape;1420;p39"/>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84" name="Google Shape;1421;p39"/>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85" name="Google Shape;1422;p39"/>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grpSp>
      <p:sp>
        <p:nvSpPr>
          <p:cNvPr id="86" name="Google Shape;118;p4"/>
          <p:cNvSpPr/>
          <p:nvPr/>
        </p:nvSpPr>
        <p:spPr>
          <a:xfrm rot="19980337">
            <a:off x="9887551" y="4921438"/>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00">
              <a:defRPr/>
            </a:pPr>
            <a:endParaRPr>
              <a:solidFill>
                <a:prstClr val="black"/>
              </a:solidFill>
              <a:latin typeface="思源黑体 CN"/>
            </a:endParaRPr>
          </a:p>
        </p:txBody>
      </p:sp>
      <p:sp>
        <p:nvSpPr>
          <p:cNvPr id="87" name="Google Shape;118;p4"/>
          <p:cNvSpPr/>
          <p:nvPr/>
        </p:nvSpPr>
        <p:spPr>
          <a:xfrm rot="19980337">
            <a:off x="10492588" y="3552842"/>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00">
              <a:defRPr/>
            </a:pPr>
            <a:endParaRPr>
              <a:solidFill>
                <a:prstClr val="black"/>
              </a:solidFill>
              <a:latin typeface="思源黑体 CN"/>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1"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953400" y="3153483"/>
            <a:ext cx="8988914" cy="1380372"/>
            <a:chOff x="2098496" y="3659454"/>
            <a:chExt cx="8546543" cy="1485370"/>
          </a:xfrm>
        </p:grpSpPr>
        <p:sp>
          <p:nvSpPr>
            <p:cNvPr id="25" name="Rectangle: Rounded Corners 204"/>
            <p:cNvSpPr/>
            <p:nvPr/>
          </p:nvSpPr>
          <p:spPr>
            <a:xfrm>
              <a:off x="2228688" y="3801319"/>
              <a:ext cx="8416351" cy="1279870"/>
            </a:xfrm>
            <a:custGeom>
              <a:avLst/>
              <a:gdLst>
                <a:gd name="connsiteX0" fmla="*/ 0 w 8851983"/>
                <a:gd name="connsiteY0" fmla="*/ 198237 h 1189398"/>
                <a:gd name="connsiteX1" fmla="*/ 198237 w 8851983"/>
                <a:gd name="connsiteY1" fmla="*/ 0 h 1189398"/>
                <a:gd name="connsiteX2" fmla="*/ 8653746 w 8851983"/>
                <a:gd name="connsiteY2" fmla="*/ 0 h 1189398"/>
                <a:gd name="connsiteX3" fmla="*/ 8851983 w 8851983"/>
                <a:gd name="connsiteY3" fmla="*/ 198237 h 1189398"/>
                <a:gd name="connsiteX4" fmla="*/ 8851983 w 8851983"/>
                <a:gd name="connsiteY4" fmla="*/ 991161 h 1189398"/>
                <a:gd name="connsiteX5" fmla="*/ 8653746 w 8851983"/>
                <a:gd name="connsiteY5" fmla="*/ 1189398 h 1189398"/>
                <a:gd name="connsiteX6" fmla="*/ 198237 w 8851983"/>
                <a:gd name="connsiteY6" fmla="*/ 1189398 h 1189398"/>
                <a:gd name="connsiteX7" fmla="*/ 0 w 8851983"/>
                <a:gd name="connsiteY7" fmla="*/ 991161 h 1189398"/>
                <a:gd name="connsiteX8" fmla="*/ 0 w 8851983"/>
                <a:gd name="connsiteY8" fmla="*/ 198237 h 1189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1983" h="1189398" fill="none" extrusionOk="0">
                  <a:moveTo>
                    <a:pt x="0" y="198237"/>
                  </a:moveTo>
                  <a:cubicBezTo>
                    <a:pt x="6949" y="95129"/>
                    <a:pt x="99920" y="15846"/>
                    <a:pt x="198237" y="0"/>
                  </a:cubicBezTo>
                  <a:cubicBezTo>
                    <a:pt x="4378981" y="-168267"/>
                    <a:pt x="4669707" y="-42953"/>
                    <a:pt x="8653746" y="0"/>
                  </a:cubicBezTo>
                  <a:cubicBezTo>
                    <a:pt x="8773012" y="11102"/>
                    <a:pt x="8851259" y="78949"/>
                    <a:pt x="8851983" y="198237"/>
                  </a:cubicBezTo>
                  <a:cubicBezTo>
                    <a:pt x="8864564" y="316334"/>
                    <a:pt x="8791801" y="666807"/>
                    <a:pt x="8851983" y="991161"/>
                  </a:cubicBezTo>
                  <a:cubicBezTo>
                    <a:pt x="8857682" y="1095286"/>
                    <a:pt x="8769128" y="1202470"/>
                    <a:pt x="8653746" y="1189398"/>
                  </a:cubicBezTo>
                  <a:cubicBezTo>
                    <a:pt x="6000118" y="1257623"/>
                    <a:pt x="3720867" y="1200274"/>
                    <a:pt x="198237" y="1189398"/>
                  </a:cubicBezTo>
                  <a:cubicBezTo>
                    <a:pt x="95464" y="1200135"/>
                    <a:pt x="5427" y="1097850"/>
                    <a:pt x="0" y="991161"/>
                  </a:cubicBezTo>
                  <a:cubicBezTo>
                    <a:pt x="-44583" y="723235"/>
                    <a:pt x="-15390" y="432099"/>
                    <a:pt x="0" y="198237"/>
                  </a:cubicBezTo>
                  <a:close/>
                </a:path>
                <a:path w="8851983" h="1189398" stroke="0" extrusionOk="0">
                  <a:moveTo>
                    <a:pt x="0" y="198237"/>
                  </a:moveTo>
                  <a:cubicBezTo>
                    <a:pt x="-3096" y="75114"/>
                    <a:pt x="83756" y="11871"/>
                    <a:pt x="198237" y="0"/>
                  </a:cubicBezTo>
                  <a:cubicBezTo>
                    <a:pt x="4422592" y="163917"/>
                    <a:pt x="7792819" y="128764"/>
                    <a:pt x="8653746" y="0"/>
                  </a:cubicBezTo>
                  <a:cubicBezTo>
                    <a:pt x="8772669" y="6301"/>
                    <a:pt x="8853791" y="95662"/>
                    <a:pt x="8851983" y="198237"/>
                  </a:cubicBezTo>
                  <a:cubicBezTo>
                    <a:pt x="8922523" y="464278"/>
                    <a:pt x="8824447" y="752345"/>
                    <a:pt x="8851983" y="991161"/>
                  </a:cubicBezTo>
                  <a:cubicBezTo>
                    <a:pt x="8850032" y="1104287"/>
                    <a:pt x="8763382" y="1199923"/>
                    <a:pt x="8653746" y="1189398"/>
                  </a:cubicBezTo>
                  <a:cubicBezTo>
                    <a:pt x="7771534" y="1167416"/>
                    <a:pt x="3031231" y="1114510"/>
                    <a:pt x="198237" y="1189398"/>
                  </a:cubicBezTo>
                  <a:cubicBezTo>
                    <a:pt x="107436" y="1182135"/>
                    <a:pt x="-3929" y="1107503"/>
                    <a:pt x="0" y="991161"/>
                  </a:cubicBezTo>
                  <a:cubicBezTo>
                    <a:pt x="62134" y="632336"/>
                    <a:pt x="61058" y="542887"/>
                    <a:pt x="0" y="198237"/>
                  </a:cubicBezTo>
                  <a:close/>
                </a:path>
              </a:pathLst>
            </a:custGeom>
            <a:ln w="38100">
              <a:solidFill>
                <a:srgbClr val="ED7F5D"/>
              </a:solidFill>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00">
                <a:defRPr/>
              </a:pPr>
              <a:endParaRPr lang="en-US" sz="3500" b="1">
                <a:solidFill>
                  <a:schemeClr val="tx1"/>
                </a:solidFill>
                <a:latin typeface="Cambria" panose="02040503050406030204" pitchFamily="18" charset="0"/>
                <a:ea typeface="Cambria" panose="02040503050406030204" pitchFamily="18" charset="0"/>
              </a:endParaRPr>
            </a:p>
          </p:txBody>
        </p:sp>
        <p:grpSp>
          <p:nvGrpSpPr>
            <p:cNvPr id="26" name="Google Shape;282;p27"/>
            <p:cNvGrpSpPr/>
            <p:nvPr/>
          </p:nvGrpSpPr>
          <p:grpSpPr>
            <a:xfrm rot="-488383">
              <a:off x="2098496" y="3659454"/>
              <a:ext cx="1094690" cy="1171482"/>
              <a:chOff x="2769810" y="1396779"/>
              <a:chExt cx="508124" cy="605419"/>
            </a:xfrm>
          </p:grpSpPr>
          <p:sp>
            <p:nvSpPr>
              <p:cNvPr id="28" name="Google Shape;283;p27"/>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9" name="Google Shape;284;p27"/>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0" name="Google Shape;285;p27"/>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1" name="Google Shape;286;p27"/>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2" name="Google Shape;287;p27"/>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3" name="Google Shape;288;p27"/>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4" name="Google Shape;289;p27"/>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5" name="Google Shape;290;p27"/>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6" name="Google Shape;291;p27"/>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7" name="Google Shape;292;p27"/>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27" name="TextBox 26"/>
            <p:cNvSpPr txBox="1"/>
            <p:nvPr/>
          </p:nvSpPr>
          <p:spPr>
            <a:xfrm>
              <a:off x="3456901" y="3752427"/>
              <a:ext cx="5813854" cy="139239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00">
                <a:defRPr/>
              </a:pPr>
              <a:r>
                <a:rPr lang="vi-VN" sz="3500" b="1" dirty="0">
                  <a:solidFill>
                    <a:schemeClr val="tx1"/>
                  </a:solidFill>
                  <a:latin typeface="Cambria" panose="02040503050406030204" pitchFamily="18" charset="0"/>
                  <a:ea typeface="Cambria" panose="02040503050406030204" pitchFamily="18" charset="0"/>
                </a:rPr>
                <a:t>Đánh dấu lời đối thoại;</a:t>
              </a:r>
              <a:endParaRPr lang="vi-VN" sz="3500" b="1" dirty="0">
                <a:solidFill>
                  <a:schemeClr val="tx1"/>
                </a:solidFill>
                <a:latin typeface="Cambria" panose="02040503050406030204" pitchFamily="18" charset="0"/>
                <a:ea typeface="Cambria" panose="02040503050406030204" pitchFamily="18" charset="0"/>
              </a:endParaRPr>
            </a:p>
            <a:p>
              <a:pPr algn="ctr" defTabSz="914400">
                <a:defRPr/>
              </a:pPr>
              <a:r>
                <a:rPr lang="vi-VN" sz="3500" b="1" dirty="0">
                  <a:solidFill>
                    <a:schemeClr val="tx1"/>
                  </a:solidFill>
                  <a:latin typeface="Cambria" panose="02040503050406030204" pitchFamily="18" charset="0"/>
                  <a:ea typeface="Cambria" panose="02040503050406030204" pitchFamily="18" charset="0"/>
                </a:rPr>
                <a:t> phần trích dẫn trực tiếp</a:t>
              </a:r>
              <a:endParaRPr lang="vi-VN" sz="3500" b="1" dirty="0">
                <a:solidFill>
                  <a:schemeClr val="tx1"/>
                </a:solidFill>
                <a:latin typeface="Cambria" panose="02040503050406030204" pitchFamily="18" charset="0"/>
                <a:ea typeface="Cambria" panose="02040503050406030204" pitchFamily="18" charset="0"/>
              </a:endParaRPr>
            </a:p>
          </p:txBody>
        </p:sp>
      </p:grpSp>
      <p:grpSp>
        <p:nvGrpSpPr>
          <p:cNvPr id="38" name="Group 37"/>
          <p:cNvGrpSpPr/>
          <p:nvPr/>
        </p:nvGrpSpPr>
        <p:grpSpPr>
          <a:xfrm>
            <a:off x="1177145" y="1782805"/>
            <a:ext cx="9837709" cy="1221865"/>
            <a:chOff x="1161828" y="2134893"/>
            <a:chExt cx="10450245" cy="1261932"/>
          </a:xfrm>
        </p:grpSpPr>
        <p:sp>
          <p:nvSpPr>
            <p:cNvPr id="39" name="Rectangle: Rounded Corners 203"/>
            <p:cNvSpPr/>
            <p:nvPr/>
          </p:nvSpPr>
          <p:spPr>
            <a:xfrm>
              <a:off x="1742676" y="2246691"/>
              <a:ext cx="9869397" cy="1107298"/>
            </a:xfrm>
            <a:custGeom>
              <a:avLst/>
              <a:gdLst>
                <a:gd name="connsiteX0" fmla="*/ 0 w 9290907"/>
                <a:gd name="connsiteY0" fmla="*/ 178694 h 1072141"/>
                <a:gd name="connsiteX1" fmla="*/ 178694 w 9290907"/>
                <a:gd name="connsiteY1" fmla="*/ 0 h 1072141"/>
                <a:gd name="connsiteX2" fmla="*/ 9112213 w 9290907"/>
                <a:gd name="connsiteY2" fmla="*/ 0 h 1072141"/>
                <a:gd name="connsiteX3" fmla="*/ 9290907 w 9290907"/>
                <a:gd name="connsiteY3" fmla="*/ 178694 h 1072141"/>
                <a:gd name="connsiteX4" fmla="*/ 9290907 w 9290907"/>
                <a:gd name="connsiteY4" fmla="*/ 893447 h 1072141"/>
                <a:gd name="connsiteX5" fmla="*/ 9112213 w 9290907"/>
                <a:gd name="connsiteY5" fmla="*/ 1072141 h 1072141"/>
                <a:gd name="connsiteX6" fmla="*/ 178694 w 9290907"/>
                <a:gd name="connsiteY6" fmla="*/ 1072141 h 1072141"/>
                <a:gd name="connsiteX7" fmla="*/ 0 w 9290907"/>
                <a:gd name="connsiteY7" fmla="*/ 893447 h 1072141"/>
                <a:gd name="connsiteX8" fmla="*/ 0 w 9290907"/>
                <a:gd name="connsiteY8" fmla="*/ 178694 h 107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0907" h="1072141" fill="none" extrusionOk="0">
                  <a:moveTo>
                    <a:pt x="0" y="178694"/>
                  </a:moveTo>
                  <a:cubicBezTo>
                    <a:pt x="2315" y="82128"/>
                    <a:pt x="83993" y="5661"/>
                    <a:pt x="178694" y="0"/>
                  </a:cubicBezTo>
                  <a:cubicBezTo>
                    <a:pt x="3315764" y="-168267"/>
                    <a:pt x="4668643" y="-42953"/>
                    <a:pt x="9112213" y="0"/>
                  </a:cubicBezTo>
                  <a:cubicBezTo>
                    <a:pt x="9213638" y="3104"/>
                    <a:pt x="9290360" y="72601"/>
                    <a:pt x="9290907" y="178694"/>
                  </a:cubicBezTo>
                  <a:cubicBezTo>
                    <a:pt x="9277486" y="262699"/>
                    <a:pt x="9317899" y="717267"/>
                    <a:pt x="9290907" y="893447"/>
                  </a:cubicBezTo>
                  <a:cubicBezTo>
                    <a:pt x="9301396" y="982275"/>
                    <a:pt x="9217229" y="1086162"/>
                    <a:pt x="9112213" y="1072141"/>
                  </a:cubicBezTo>
                  <a:cubicBezTo>
                    <a:pt x="6652372" y="1140366"/>
                    <a:pt x="1191204" y="1083017"/>
                    <a:pt x="178694" y="1072141"/>
                  </a:cubicBezTo>
                  <a:cubicBezTo>
                    <a:pt x="81347" y="1074290"/>
                    <a:pt x="5576" y="989266"/>
                    <a:pt x="0" y="893447"/>
                  </a:cubicBezTo>
                  <a:cubicBezTo>
                    <a:pt x="-9943" y="619862"/>
                    <a:pt x="9337" y="378322"/>
                    <a:pt x="0" y="178694"/>
                  </a:cubicBezTo>
                  <a:close/>
                </a:path>
                <a:path w="9290907" h="1072141" stroke="0" extrusionOk="0">
                  <a:moveTo>
                    <a:pt x="0" y="178694"/>
                  </a:moveTo>
                  <a:cubicBezTo>
                    <a:pt x="-508" y="77766"/>
                    <a:pt x="73842" y="14635"/>
                    <a:pt x="178694" y="0"/>
                  </a:cubicBezTo>
                  <a:cubicBezTo>
                    <a:pt x="3690576" y="163917"/>
                    <a:pt x="5446923" y="128764"/>
                    <a:pt x="9112213" y="0"/>
                  </a:cubicBezTo>
                  <a:cubicBezTo>
                    <a:pt x="9216513" y="3744"/>
                    <a:pt x="9293369" y="89408"/>
                    <a:pt x="9290907" y="178694"/>
                  </a:cubicBezTo>
                  <a:cubicBezTo>
                    <a:pt x="9239207" y="422449"/>
                    <a:pt x="9353505" y="553485"/>
                    <a:pt x="9290907" y="893447"/>
                  </a:cubicBezTo>
                  <a:cubicBezTo>
                    <a:pt x="9289168" y="995384"/>
                    <a:pt x="9211097" y="1085508"/>
                    <a:pt x="9112213" y="1072141"/>
                  </a:cubicBezTo>
                  <a:cubicBezTo>
                    <a:pt x="7752303" y="1050159"/>
                    <a:pt x="3127217" y="997253"/>
                    <a:pt x="178694" y="1072141"/>
                  </a:cubicBezTo>
                  <a:cubicBezTo>
                    <a:pt x="81848" y="1071424"/>
                    <a:pt x="-8328" y="1006674"/>
                    <a:pt x="0" y="893447"/>
                  </a:cubicBezTo>
                  <a:cubicBezTo>
                    <a:pt x="-35320" y="717384"/>
                    <a:pt x="18793" y="516183"/>
                    <a:pt x="0" y="178694"/>
                  </a:cubicBezTo>
                  <a:close/>
                </a:path>
              </a:pathLst>
            </a:custGeom>
            <a:ln w="38100">
              <a:solidFill>
                <a:srgbClr val="ED7F5D"/>
              </a:solidFill>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00">
                <a:defRPr/>
              </a:pPr>
              <a:endParaRPr lang="en-US" sz="3500" b="1">
                <a:solidFill>
                  <a:schemeClr val="tx1"/>
                </a:solidFill>
                <a:latin typeface="Cambria" panose="02040503050406030204" pitchFamily="18" charset="0"/>
                <a:ea typeface="Cambria" panose="02040503050406030204" pitchFamily="18" charset="0"/>
              </a:endParaRPr>
            </a:p>
          </p:txBody>
        </p:sp>
        <p:grpSp>
          <p:nvGrpSpPr>
            <p:cNvPr id="40" name="Google Shape;438;p31"/>
            <p:cNvGrpSpPr/>
            <p:nvPr/>
          </p:nvGrpSpPr>
          <p:grpSpPr>
            <a:xfrm>
              <a:off x="1161828" y="2134893"/>
              <a:ext cx="1290751" cy="1261932"/>
              <a:chOff x="1437418" y="1359262"/>
              <a:chExt cx="489211" cy="655792"/>
            </a:xfrm>
          </p:grpSpPr>
          <p:sp>
            <p:nvSpPr>
              <p:cNvPr id="42" name="Google Shape;439;p31"/>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3" name="Google Shape;440;p31"/>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4" name="Google Shape;441;p31"/>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5" name="Google Shape;442;p31"/>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6" name="Google Shape;443;p31"/>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7" name="Google Shape;444;p31"/>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8" name="Google Shape;445;p31"/>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9" name="Google Shape;446;p31"/>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0" name="Google Shape;447;p31"/>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1" name="Google Shape;448;p31"/>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2" name="Google Shape;449;p31"/>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3" name="Google Shape;450;p31"/>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4" name="Google Shape;451;p31"/>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5" name="Google Shape;452;p31"/>
              <p:cNvSpPr/>
              <p:nvPr/>
            </p:nvSpPr>
            <p:spPr>
              <a:xfrm>
                <a:off x="1437418" y="1465799"/>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6" name="Google Shape;453;p31"/>
              <p:cNvSpPr/>
              <p:nvPr/>
            </p:nvSpPr>
            <p:spPr>
              <a:xfrm>
                <a:off x="1498603" y="1479162"/>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41" name="TextBox 40"/>
            <p:cNvSpPr txBox="1"/>
            <p:nvPr/>
          </p:nvSpPr>
          <p:spPr>
            <a:xfrm>
              <a:off x="2250771" y="2581160"/>
              <a:ext cx="9088399" cy="72095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00">
                <a:defRPr/>
              </a:pPr>
              <a:r>
                <a:rPr lang="vi-VN" sz="3500" b="1" dirty="0">
                  <a:solidFill>
                    <a:schemeClr val="tx1"/>
                  </a:solidFill>
                  <a:latin typeface="Cambria" panose="02040503050406030204" pitchFamily="18" charset="0"/>
                  <a:ea typeface="Cambria" panose="02040503050406030204" pitchFamily="18" charset="0"/>
                </a:rPr>
                <a:t>Đánh dấu tên tác phẩm, tạp chí, tài liệu...</a:t>
              </a:r>
              <a:endParaRPr lang="vi-VN" sz="3500" b="1" dirty="0">
                <a:solidFill>
                  <a:schemeClr val="tx1"/>
                </a:solidFill>
                <a:latin typeface="Cambria" panose="02040503050406030204" pitchFamily="18" charset="0"/>
                <a:ea typeface="Cambria" panose="02040503050406030204" pitchFamily="18" charset="0"/>
              </a:endParaRPr>
            </a:p>
          </p:txBody>
        </p:sp>
      </p:grpSp>
      <p:grpSp>
        <p:nvGrpSpPr>
          <p:cNvPr id="57" name="Group 56"/>
          <p:cNvGrpSpPr/>
          <p:nvPr/>
        </p:nvGrpSpPr>
        <p:grpSpPr>
          <a:xfrm>
            <a:off x="1562757" y="4304543"/>
            <a:ext cx="8447773" cy="1327117"/>
            <a:chOff x="1612674" y="5184381"/>
            <a:chExt cx="8973766" cy="1409055"/>
          </a:xfrm>
        </p:grpSpPr>
        <p:sp>
          <p:nvSpPr>
            <p:cNvPr id="58" name="Rectangle: Rounded Corners 205"/>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00">
                <a:defRPr/>
              </a:pPr>
              <a:endParaRPr lang="en-US" sz="3500" b="1">
                <a:solidFill>
                  <a:schemeClr val="tx1"/>
                </a:solidFill>
                <a:latin typeface="Cambria" panose="02040503050406030204" pitchFamily="18" charset="0"/>
                <a:ea typeface="Cambria" panose="02040503050406030204" pitchFamily="18" charset="0"/>
              </a:endParaRPr>
            </a:p>
          </p:txBody>
        </p:sp>
        <p:grpSp>
          <p:nvGrpSpPr>
            <p:cNvPr id="59" name="Google Shape;293;p27"/>
            <p:cNvGrpSpPr/>
            <p:nvPr/>
          </p:nvGrpSpPr>
          <p:grpSpPr>
            <a:xfrm rot="21403310">
              <a:off x="1612674" y="5184381"/>
              <a:ext cx="1724419" cy="1409055"/>
              <a:chOff x="3676506" y="1404273"/>
              <a:chExt cx="792384" cy="610489"/>
            </a:xfrm>
          </p:grpSpPr>
          <p:sp>
            <p:nvSpPr>
              <p:cNvPr id="61" name="Google Shape;294;p27"/>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2" name="Google Shape;295;p27"/>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3" name="Google Shape;296;p27"/>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4" name="Google Shape;297;p27"/>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5" name="Google Shape;298;p27"/>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6" name="Google Shape;299;p27"/>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7" name="Google Shape;300;p27"/>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8" name="Google Shape;301;p27"/>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9" name="Google Shape;302;p27"/>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0" name="Google Shape;303;p27"/>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1" name="Google Shape;304;p27"/>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2" name="Google Shape;305;p27"/>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3" name="Google Shape;306;p27"/>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4" name="Google Shape;307;p27"/>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5" name="Google Shape;308;p27"/>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6" name="Google Shape;309;p27"/>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7" name="Google Shape;310;p27"/>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8" name="Google Shape;311;p27"/>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9" name="Google Shape;312;p27"/>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0" name="Google Shape;313;p27"/>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1" name="Google Shape;314;p27"/>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3500" b="1" kern="0">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60" name="TextBox 59"/>
            <p:cNvSpPr txBox="1"/>
            <p:nvPr/>
          </p:nvSpPr>
          <p:spPr>
            <a:xfrm>
              <a:off x="3281676" y="5667829"/>
              <a:ext cx="6921640" cy="74116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00">
                <a:defRPr/>
              </a:pPr>
              <a:r>
                <a:rPr lang="vi-VN" sz="3500" b="1" dirty="0">
                  <a:solidFill>
                    <a:schemeClr val="tx1"/>
                  </a:solidFill>
                  <a:latin typeface="Cambria" panose="02040503050406030204" pitchFamily="18" charset="0"/>
                  <a:ea typeface="Cambria" panose="02040503050406030204" pitchFamily="18" charset="0"/>
                </a:rPr>
                <a:t>Cả đáp án A và B đều đúng.</a:t>
              </a:r>
              <a:endParaRPr lang="vi-VN" sz="3500" b="1" dirty="0">
                <a:solidFill>
                  <a:schemeClr val="tx1"/>
                </a:solidFill>
                <a:latin typeface="Cambria" panose="02040503050406030204" pitchFamily="18" charset="0"/>
                <a:ea typeface="Cambria" panose="02040503050406030204" pitchFamily="18" charset="0"/>
              </a:endParaRPr>
            </a:p>
          </p:txBody>
        </p:sp>
      </p:grpSp>
      <p:grpSp>
        <p:nvGrpSpPr>
          <p:cNvPr id="82" name="Google Shape;1408;p39"/>
          <p:cNvGrpSpPr/>
          <p:nvPr/>
        </p:nvGrpSpPr>
        <p:grpSpPr>
          <a:xfrm flipH="1">
            <a:off x="9398000" y="4451363"/>
            <a:ext cx="1270345" cy="1216999"/>
            <a:chOff x="2178000" y="1370575"/>
            <a:chExt cx="1417475" cy="1417450"/>
          </a:xfrm>
        </p:grpSpPr>
        <p:sp>
          <p:nvSpPr>
            <p:cNvPr id="83" name="Google Shape;1409;p39"/>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84" name="Google Shape;1410;p39"/>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85" name="Google Shape;1411;p39"/>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86" name="Google Shape;1412;p39"/>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87" name="Google Shape;1413;p39"/>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88" name="Google Shape;1414;p39"/>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89" name="Google Shape;1415;p39"/>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90" name="Google Shape;1416;p39"/>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91" name="Google Shape;1417;p39"/>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92" name="Google Shape;1418;p39"/>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93" name="Google Shape;1419;p39"/>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94" name="Google Shape;1420;p39"/>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95" name="Google Shape;1421;p39"/>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96" name="Google Shape;1422;p39"/>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grpSp>
      <p:sp>
        <p:nvSpPr>
          <p:cNvPr id="97" name="Google Shape;118;p4"/>
          <p:cNvSpPr/>
          <p:nvPr/>
        </p:nvSpPr>
        <p:spPr>
          <a:xfrm rot="19980337">
            <a:off x="10364287" y="1771087"/>
            <a:ext cx="1212359" cy="118929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00">
              <a:defRPr/>
            </a:pPr>
            <a:endParaRPr>
              <a:solidFill>
                <a:prstClr val="black"/>
              </a:solidFill>
              <a:latin typeface="思源黑体 CN"/>
            </a:endParaRPr>
          </a:p>
        </p:txBody>
      </p:sp>
      <p:sp>
        <p:nvSpPr>
          <p:cNvPr id="98" name="Google Shape;118;p4"/>
          <p:cNvSpPr/>
          <p:nvPr/>
        </p:nvSpPr>
        <p:spPr>
          <a:xfrm rot="19980337">
            <a:off x="10085030" y="3326517"/>
            <a:ext cx="1089755" cy="107845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00">
              <a:defRPr/>
            </a:pPr>
            <a:endParaRPr>
              <a:solidFill>
                <a:prstClr val="black"/>
              </a:solidFill>
              <a:latin typeface="思源黑体 CN"/>
            </a:endParaRPr>
          </a:p>
        </p:txBody>
      </p:sp>
      <p:sp>
        <p:nvSpPr>
          <p:cNvPr id="99" name="TextBox 98"/>
          <p:cNvSpPr txBox="1"/>
          <p:nvPr/>
        </p:nvSpPr>
        <p:spPr>
          <a:xfrm>
            <a:off x="659043" y="723013"/>
            <a:ext cx="11532957" cy="919401"/>
          </a:xfrm>
          <a:prstGeom prst="roundRect">
            <a:avLst/>
          </a:prstGeom>
          <a:solidFill>
            <a:srgbClr val="684125"/>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00">
              <a:defRPr/>
            </a:pPr>
            <a:r>
              <a:rPr lang="en-SG" sz="4800" b="1" dirty="0" err="1">
                <a:solidFill>
                  <a:schemeClr val="bg1"/>
                </a:solidFill>
                <a:latin typeface="Cambria" panose="02040503050406030204" pitchFamily="18" charset="0"/>
                <a:ea typeface="Cambria" panose="02040503050406030204" pitchFamily="18" charset="0"/>
              </a:rPr>
              <a:t>Dấu</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ngoặc</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kép</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có</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những</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tác</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dụng</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nào</a:t>
            </a:r>
            <a:r>
              <a:rPr lang="en-SG" sz="4800" b="1" dirty="0">
                <a:solidFill>
                  <a:schemeClr val="bg1"/>
                </a:solidFill>
                <a:latin typeface="Cambria" panose="02040503050406030204" pitchFamily="18" charset="0"/>
                <a:ea typeface="Cambria" panose="02040503050406030204" pitchFamily="18" charset="0"/>
              </a:rPr>
              <a:t>?</a:t>
            </a:r>
            <a:endParaRPr lang="vi-VN" sz="4800" b="1" dirty="0">
              <a:solidFill>
                <a:schemeClr val="bg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1000"/>
                                        <p:tgtEl>
                                          <p:spTgt spid="99"/>
                                        </p:tgtEl>
                                      </p:cBhvr>
                                    </p:animEffect>
                                    <p:anim calcmode="lin" valueType="num">
                                      <p:cBhvr>
                                        <p:cTn id="23" dur="1000" fill="hold"/>
                                        <p:tgtEl>
                                          <p:spTgt spid="99"/>
                                        </p:tgtEl>
                                        <p:attrNameLst>
                                          <p:attrName>ppt_x</p:attrName>
                                        </p:attrNameLst>
                                      </p:cBhvr>
                                      <p:tavLst>
                                        <p:tav tm="0">
                                          <p:val>
                                            <p:strVal val="#ppt_x"/>
                                          </p:val>
                                        </p:tav>
                                        <p:tav tm="100000">
                                          <p:val>
                                            <p:strVal val="#ppt_x"/>
                                          </p:val>
                                        </p:tav>
                                      </p:tavLst>
                                    </p:anim>
                                    <p:anim calcmode="lin" valueType="num">
                                      <p:cBhvr>
                                        <p:cTn id="2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1000"/>
                                        <p:tgtEl>
                                          <p:spTgt spid="82"/>
                                        </p:tgtEl>
                                      </p:cBhvr>
                                    </p:animEffect>
                                    <p:anim calcmode="lin" valueType="num">
                                      <p:cBhvr>
                                        <p:cTn id="31" dur="1000" fill="hold"/>
                                        <p:tgtEl>
                                          <p:spTgt spid="82"/>
                                        </p:tgtEl>
                                        <p:attrNameLst>
                                          <p:attrName>ppt_x</p:attrName>
                                        </p:attrNameLst>
                                      </p:cBhvr>
                                      <p:tavLst>
                                        <p:tav tm="0">
                                          <p:val>
                                            <p:strVal val="#ppt_x"/>
                                          </p:val>
                                        </p:tav>
                                        <p:tav tm="100000">
                                          <p:val>
                                            <p:strVal val="#ppt_x"/>
                                          </p:val>
                                        </p:tav>
                                      </p:tavLst>
                                    </p:anim>
                                    <p:anim calcmode="lin" valueType="num">
                                      <p:cBhvr>
                                        <p:cTn id="32" dur="900" decel="100000" fill="hold"/>
                                        <p:tgtEl>
                                          <p:spTgt spid="8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chimes.wav"/>
                                        </p:tgtEl>
                                      </p:cMediaNode>
                                    </p:audio>
                                  </p:subTnLst>
                                </p:cTn>
                              </p:par>
                            </p:childTnLst>
                          </p:cTn>
                        </p:par>
                      </p:childTnLst>
                    </p:cTn>
                  </p:par>
                </p:childTnLst>
              </p:cTn>
              <p:nextCondLst>
                <p:cond evt="onClick" delay="0">
                  <p:tgtEl>
                    <p:spTgt spid="5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1000"/>
                                        <p:tgtEl>
                                          <p:spTgt spid="97"/>
                                        </p:tgtEl>
                                      </p:cBhvr>
                                    </p:animEffect>
                                    <p:anim calcmode="lin" valueType="num">
                                      <p:cBhvr>
                                        <p:cTn id="40" dur="1000" fill="hold"/>
                                        <p:tgtEl>
                                          <p:spTgt spid="97"/>
                                        </p:tgtEl>
                                        <p:attrNameLst>
                                          <p:attrName>ppt_x</p:attrName>
                                        </p:attrNameLst>
                                      </p:cBhvr>
                                      <p:tavLst>
                                        <p:tav tm="0">
                                          <p:val>
                                            <p:strVal val="#ppt_x"/>
                                          </p:val>
                                        </p:tav>
                                        <p:tav tm="100000">
                                          <p:val>
                                            <p:strVal val="#ppt_x"/>
                                          </p:val>
                                        </p:tav>
                                      </p:tavLst>
                                    </p:anim>
                                    <p:anim calcmode="lin" valueType="num">
                                      <p:cBhvr>
                                        <p:cTn id="41" dur="900" decel="100000" fill="hold"/>
                                        <p:tgtEl>
                                          <p:spTgt spid="9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1000"/>
                                        <p:tgtEl>
                                          <p:spTgt spid="98"/>
                                        </p:tgtEl>
                                      </p:cBhvr>
                                    </p:animEffect>
                                    <p:anim calcmode="lin" valueType="num">
                                      <p:cBhvr>
                                        <p:cTn id="49" dur="1000" fill="hold"/>
                                        <p:tgtEl>
                                          <p:spTgt spid="98"/>
                                        </p:tgtEl>
                                        <p:attrNameLst>
                                          <p:attrName>ppt_x</p:attrName>
                                        </p:attrNameLst>
                                      </p:cBhvr>
                                      <p:tavLst>
                                        <p:tav tm="0">
                                          <p:val>
                                            <p:strVal val="#ppt_x"/>
                                          </p:val>
                                        </p:tav>
                                        <p:tav tm="100000">
                                          <p:val>
                                            <p:strVal val="#ppt_x"/>
                                          </p:val>
                                        </p:tav>
                                      </p:tavLst>
                                    </p:anim>
                                    <p:anim calcmode="lin" valueType="num">
                                      <p:cBhvr>
                                        <p:cTn id="50" dur="900" decel="100000" fill="hold"/>
                                        <p:tgtEl>
                                          <p:spTgt spid="9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4"/>
                  </p:tgtEl>
                </p:cond>
              </p:nextCondLst>
            </p:seq>
          </p:childTnLst>
        </p:cTn>
      </p:par>
    </p:tnLst>
    <p:bldLst>
      <p:bldP spid="97" grpId="0" animBg="1"/>
      <p:bldP spid="98" grpId="0" animBg="1"/>
      <p:bldP spid="9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986433" y="4224465"/>
            <a:ext cx="8045591" cy="1106228"/>
            <a:chOff x="2098496" y="3659454"/>
            <a:chExt cx="8546543" cy="1198789"/>
          </a:xfrm>
        </p:grpSpPr>
        <p:sp>
          <p:nvSpPr>
            <p:cNvPr id="13" name="Rectangle: Rounded Corners 204"/>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00">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14" name="Google Shape;282;p27"/>
            <p:cNvGrpSpPr/>
            <p:nvPr/>
          </p:nvGrpSpPr>
          <p:grpSpPr>
            <a:xfrm rot="-488383">
              <a:off x="2098496" y="3659454"/>
              <a:ext cx="1094690" cy="1171482"/>
              <a:chOff x="2769810" y="1396779"/>
              <a:chExt cx="508124" cy="605419"/>
            </a:xfrm>
          </p:grpSpPr>
          <p:sp>
            <p:nvSpPr>
              <p:cNvPr id="16" name="Google Shape;283;p27"/>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 name="Google Shape;284;p27"/>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8" name="Google Shape;285;p27"/>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9" name="Google Shape;286;p27"/>
              <p:cNvSpPr/>
              <p:nvPr/>
            </p:nvSpPr>
            <p:spPr>
              <a:xfrm>
                <a:off x="2884620" y="149960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0" name="Google Shape;287;p27"/>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 name="Google Shape;288;p27"/>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 name="Google Shape;289;p27"/>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 name="Google Shape;290;p27"/>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 name="Google Shape;291;p27"/>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 name="Google Shape;292;p27"/>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15" name="TextBox 14"/>
            <p:cNvSpPr txBox="1"/>
            <p:nvPr/>
          </p:nvSpPr>
          <p:spPr>
            <a:xfrm>
              <a:off x="3418037" y="4009454"/>
              <a:ext cx="6604353" cy="84872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00">
                <a:defRPr/>
              </a:pPr>
              <a:r>
                <a:rPr lang="vi-VN" sz="4000" b="1" dirty="0">
                  <a:solidFill>
                    <a:schemeClr val="tx1"/>
                  </a:solidFill>
                  <a:latin typeface="Cambria" panose="02040503050406030204" pitchFamily="18" charset="0"/>
                  <a:ea typeface="Cambria" panose="02040503050406030204" pitchFamily="18" charset="0"/>
                </a:rPr>
                <a:t>Đánh dấu tên tác phẩm.</a:t>
              </a:r>
              <a:endParaRPr lang="vi-VN" sz="4000" b="1" dirty="0">
                <a:solidFill>
                  <a:schemeClr val="tx1"/>
                </a:solidFill>
                <a:latin typeface="Cambria" panose="02040503050406030204" pitchFamily="18" charset="0"/>
                <a:ea typeface="Cambria" panose="02040503050406030204" pitchFamily="18" charset="0"/>
              </a:endParaRPr>
            </a:p>
          </p:txBody>
        </p:sp>
      </p:grpSp>
      <p:grpSp>
        <p:nvGrpSpPr>
          <p:cNvPr id="26" name="Group 25"/>
          <p:cNvGrpSpPr/>
          <p:nvPr/>
        </p:nvGrpSpPr>
        <p:grpSpPr>
          <a:xfrm>
            <a:off x="1869049" y="2854602"/>
            <a:ext cx="8302911" cy="1221733"/>
            <a:chOff x="1861723" y="2134893"/>
            <a:chExt cx="8819884" cy="1270717"/>
          </a:xfrm>
        </p:grpSpPr>
        <p:sp>
          <p:nvSpPr>
            <p:cNvPr id="27" name="Rectangle: Rounded Corners 203"/>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00">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28" name="Google Shape;438;p31"/>
            <p:cNvGrpSpPr/>
            <p:nvPr/>
          </p:nvGrpSpPr>
          <p:grpSpPr>
            <a:xfrm>
              <a:off x="1861723" y="2134893"/>
              <a:ext cx="1371125" cy="1248645"/>
              <a:chOff x="1702688" y="1359262"/>
              <a:chExt cx="519674" cy="648887"/>
            </a:xfrm>
          </p:grpSpPr>
          <p:sp>
            <p:nvSpPr>
              <p:cNvPr id="30" name="Google Shape;439;p31"/>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1" name="Google Shape;440;p31"/>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2" name="Google Shape;441;p31"/>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3" name="Google Shape;442;p31"/>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4" name="Google Shape;443;p31"/>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5" name="Google Shape;444;p31"/>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6" name="Google Shape;445;p31"/>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7" name="Google Shape;446;p31"/>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8" name="Google Shape;447;p31"/>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9" name="Google Shape;448;p31"/>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0" name="Google Shape;449;p31"/>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 name="Google Shape;450;p31"/>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2" name="Google Shape;451;p31"/>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3" name="Google Shape;452;p31"/>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4" name="Google Shape;453;p31"/>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29" name="TextBox 28"/>
            <p:cNvSpPr txBox="1"/>
            <p:nvPr/>
          </p:nvSpPr>
          <p:spPr>
            <a:xfrm>
              <a:off x="3049945" y="2543336"/>
              <a:ext cx="7214055" cy="81459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00">
                <a:defRPr/>
              </a:pPr>
              <a:r>
                <a:rPr lang="vi-VN" sz="4000" b="1" dirty="0">
                  <a:solidFill>
                    <a:schemeClr val="tx1"/>
                  </a:solidFill>
                  <a:latin typeface="Cambria" panose="02040503050406030204" pitchFamily="18" charset="0"/>
                  <a:ea typeface="Cambria" panose="02040503050406030204" pitchFamily="18" charset="0"/>
                </a:rPr>
                <a:t>Đánh dấu lời đối thoại.</a:t>
              </a:r>
              <a:endParaRPr lang="vi-VN" sz="4000" b="1" dirty="0">
                <a:solidFill>
                  <a:schemeClr val="tx1"/>
                </a:solidFill>
                <a:latin typeface="Cambria" panose="02040503050406030204" pitchFamily="18" charset="0"/>
                <a:ea typeface="Cambria" panose="02040503050406030204" pitchFamily="18" charset="0"/>
              </a:endParaRPr>
            </a:p>
          </p:txBody>
        </p:sp>
      </p:grpSp>
      <p:grpSp>
        <p:nvGrpSpPr>
          <p:cNvPr id="45" name="Group 44"/>
          <p:cNvGrpSpPr/>
          <p:nvPr/>
        </p:nvGrpSpPr>
        <p:grpSpPr>
          <a:xfrm>
            <a:off x="1102790" y="5389436"/>
            <a:ext cx="10354590" cy="1324841"/>
            <a:chOff x="1148825" y="5197655"/>
            <a:chExt cx="9742356" cy="1416582"/>
          </a:xfrm>
        </p:grpSpPr>
        <p:sp>
          <p:nvSpPr>
            <p:cNvPr id="46" name="Rectangle: Rounded Corners 205"/>
            <p:cNvSpPr/>
            <p:nvPr/>
          </p:nvSpPr>
          <p:spPr>
            <a:xfrm>
              <a:off x="2170089" y="5479849"/>
              <a:ext cx="8416351" cy="1056924"/>
            </a:xfrm>
            <a:custGeom>
              <a:avLst/>
              <a:gdLst>
                <a:gd name="connsiteX0" fmla="*/ 0 w 8945256"/>
                <a:gd name="connsiteY0" fmla="*/ 164749 h 988475"/>
                <a:gd name="connsiteX1" fmla="*/ 164749 w 8945256"/>
                <a:gd name="connsiteY1" fmla="*/ 0 h 988475"/>
                <a:gd name="connsiteX2" fmla="*/ 8780507 w 8945256"/>
                <a:gd name="connsiteY2" fmla="*/ 0 h 988475"/>
                <a:gd name="connsiteX3" fmla="*/ 8945256 w 8945256"/>
                <a:gd name="connsiteY3" fmla="*/ 164749 h 988475"/>
                <a:gd name="connsiteX4" fmla="*/ 8945256 w 8945256"/>
                <a:gd name="connsiteY4" fmla="*/ 823726 h 988475"/>
                <a:gd name="connsiteX5" fmla="*/ 8780507 w 8945256"/>
                <a:gd name="connsiteY5" fmla="*/ 988475 h 988475"/>
                <a:gd name="connsiteX6" fmla="*/ 164749 w 8945256"/>
                <a:gd name="connsiteY6" fmla="*/ 988475 h 988475"/>
                <a:gd name="connsiteX7" fmla="*/ 0 w 8945256"/>
                <a:gd name="connsiteY7" fmla="*/ 823726 h 988475"/>
                <a:gd name="connsiteX8" fmla="*/ 0 w 8945256"/>
                <a:gd name="connsiteY8" fmla="*/ 164749 h 9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5256" h="988475" fill="none" extrusionOk="0">
                  <a:moveTo>
                    <a:pt x="0" y="164749"/>
                  </a:moveTo>
                  <a:cubicBezTo>
                    <a:pt x="13191" y="85864"/>
                    <a:pt x="79810" y="8584"/>
                    <a:pt x="164749" y="0"/>
                  </a:cubicBezTo>
                  <a:cubicBezTo>
                    <a:pt x="1469568" y="-168267"/>
                    <a:pt x="4659849" y="-42953"/>
                    <a:pt x="8780507" y="0"/>
                  </a:cubicBezTo>
                  <a:cubicBezTo>
                    <a:pt x="8880728" y="10478"/>
                    <a:pt x="8945008" y="70401"/>
                    <a:pt x="8945256" y="164749"/>
                  </a:cubicBezTo>
                  <a:cubicBezTo>
                    <a:pt x="8901921" y="353060"/>
                    <a:pt x="8975186" y="526054"/>
                    <a:pt x="8945256" y="823726"/>
                  </a:cubicBezTo>
                  <a:cubicBezTo>
                    <a:pt x="8949568" y="910660"/>
                    <a:pt x="8877815" y="1002480"/>
                    <a:pt x="8780507" y="988475"/>
                  </a:cubicBezTo>
                  <a:cubicBezTo>
                    <a:pt x="7815061" y="1056700"/>
                    <a:pt x="1795490" y="999351"/>
                    <a:pt x="164749" y="988475"/>
                  </a:cubicBezTo>
                  <a:cubicBezTo>
                    <a:pt x="78996" y="996853"/>
                    <a:pt x="3056" y="913141"/>
                    <a:pt x="0" y="823726"/>
                  </a:cubicBezTo>
                  <a:cubicBezTo>
                    <a:pt x="-41741" y="718769"/>
                    <a:pt x="42688" y="432281"/>
                    <a:pt x="0" y="164749"/>
                  </a:cubicBezTo>
                  <a:close/>
                </a:path>
                <a:path w="8945256" h="988475" stroke="0" extrusionOk="0">
                  <a:moveTo>
                    <a:pt x="0" y="164749"/>
                  </a:moveTo>
                  <a:cubicBezTo>
                    <a:pt x="-538" y="71391"/>
                    <a:pt x="72065" y="4028"/>
                    <a:pt x="164749" y="0"/>
                  </a:cubicBezTo>
                  <a:cubicBezTo>
                    <a:pt x="2214471" y="163917"/>
                    <a:pt x="5373660" y="128764"/>
                    <a:pt x="8780507" y="0"/>
                  </a:cubicBezTo>
                  <a:cubicBezTo>
                    <a:pt x="8881974" y="6994"/>
                    <a:pt x="8946722" y="79360"/>
                    <a:pt x="8945256" y="164749"/>
                  </a:cubicBezTo>
                  <a:cubicBezTo>
                    <a:pt x="8951712" y="400533"/>
                    <a:pt x="8892442" y="696047"/>
                    <a:pt x="8945256" y="823726"/>
                  </a:cubicBezTo>
                  <a:cubicBezTo>
                    <a:pt x="8942976" y="918970"/>
                    <a:pt x="8871695" y="1002254"/>
                    <a:pt x="8780507" y="988475"/>
                  </a:cubicBezTo>
                  <a:cubicBezTo>
                    <a:pt x="5159801" y="966493"/>
                    <a:pt x="2576342" y="913587"/>
                    <a:pt x="164749" y="988475"/>
                  </a:cubicBezTo>
                  <a:cubicBezTo>
                    <a:pt x="90303" y="982044"/>
                    <a:pt x="-3989" y="921676"/>
                    <a:pt x="0" y="823726"/>
                  </a:cubicBezTo>
                  <a:cubicBezTo>
                    <a:pt x="3254" y="692558"/>
                    <a:pt x="4981" y="262475"/>
                    <a:pt x="0" y="164749"/>
                  </a:cubicBezTo>
                  <a:close/>
                </a:path>
              </a:pathLst>
            </a:custGeom>
            <a:ln w="38100">
              <a:solidFill>
                <a:srgbClr val="ED7F5D"/>
              </a:solidFill>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00">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47" name="Google Shape;293;p27"/>
            <p:cNvGrpSpPr/>
            <p:nvPr/>
          </p:nvGrpSpPr>
          <p:grpSpPr>
            <a:xfrm rot="21403310">
              <a:off x="1148825" y="5197655"/>
              <a:ext cx="2188864" cy="1416582"/>
              <a:chOff x="3463090" y="1404273"/>
              <a:chExt cx="1005800" cy="613750"/>
            </a:xfrm>
          </p:grpSpPr>
          <p:sp>
            <p:nvSpPr>
              <p:cNvPr id="49" name="Google Shape;294;p27"/>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0" name="Google Shape;295;p27"/>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1" name="Google Shape;296;p27"/>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2" name="Google Shape;297;p27"/>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3" name="Google Shape;298;p27"/>
              <p:cNvSpPr/>
              <p:nvPr/>
            </p:nvSpPr>
            <p:spPr>
              <a:xfrm>
                <a:off x="3684007" y="1457350"/>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4" name="Google Shape;299;p27"/>
              <p:cNvSpPr/>
              <p:nvPr/>
            </p:nvSpPr>
            <p:spPr>
              <a:xfrm>
                <a:off x="3463090" y="1442482"/>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00">
                  <a:buClr>
                    <a:srgbClr val="000000"/>
                  </a:buClr>
                  <a:defRPr/>
                </a:pPr>
                <a:endParaRPr sz="4000" b="1" kern="0" dirty="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5" name="Google Shape;300;p27"/>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6" name="Google Shape;301;p27"/>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7" name="Google Shape;302;p27"/>
              <p:cNvSpPr/>
              <p:nvPr/>
            </p:nvSpPr>
            <p:spPr>
              <a:xfrm>
                <a:off x="3972671" y="1503775"/>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8" name="Google Shape;303;p27"/>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9" name="Google Shape;304;p27"/>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0" name="Google Shape;305;p27"/>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1" name="Google Shape;306;p27"/>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2" name="Google Shape;307;p27"/>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3" name="Google Shape;308;p27"/>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4" name="Google Shape;309;p27"/>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5" name="Google Shape;310;p27"/>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6" name="Google Shape;311;p27"/>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7" name="Google Shape;312;p27"/>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8" name="Google Shape;313;p27"/>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9" name="Google Shape;314;p27"/>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00">
                  <a:buClr>
                    <a:srgbClr val="000000"/>
                  </a:buClr>
                  <a:defRPr/>
                </a:pPr>
                <a:endParaRPr sz="4000" b="1" kern="0">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48" name="TextBox 47"/>
            <p:cNvSpPr txBox="1"/>
            <p:nvPr/>
          </p:nvSpPr>
          <p:spPr>
            <a:xfrm>
              <a:off x="2240250" y="5599278"/>
              <a:ext cx="8650931" cy="8374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00">
                <a:defRPr/>
              </a:pPr>
              <a:r>
                <a:rPr lang="vi-VN" sz="4000" b="1" dirty="0">
                  <a:solidFill>
                    <a:schemeClr val="tx1"/>
                  </a:solidFill>
                  <a:latin typeface="Cambria" panose="02040503050406030204" pitchFamily="18" charset="0"/>
                  <a:ea typeface="Cambria" panose="02040503050406030204" pitchFamily="18" charset="0"/>
                </a:rPr>
                <a:t>Đánh dấu phần trích dẫn trực tiếp.</a:t>
              </a:r>
              <a:endParaRPr lang="vi-VN" sz="4000" b="1" dirty="0">
                <a:solidFill>
                  <a:schemeClr val="tx1"/>
                </a:solidFill>
                <a:latin typeface="Cambria" panose="02040503050406030204" pitchFamily="18" charset="0"/>
                <a:ea typeface="Cambria" panose="02040503050406030204" pitchFamily="18" charset="0"/>
              </a:endParaRPr>
            </a:p>
          </p:txBody>
        </p:sp>
      </p:grpSp>
      <p:sp>
        <p:nvSpPr>
          <p:cNvPr id="70" name="TextBox 69"/>
          <p:cNvSpPr txBox="1"/>
          <p:nvPr/>
        </p:nvSpPr>
        <p:spPr>
          <a:xfrm>
            <a:off x="175861" y="251974"/>
            <a:ext cx="11723230" cy="2485787"/>
          </a:xfrm>
          <a:prstGeom prst="roundRect">
            <a:avLst/>
          </a:prstGeom>
          <a:solidFill>
            <a:srgbClr val="684125"/>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00">
              <a:defRPr/>
            </a:pPr>
            <a:r>
              <a:rPr lang="vi-VN" sz="3500" b="1" dirty="0">
                <a:solidFill>
                  <a:schemeClr val="bg1"/>
                </a:solidFill>
                <a:latin typeface="Cambria" panose="02040503050406030204" pitchFamily="18" charset="0"/>
                <a:ea typeface="Cambria" panose="02040503050406030204" pitchFamily="18" charset="0"/>
              </a:rPr>
              <a:t>Hãy chỉ ra tác dụng của dấu ngoặc kép trong câu sau:</a:t>
            </a:r>
            <a:endParaRPr lang="vi-VN" sz="3500" b="1" dirty="0">
              <a:solidFill>
                <a:schemeClr val="bg1"/>
              </a:solidFill>
              <a:latin typeface="Cambria" panose="02040503050406030204" pitchFamily="18" charset="0"/>
              <a:ea typeface="Cambria" panose="02040503050406030204" pitchFamily="18" charset="0"/>
            </a:endParaRPr>
          </a:p>
          <a:p>
            <a:pPr algn="ctr" defTabSz="914400">
              <a:defRPr/>
            </a:pPr>
            <a:r>
              <a:rPr lang="vi-VN" sz="3500" dirty="0">
                <a:solidFill>
                  <a:schemeClr val="bg1"/>
                </a:solidFill>
                <a:latin typeface="Cambria" panose="02040503050406030204" pitchFamily="18" charset="0"/>
                <a:ea typeface="Cambria" panose="02040503050406030204" pitchFamily="18" charset="0"/>
              </a:rPr>
              <a:t>Truyện ngắn "Cô bé bán diêm" của nhà văn An-đéc-xen đã làm nổi bật được sự vô tâm, lạnh lùng của con người thời bấy giờ. </a:t>
            </a:r>
            <a:endParaRPr lang="vi-VN" sz="3500" dirty="0">
              <a:solidFill>
                <a:schemeClr val="bg1"/>
              </a:solidFill>
              <a:latin typeface="Cambria" panose="02040503050406030204" pitchFamily="18" charset="0"/>
              <a:ea typeface="Cambria" panose="02040503050406030204" pitchFamily="18" charset="0"/>
            </a:endParaRPr>
          </a:p>
        </p:txBody>
      </p:sp>
      <p:grpSp>
        <p:nvGrpSpPr>
          <p:cNvPr id="71" name="Google Shape;1408;p39"/>
          <p:cNvGrpSpPr/>
          <p:nvPr/>
        </p:nvGrpSpPr>
        <p:grpSpPr>
          <a:xfrm flipH="1">
            <a:off x="9460576" y="4227478"/>
            <a:ext cx="1250013" cy="1239253"/>
            <a:chOff x="2178000" y="1370575"/>
            <a:chExt cx="1417475" cy="1417450"/>
          </a:xfrm>
        </p:grpSpPr>
        <p:sp>
          <p:nvSpPr>
            <p:cNvPr id="72" name="Google Shape;1409;p39"/>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73" name="Google Shape;1410;p39"/>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74" name="Google Shape;1411;p39"/>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75" name="Google Shape;1412;p39"/>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76" name="Google Shape;1413;p39"/>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77" name="Google Shape;1414;p39"/>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78" name="Google Shape;1415;p39"/>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79" name="Google Shape;1416;p39"/>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80" name="Google Shape;1417;p39"/>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81" name="Google Shape;1418;p39"/>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82" name="Google Shape;1419;p39"/>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83" name="Google Shape;1420;p39"/>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84" name="Google Shape;1421;p39"/>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85" name="Google Shape;1422;p39"/>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grpSp>
      <p:sp>
        <p:nvSpPr>
          <p:cNvPr id="86" name="Google Shape;118;p4"/>
          <p:cNvSpPr/>
          <p:nvPr/>
        </p:nvSpPr>
        <p:spPr>
          <a:xfrm rot="19980337">
            <a:off x="10719188" y="5690537"/>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00">
              <a:defRPr/>
            </a:pPr>
            <a:endParaRPr>
              <a:solidFill>
                <a:prstClr val="black"/>
              </a:solidFill>
              <a:latin typeface="思源黑体 CN"/>
            </a:endParaRPr>
          </a:p>
        </p:txBody>
      </p:sp>
      <p:sp>
        <p:nvSpPr>
          <p:cNvPr id="87" name="Google Shape;118;p4"/>
          <p:cNvSpPr/>
          <p:nvPr/>
        </p:nvSpPr>
        <p:spPr>
          <a:xfrm rot="19980337">
            <a:off x="9676710" y="2903705"/>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00">
              <a:defRPr/>
            </a:pPr>
            <a:endParaRPr>
              <a:solidFill>
                <a:prstClr val="black"/>
              </a:solidFill>
              <a:latin typeface="思源黑体 CN"/>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 name="chimes.wav"/>
                                        </p:tgtEl>
                                      </p:cMediaNode>
                                    </p:audio>
                                  </p:sub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45"/>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1000"/>
                                        <p:tgtEl>
                                          <p:spTgt spid="86"/>
                                        </p:tgtEl>
                                      </p:cBhvr>
                                    </p:animEffect>
                                    <p:anim calcmode="lin" valueType="num">
                                      <p:cBhvr>
                                        <p:cTn id="41" dur="1000" fill="hold"/>
                                        <p:tgtEl>
                                          <p:spTgt spid="86"/>
                                        </p:tgtEl>
                                        <p:attrNameLst>
                                          <p:attrName>ppt_x</p:attrName>
                                        </p:attrNameLst>
                                      </p:cBhvr>
                                      <p:tavLst>
                                        <p:tav tm="0">
                                          <p:val>
                                            <p:strVal val="#ppt_x"/>
                                          </p:val>
                                        </p:tav>
                                        <p:tav tm="100000">
                                          <p:val>
                                            <p:strVal val="#ppt_x"/>
                                          </p:val>
                                        </p:tav>
                                      </p:tavLst>
                                    </p:anim>
                                    <p:anim calcmode="lin" valueType="num">
                                      <p:cBhvr>
                                        <p:cTn id="42" dur="900" decel="100000" fill="hold"/>
                                        <p:tgtEl>
                                          <p:spTgt spid="8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1000"/>
                                        <p:tgtEl>
                                          <p:spTgt spid="87"/>
                                        </p:tgtEl>
                                      </p:cBhvr>
                                    </p:animEffect>
                                    <p:anim calcmode="lin" valueType="num">
                                      <p:cBhvr>
                                        <p:cTn id="50" dur="1000" fill="hold"/>
                                        <p:tgtEl>
                                          <p:spTgt spid="87"/>
                                        </p:tgtEl>
                                        <p:attrNameLst>
                                          <p:attrName>ppt_x</p:attrName>
                                        </p:attrNameLst>
                                      </p:cBhvr>
                                      <p:tavLst>
                                        <p:tav tm="0">
                                          <p:val>
                                            <p:strVal val="#ppt_x"/>
                                          </p:val>
                                        </p:tav>
                                        <p:tav tm="100000">
                                          <p:val>
                                            <p:strVal val="#ppt_x"/>
                                          </p:val>
                                        </p:tav>
                                      </p:tavLst>
                                    </p:anim>
                                    <p:anim calcmode="lin" valueType="num">
                                      <p:cBhvr>
                                        <p:cTn id="51" dur="900" decel="100000" fill="hold"/>
                                        <p:tgtEl>
                                          <p:spTgt spid="87"/>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6"/>
                  </p:tgtEl>
                </p:cond>
              </p:nextCondLst>
            </p:seq>
          </p:childTnLst>
        </p:cTn>
      </p:par>
    </p:tnLst>
    <p:bldLst>
      <p:bldP spid="70" grpId="0" animBg="1"/>
      <p:bldP spid="86" grpId="0" animBg="1"/>
      <p:bldP spid="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p:cNvPicPr>
            <a:picLocks noChangeAspect="1"/>
          </p:cNvPicPr>
          <p:nvPr/>
        </p:nvPicPr>
        <p:blipFill rotWithShape="1">
          <a:blip r:embed="rId1">
            <a:extLst>
              <a:ext uri="{28A0092B-C50C-407E-A947-70E740481C1C}">
                <a14:useLocalDpi xmlns:a14="http://schemas.microsoft.com/office/drawing/2010/main" val="0"/>
              </a:ext>
            </a:extLst>
          </a:blip>
          <a:srcRect t="17852" b="20435"/>
          <a:stretch>
            <a:fillRect/>
          </a:stretch>
        </p:blipFill>
        <p:spPr>
          <a:xfrm>
            <a:off x="2910216" y="229316"/>
            <a:ext cx="9363077" cy="5286378"/>
          </a:xfrm>
          <a:prstGeom prst="rect">
            <a:avLst/>
          </a:prstGeom>
        </p:spPr>
      </p:pic>
      <p:pic>
        <p:nvPicPr>
          <p:cNvPr id="25" name="图片 2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30400" y="3751282"/>
            <a:ext cx="4334961" cy="3275465"/>
          </a:xfrm>
          <a:prstGeom prst="rect">
            <a:avLst/>
          </a:prstGeom>
        </p:spPr>
      </p:pic>
      <p:pic>
        <p:nvPicPr>
          <p:cNvPr id="14" name="Picture 13"/>
          <p:cNvPicPr>
            <a:picLocks noChangeAspect="1"/>
          </p:cNvPicPr>
          <p:nvPr/>
        </p:nvPicPr>
        <p:blipFill>
          <a:blip r:embed="rId3"/>
          <a:stretch>
            <a:fillRect/>
          </a:stretch>
        </p:blipFill>
        <p:spPr>
          <a:xfrm>
            <a:off x="4097880" y="308975"/>
            <a:ext cx="7687160" cy="63069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936498" y="2050252"/>
            <a:ext cx="3657600" cy="3836410"/>
          </a:xfrm>
          <a:prstGeom prst="rect">
            <a:avLst/>
          </a:prstGeom>
        </p:spPr>
      </p:pic>
      <p:pic>
        <p:nvPicPr>
          <p:cNvPr id="34" name="图片 3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sp>
        <p:nvSpPr>
          <p:cNvPr id="9" name="Rounded Rectangle 10"/>
          <p:cNvSpPr/>
          <p:nvPr/>
        </p:nvSpPr>
        <p:spPr>
          <a:xfrm>
            <a:off x="99244" y="1430383"/>
            <a:ext cx="9530524" cy="5509199"/>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任意多边形: 形状 4"/>
          <p:cNvSpPr/>
          <p:nvPr/>
        </p:nvSpPr>
        <p:spPr>
          <a:xfrm>
            <a:off x="949305" y="42123"/>
            <a:ext cx="11242695" cy="1254172"/>
          </a:xfrm>
          <a:prstGeom prst="roundRect">
            <a:avLst/>
          </a:prstGeom>
          <a:solidFill>
            <a:srgbClr val="B7CD10"/>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err="1">
                <a:latin typeface="Cambria" panose="02040503050406030204" pitchFamily="18" charset="0"/>
                <a:ea typeface="Cambria" panose="02040503050406030204" pitchFamily="18" charset="0"/>
              </a:rPr>
              <a:t>Dùng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dấu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câu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thích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hợp</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thay</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cho</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bông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và</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nêu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công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dụng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của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dấu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câu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đó</a:t>
            </a:r>
            <a:r>
              <a:rPr lang="en-SG" sz="4000" b="1" dirty="0">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70号-灵悦黑体" panose="00000500000000000000" pitchFamily="2" charset="-122"/>
              <a:sym typeface="字魂70号-灵悦黑体" panose="00000500000000000000" pitchFamily="2" charset="-122"/>
            </a:endParaRPr>
          </a:p>
        </p:txBody>
      </p:sp>
      <p:sp>
        <p:nvSpPr>
          <p:cNvPr id="2" name="TextBox 1"/>
          <p:cNvSpPr txBox="1"/>
          <p:nvPr/>
        </p:nvSpPr>
        <p:spPr>
          <a:xfrm>
            <a:off x="99244" y="1460158"/>
            <a:ext cx="9530524" cy="5509200"/>
          </a:xfrm>
          <a:prstGeom prst="rect">
            <a:avLst/>
          </a:prstGeom>
          <a:noFill/>
        </p:spPr>
        <p:txBody>
          <a:bodyPr wrap="square" rtlCol="0">
            <a:spAutoFit/>
          </a:bodyPr>
          <a:lstStyle/>
          <a:p>
            <a:pPr algn="just"/>
            <a:r>
              <a:rPr lang="en-US" sz="3200" b="1" dirty="0" smtClean="0">
                <a:solidFill>
                  <a:srgbClr val="002060"/>
                </a:solidFill>
                <a:latin typeface="Cambria" panose="02040503050406030204" pitchFamily="18" charset="0"/>
                <a:ea typeface="Cambria" panose="02040503050406030204" pitchFamily="18" charset="0"/>
              </a:rPr>
              <a:t>   </a:t>
            </a:r>
            <a:r>
              <a:rPr lang="vi-VN" sz="3200" b="1" dirty="0" smtClean="0">
                <a:solidFill>
                  <a:srgbClr val="002060"/>
                </a:solidFill>
                <a:latin typeface="Cambria" panose="02040503050406030204" pitchFamily="18" charset="0"/>
                <a:ea typeface="Cambria" panose="02040503050406030204" pitchFamily="18" charset="0"/>
              </a:rPr>
              <a:t>Qua </a:t>
            </a:r>
            <a:r>
              <a:rPr lang="vi-VN" sz="3200" b="1" dirty="0">
                <a:solidFill>
                  <a:srgbClr val="002060"/>
                </a:solidFill>
                <a:latin typeface="Cambria" panose="02040503050406030204" pitchFamily="18" charset="0"/>
                <a:ea typeface="Cambria" panose="02040503050406030204" pitchFamily="18" charset="0"/>
              </a:rPr>
              <a:t>biên giới Việt  </a:t>
            </a:r>
            <a:r>
              <a:rPr lang="vi-VN" sz="3200" b="1" dirty="0">
                <a:solidFill>
                  <a:srgbClr val="C0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Lào, chúng ta được đặt chân tới một đất nước có nhiều thắng cảnh độc đáo: </a:t>
            </a:r>
            <a:endParaRPr lang="vi-VN" sz="3200" b="1" dirty="0">
              <a:solidFill>
                <a:srgbClr val="002060"/>
              </a:solidFill>
              <a:latin typeface="Cambria" panose="02040503050406030204" pitchFamily="18" charset="0"/>
              <a:ea typeface="Cambria" panose="02040503050406030204" pitchFamily="18" charset="0"/>
            </a:endParaRPr>
          </a:p>
          <a:p>
            <a:pPr algn="just"/>
            <a:r>
              <a:rPr lang="en-US" sz="3200" b="1" dirty="0" smtClean="0">
                <a:solidFill>
                  <a:srgbClr val="C00000"/>
                </a:solidFill>
                <a:latin typeface="Cambria" panose="02040503050406030204" pitchFamily="18" charset="0"/>
                <a:ea typeface="Cambria" panose="02040503050406030204" pitchFamily="18" charset="0"/>
              </a:rPr>
              <a:t>   </a:t>
            </a:r>
            <a:r>
              <a:rPr lang="vi-VN" sz="3200" b="1" dirty="0" smtClean="0">
                <a:solidFill>
                  <a:srgbClr val="C00000"/>
                </a:solidFill>
                <a:latin typeface="Cambria" panose="02040503050406030204" pitchFamily="18" charset="0"/>
                <a:ea typeface="Cambria" panose="02040503050406030204" pitchFamily="18" charset="0"/>
              </a:rPr>
              <a:t>-</a:t>
            </a:r>
            <a:r>
              <a:rPr lang="vi-VN" sz="3200" b="1" dirty="0" smtClean="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Cố đô Luông Pha Bang cổ kính và yên bình. </a:t>
            </a:r>
            <a:endParaRPr lang="vi-VN" sz="3200" b="1" dirty="0">
              <a:solidFill>
                <a:srgbClr val="002060"/>
              </a:solidFill>
              <a:latin typeface="Cambria" panose="02040503050406030204" pitchFamily="18" charset="0"/>
              <a:ea typeface="Cambria" panose="02040503050406030204" pitchFamily="18" charset="0"/>
            </a:endParaRPr>
          </a:p>
          <a:p>
            <a:pPr algn="just"/>
            <a:r>
              <a:rPr lang="en-US" sz="3200" b="1" dirty="0" smtClean="0">
                <a:solidFill>
                  <a:srgbClr val="C00000"/>
                </a:solidFill>
                <a:latin typeface="Cambria" panose="02040503050406030204" pitchFamily="18" charset="0"/>
                <a:ea typeface="Cambria" panose="02040503050406030204" pitchFamily="18" charset="0"/>
              </a:rPr>
              <a:t>   </a:t>
            </a:r>
            <a:r>
              <a:rPr lang="vi-VN" sz="3200" b="1" dirty="0" smtClean="0">
                <a:solidFill>
                  <a:srgbClr val="C00000"/>
                </a:solidFill>
                <a:latin typeface="Cambria" panose="02040503050406030204" pitchFamily="18" charset="0"/>
                <a:ea typeface="Cambria" panose="02040503050406030204" pitchFamily="18" charset="0"/>
              </a:rPr>
              <a:t>-</a:t>
            </a:r>
            <a:r>
              <a:rPr lang="vi-VN" sz="3200" b="1" dirty="0" smtClean="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Cánh đồng Chum với hơn hai nghìn chiếc chum bằng đá đủ hình dạng, kích thước.</a:t>
            </a:r>
            <a:endParaRPr lang="vi-VN" sz="3200" b="1" dirty="0">
              <a:solidFill>
                <a:srgbClr val="002060"/>
              </a:solidFill>
              <a:latin typeface="Cambria" panose="02040503050406030204" pitchFamily="18" charset="0"/>
              <a:ea typeface="Cambria" panose="02040503050406030204" pitchFamily="18" charset="0"/>
            </a:endParaRPr>
          </a:p>
          <a:p>
            <a:pPr algn="just"/>
            <a:r>
              <a:rPr lang="en-US" sz="3200" b="1" dirty="0" smtClean="0">
                <a:solidFill>
                  <a:srgbClr val="C00000"/>
                </a:solidFill>
                <a:latin typeface="Cambria" panose="02040503050406030204" pitchFamily="18" charset="0"/>
                <a:ea typeface="Cambria" panose="02040503050406030204" pitchFamily="18" charset="0"/>
              </a:rPr>
              <a:t>   </a:t>
            </a:r>
            <a:r>
              <a:rPr lang="vi-VN" sz="3200" b="1" dirty="0" smtClean="0">
                <a:solidFill>
                  <a:srgbClr val="C00000"/>
                </a:solidFill>
                <a:latin typeface="Cambria" panose="02040503050406030204" pitchFamily="18" charset="0"/>
                <a:ea typeface="Cambria" panose="02040503050406030204" pitchFamily="18" charset="0"/>
              </a:rPr>
              <a:t>-</a:t>
            </a:r>
            <a:r>
              <a:rPr lang="vi-VN" sz="3200" b="1" dirty="0" smtClean="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Hồ thuỷ điện Nam Ngum thơ mộng bởi sự hoà hợp của trời nước cùng vô số hòn đảo lớn nhỏ.</a:t>
            </a:r>
            <a:endParaRPr lang="vi-VN" sz="3200" b="1" dirty="0">
              <a:solidFill>
                <a:srgbClr val="002060"/>
              </a:solidFill>
              <a:latin typeface="Cambria" panose="02040503050406030204" pitchFamily="18" charset="0"/>
              <a:ea typeface="Cambria" panose="02040503050406030204" pitchFamily="18" charset="0"/>
            </a:endParaRPr>
          </a:p>
          <a:p>
            <a:pPr algn="just"/>
            <a:r>
              <a:rPr lang="en-US" sz="3200" b="1" dirty="0" smtClean="0">
                <a:solidFill>
                  <a:srgbClr val="002060"/>
                </a:solidFill>
                <a:latin typeface="Cambria" panose="02040503050406030204" pitchFamily="18" charset="0"/>
                <a:ea typeface="Cambria" panose="02040503050406030204" pitchFamily="18" charset="0"/>
              </a:rPr>
              <a:t>   </a:t>
            </a:r>
            <a:r>
              <a:rPr lang="vi-VN" sz="3200" b="1" dirty="0" smtClean="0">
                <a:solidFill>
                  <a:srgbClr val="002060"/>
                </a:solidFill>
                <a:latin typeface="Cambria" panose="02040503050406030204" pitchFamily="18" charset="0"/>
                <a:ea typeface="Cambria" panose="02040503050406030204" pitchFamily="18" charset="0"/>
              </a:rPr>
              <a:t>Ngoài </a:t>
            </a:r>
            <a:r>
              <a:rPr lang="vi-VN" sz="3200" b="1" dirty="0">
                <a:solidFill>
                  <a:srgbClr val="002060"/>
                </a:solidFill>
                <a:latin typeface="Cambria" panose="02040503050406030204" pitchFamily="18" charset="0"/>
                <a:ea typeface="Cambria" panose="02040503050406030204" pitchFamily="18" charset="0"/>
              </a:rPr>
              <a:t>ra, đến Lào, khó có thể bỏ qua những địa điểm hấp dẫn khác: thủ đô Viêng Chăn, thị trấn Vang Viêng, khu bảo tồn tự nhiên Bò Kẹo,...</a:t>
            </a:r>
            <a:endParaRPr lang="vi-VN" sz="3200" b="1" dirty="0">
              <a:solidFill>
                <a:srgbClr val="002060"/>
              </a:solidFill>
              <a:latin typeface="Cambria" panose="02040503050406030204" pitchFamily="18" charset="0"/>
              <a:ea typeface="Cambria" panose="02040503050406030204" pitchFamily="18" charset="0"/>
            </a:endParaRPr>
          </a:p>
          <a:p>
            <a:pPr algn="just"/>
            <a:r>
              <a:rPr lang="vi-VN" sz="3200" b="1" dirty="0">
                <a:solidFill>
                  <a:srgbClr val="002060"/>
                </a:solidFill>
                <a:latin typeface="Cambria" panose="02040503050406030204" pitchFamily="18" charset="0"/>
                <a:ea typeface="Cambria" panose="02040503050406030204" pitchFamily="18" charset="0"/>
              </a:rPr>
              <a:t>					(Theo Tiến Dũng)</a:t>
            </a:r>
            <a:endParaRPr lang="vi-VN" sz="3200" b="1" dirty="0">
              <a:solidFill>
                <a:srgbClr val="002060"/>
              </a:solidFill>
              <a:latin typeface="Cambria" panose="02040503050406030204" pitchFamily="18" charset="0"/>
              <a:ea typeface="Cambria" panose="02040503050406030204" pitchFamily="18" charset="0"/>
            </a:endParaRPr>
          </a:p>
        </p:txBody>
      </p:sp>
      <p:sp>
        <p:nvSpPr>
          <p:cNvPr id="14" name="Rounded Rectangle 2"/>
          <p:cNvSpPr/>
          <p:nvPr/>
        </p:nvSpPr>
        <p:spPr>
          <a:xfrm>
            <a:off x="9629768" y="4258606"/>
            <a:ext cx="2462988" cy="181886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dirty="0" err="1">
                <a:solidFill>
                  <a:schemeClr val="tx1"/>
                </a:solidFill>
                <a:latin typeface="Cambria" panose="02040503050406030204" pitchFamily="18" charset="0"/>
                <a:ea typeface="Cambria" panose="02040503050406030204" pitchFamily="18" charset="0"/>
              </a:rPr>
              <a:t>Đánh</a:t>
            </a:r>
            <a:r>
              <a:rPr lang="en-SG" sz="2800" b="1" dirty="0">
                <a:solidFill>
                  <a:schemeClr val="tx1"/>
                </a:solidFill>
                <a:latin typeface="Cambria" panose="02040503050406030204" pitchFamily="18" charset="0"/>
                <a:ea typeface="Cambria" panose="02040503050406030204" pitchFamily="18" charset="0"/>
              </a:rPr>
              <a:t> </a:t>
            </a:r>
            <a:r>
              <a:rPr lang="en-SG" sz="2800" b="1" dirty="0" err="1">
                <a:solidFill>
                  <a:schemeClr val="tx1"/>
                </a:solidFill>
                <a:latin typeface="Cambria" panose="02040503050406030204" pitchFamily="18" charset="0"/>
                <a:ea typeface="Cambria" panose="02040503050406030204" pitchFamily="18" charset="0"/>
              </a:rPr>
              <a:t>dấu</a:t>
            </a:r>
            <a:r>
              <a:rPr lang="vi-VN" sz="2800" b="1" dirty="0">
                <a:solidFill>
                  <a:schemeClr val="tx1"/>
                </a:solidFill>
                <a:latin typeface="Cambria" panose="02040503050406030204" pitchFamily="18" charset="0"/>
                <a:ea typeface="Cambria" panose="02040503050406030204" pitchFamily="18" charset="0"/>
              </a:rPr>
              <a:t> </a:t>
            </a:r>
            <a:r>
              <a:rPr lang="en-SG" sz="2800" b="1" dirty="0">
                <a:solidFill>
                  <a:schemeClr val="tx1"/>
                </a:solidFill>
                <a:latin typeface="Cambria" panose="02040503050406030204" pitchFamily="18" charset="0"/>
                <a:ea typeface="Cambria" panose="02040503050406030204" pitchFamily="18" charset="0"/>
              </a:rPr>
              <a:t> </a:t>
            </a:r>
            <a:r>
              <a:rPr lang="en-SG" sz="2800" b="1" dirty="0" err="1">
                <a:solidFill>
                  <a:schemeClr val="tx1"/>
                </a:solidFill>
                <a:latin typeface="Cambria" panose="02040503050406030204" pitchFamily="18" charset="0"/>
                <a:ea typeface="Cambria" panose="02040503050406030204" pitchFamily="18" charset="0"/>
              </a:rPr>
              <a:t>các</a:t>
            </a:r>
            <a:r>
              <a:rPr lang="en-SG" sz="2800" b="1" dirty="0">
                <a:solidFill>
                  <a:schemeClr val="tx1"/>
                </a:solidFill>
                <a:latin typeface="Cambria" panose="02040503050406030204" pitchFamily="18" charset="0"/>
                <a:ea typeface="Cambria" panose="02040503050406030204" pitchFamily="18" charset="0"/>
              </a:rPr>
              <a:t> </a:t>
            </a:r>
            <a:r>
              <a:rPr lang="vi-VN" sz="2800" b="1" dirty="0">
                <a:solidFill>
                  <a:schemeClr val="tx1"/>
                </a:solidFill>
                <a:latin typeface="Cambria" panose="02040503050406030204" pitchFamily="18" charset="0"/>
                <a:ea typeface="Cambria" panose="02040503050406030204" pitchFamily="18" charset="0"/>
              </a:rPr>
              <a:t>ý trong một đoạn liệt kê.</a:t>
            </a:r>
            <a:endParaRPr lang="en-US" sz="2800" b="1" dirty="0">
              <a:solidFill>
                <a:schemeClr val="tx1"/>
              </a:solidFill>
              <a:latin typeface="Cambria" panose="02040503050406030204" pitchFamily="18" charset="0"/>
              <a:ea typeface="Cambria" panose="02040503050406030204" pitchFamily="18" charset="0"/>
            </a:endParaRPr>
          </a:p>
        </p:txBody>
      </p:sp>
      <p:sp>
        <p:nvSpPr>
          <p:cNvPr id="16" name="Rounded Rectangle 2"/>
          <p:cNvSpPr/>
          <p:nvPr/>
        </p:nvSpPr>
        <p:spPr>
          <a:xfrm>
            <a:off x="9662310" y="1987786"/>
            <a:ext cx="2430446" cy="171463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mbria" panose="02040503050406030204" pitchFamily="18" charset="0"/>
                <a:ea typeface="Cambria" panose="02040503050406030204" pitchFamily="18" charset="0"/>
              </a:rPr>
              <a:t>Nối các từ ngữ trong một liên danh.</a:t>
            </a:r>
            <a:endParaRPr lang="en-US" sz="2800" b="1" dirty="0">
              <a:solidFill>
                <a:schemeClr val="tx1"/>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22655" b="81537" l="14271" r="72555">
                        <a14:foregroundMark x1="16866" y1="78144" x2="14271" y2="81537"/>
                      </a14:backgroundRemoval>
                    </a14:imgEffect>
                  </a14:imgLayer>
                </a14:imgProps>
              </a:ext>
            </a:extLst>
          </a:blip>
          <a:srcRect l="16896" t="16643" r="21187" b="22323"/>
          <a:stretch>
            <a:fillRect/>
          </a:stretch>
        </p:blipFill>
        <p:spPr>
          <a:xfrm>
            <a:off x="3747146" y="1460158"/>
            <a:ext cx="633710" cy="624693"/>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22655" b="81537" l="14271" r="72555">
                        <a14:foregroundMark x1="16866" y1="78144" x2="14271" y2="81537"/>
                      </a14:backgroundRemoval>
                    </a14:imgEffect>
                  </a14:imgLayer>
                </a14:imgProps>
              </a:ext>
            </a:extLst>
          </a:blip>
          <a:srcRect l="16896" t="16643" r="21187" b="22323"/>
          <a:stretch>
            <a:fillRect/>
          </a:stretch>
        </p:blipFill>
        <p:spPr>
          <a:xfrm>
            <a:off x="176436" y="2420978"/>
            <a:ext cx="604023" cy="595428"/>
          </a:xfrm>
          <a:prstGeom prst="rect">
            <a:avLst/>
          </a:pr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22655" b="81537" l="14271" r="72555">
                        <a14:foregroundMark x1="16866" y1="78144" x2="14271" y2="81537"/>
                      </a14:backgroundRemoval>
                    </a14:imgEffect>
                  </a14:imgLayer>
                </a14:imgProps>
              </a:ext>
            </a:extLst>
          </a:blip>
          <a:srcRect l="16896" t="16643" r="21187" b="22323"/>
          <a:stretch>
            <a:fillRect/>
          </a:stretch>
        </p:blipFill>
        <p:spPr>
          <a:xfrm>
            <a:off x="143894" y="2944244"/>
            <a:ext cx="604023" cy="595428"/>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22655" b="81537" l="14271" r="72555">
                        <a14:foregroundMark x1="16866" y1="78144" x2="14271" y2="81537"/>
                      </a14:backgroundRemoval>
                    </a14:imgEffect>
                  </a14:imgLayer>
                </a14:imgProps>
              </a:ext>
            </a:extLst>
          </a:blip>
          <a:srcRect l="16896" t="16643" r="21187" b="22323"/>
          <a:stretch>
            <a:fillRect/>
          </a:stretch>
        </p:blipFill>
        <p:spPr>
          <a:xfrm>
            <a:off x="176435" y="3898543"/>
            <a:ext cx="604023" cy="595428"/>
          </a:xfrm>
          <a:prstGeom prst="rect">
            <a:avLst/>
          </a:prstGeom>
        </p:spPr>
      </p:pic>
      <p:sp>
        <p:nvSpPr>
          <p:cNvPr id="7" name="TextBox 6"/>
          <p:cNvSpPr txBox="1"/>
          <p:nvPr/>
        </p:nvSpPr>
        <p:spPr>
          <a:xfrm>
            <a:off x="59454" y="72377"/>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panose="020B0604020202020204"/>
                <a:sym typeface="Arial" panose="020B0604020202020204"/>
              </a:rPr>
              <a:t>1</a:t>
            </a:r>
            <a:endParaRPr kumimoji="0" lang="en-US" sz="4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p:cNvSpPr/>
          <p:nvPr/>
        </p:nvSpPr>
        <p:spPr>
          <a:xfrm>
            <a:off x="630621" y="141353"/>
            <a:ext cx="11561378" cy="1092994"/>
          </a:xfrm>
          <a:prstGeom prst="roundRect">
            <a:avLst>
              <a:gd name="adj" fmla="val 27734"/>
            </a:avLst>
          </a:prstGeom>
          <a:solidFill>
            <a:schemeClr val="accent4">
              <a:lumMod val="20000"/>
              <a:lumOff val="80000"/>
            </a:schemeClr>
          </a:solidFill>
          <a:ln w="57150">
            <a:solidFill>
              <a:srgbClr val="566139"/>
            </a:solidFill>
            <a:prstDash val="dash"/>
          </a:ln>
        </p:spPr>
        <p:txBody>
          <a:bodyPr wrap="square" tIns="0" bIns="0">
            <a:spAutoFit/>
          </a:bodyPr>
          <a:lstStyle/>
          <a:p>
            <a:pPr algn="ctr"/>
            <a:r>
              <a:rPr lang="vi-VN" sz="3000" b="1" dirty="0">
                <a:solidFill>
                  <a:srgbClr val="C00000"/>
                </a:solidFill>
                <a:latin typeface="Cambria" panose="02040503050406030204" pitchFamily="18" charset="0"/>
                <a:ea typeface="Cambria" panose="02040503050406030204" pitchFamily="18" charset="0"/>
              </a:rPr>
              <a:t> Đoạn văn dưới đây đã bị lược bỏ dấu ngoặc kép và </a:t>
            </a:r>
            <a:endParaRPr lang="vi-VN" sz="3000" b="1" dirty="0">
              <a:solidFill>
                <a:srgbClr val="C00000"/>
              </a:solidFill>
              <a:latin typeface="Cambria" panose="02040503050406030204" pitchFamily="18" charset="0"/>
              <a:ea typeface="Cambria" panose="02040503050406030204" pitchFamily="18" charset="0"/>
            </a:endParaRPr>
          </a:p>
          <a:p>
            <a:pPr algn="ctr"/>
            <a:r>
              <a:rPr lang="vi-VN" sz="3000" b="1" dirty="0">
                <a:solidFill>
                  <a:srgbClr val="C00000"/>
                </a:solidFill>
                <a:latin typeface="Cambria" panose="02040503050406030204" pitchFamily="18" charset="0"/>
                <a:ea typeface="Cambria" panose="02040503050406030204" pitchFamily="18" charset="0"/>
              </a:rPr>
              <a:t>dấu ngoặc đơn. Hãy cho biết những dấu câu đó được đặt ở đâu.</a:t>
            </a:r>
            <a:endParaRPr lang="en-SG" sz="3000" b="1" dirty="0">
              <a:solidFill>
                <a:srgbClr val="C00000"/>
              </a:solidFill>
              <a:latin typeface="Cambria" panose="02040503050406030204" pitchFamily="18" charset="0"/>
              <a:ea typeface="Cambria" panose="02040503050406030204" pitchFamily="18" charset="0"/>
            </a:endParaRPr>
          </a:p>
        </p:txBody>
      </p:sp>
      <p:sp>
        <p:nvSpPr>
          <p:cNvPr id="6" name="TextBox 5"/>
          <p:cNvSpPr txBox="1"/>
          <p:nvPr/>
        </p:nvSpPr>
        <p:spPr>
          <a:xfrm>
            <a:off x="546537" y="1860914"/>
            <a:ext cx="8061435" cy="584775"/>
          </a:xfrm>
          <a:prstGeom prst="rect">
            <a:avLst/>
          </a:prstGeom>
          <a:noFill/>
        </p:spPr>
        <p:txBody>
          <a:bodyPr wrap="square">
            <a:spAutoFit/>
          </a:bodyPr>
          <a:lstStyle/>
          <a:p>
            <a:endParaRPr lang="vi-VN" sz="3200" b="1" i="0" dirty="0">
              <a:solidFill>
                <a:srgbClr val="002060"/>
              </a:solidFill>
              <a:effectLst/>
              <a:latin typeface="Cambria" panose="02040503050406030204" pitchFamily="18" charset="0"/>
              <a:ea typeface="Cambria" panose="02040503050406030204" pitchFamily="18" charset="0"/>
            </a:endParaRPr>
          </a:p>
        </p:txBody>
      </p:sp>
      <p:sp>
        <p:nvSpPr>
          <p:cNvPr id="8" name="Rectangle 7"/>
          <p:cNvSpPr/>
          <p:nvPr/>
        </p:nvSpPr>
        <p:spPr>
          <a:xfrm>
            <a:off x="160372" y="1536760"/>
            <a:ext cx="8537903" cy="4832092"/>
          </a:xfrm>
          <a:prstGeom prst="rect">
            <a:avLst/>
          </a:prstGeom>
          <a:solidFill>
            <a:schemeClr val="bg1"/>
          </a:solidFill>
          <a:ln w="38100">
            <a:solidFill>
              <a:schemeClr val="tx1"/>
            </a:solidFill>
            <a:prstDash val="dash"/>
          </a:ln>
        </p:spPr>
        <p:txBody>
          <a:bodyPr wrap="square">
            <a:spAutoFit/>
          </a:bodyPr>
          <a:lstStyle/>
          <a:p>
            <a:pPr algn="just"/>
            <a:r>
              <a:rPr lang="vi-VN" sz="4400" b="1" dirty="0">
                <a:solidFill>
                  <a:srgbClr val="684125"/>
                </a:solidFill>
                <a:latin typeface="Cambria" panose="02040503050406030204" pitchFamily="18" charset="0"/>
                <a:ea typeface="Cambria" panose="02040503050406030204" pitchFamily="18" charset="0"/>
              </a:rPr>
              <a:t>a)  Nàng Bạch Tuyết và bảy chú lùn là phim hoạt hình nổi tiếng của Oan Đi-xni. Phim được chuyển thể từ câu chuyện Nàng Bạch Tuyết trong tập Truyện cổ Grim.</a:t>
            </a:r>
            <a:endParaRPr lang="vi-VN" sz="4400" b="1" dirty="0">
              <a:solidFill>
                <a:srgbClr val="684125"/>
              </a:solidFill>
              <a:latin typeface="Cambria" panose="02040503050406030204" pitchFamily="18" charset="0"/>
              <a:ea typeface="Cambria" panose="02040503050406030204" pitchFamily="18" charset="0"/>
            </a:endParaRPr>
          </a:p>
          <a:p>
            <a:pPr algn="r"/>
            <a:r>
              <a:rPr lang="vi-VN" sz="4400" b="1" dirty="0">
                <a:solidFill>
                  <a:srgbClr val="684125"/>
                </a:solidFill>
                <a:latin typeface="Cambria" panose="02040503050406030204" pitchFamily="18" charset="0"/>
                <a:ea typeface="Cambria" panose="02040503050406030204" pitchFamily="18" charset="0"/>
              </a:rPr>
              <a:t>			(Theo Liên Vũ)</a:t>
            </a:r>
            <a:endParaRPr lang="vi-VN" sz="4400" b="1" dirty="0">
              <a:solidFill>
                <a:srgbClr val="684125"/>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70606" y="3983421"/>
            <a:ext cx="3721393" cy="2298507"/>
          </a:xfrm>
          <a:prstGeom prst="rect">
            <a:avLst/>
          </a:prstGeom>
        </p:spPr>
      </p:pic>
      <p:sp>
        <p:nvSpPr>
          <p:cNvPr id="2" name="TextBox 1"/>
          <p:cNvSpPr txBox="1"/>
          <p:nvPr/>
        </p:nvSpPr>
        <p:spPr>
          <a:xfrm>
            <a:off x="965200" y="1390293"/>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5" name="TextBox 4"/>
          <p:cNvSpPr txBox="1"/>
          <p:nvPr/>
        </p:nvSpPr>
        <p:spPr>
          <a:xfrm>
            <a:off x="965200" y="2066843"/>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0" name="TextBox 9"/>
          <p:cNvSpPr txBox="1"/>
          <p:nvPr/>
        </p:nvSpPr>
        <p:spPr>
          <a:xfrm>
            <a:off x="7018866" y="3411354"/>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1" name="TextBox 10"/>
          <p:cNvSpPr txBox="1"/>
          <p:nvPr/>
        </p:nvSpPr>
        <p:spPr>
          <a:xfrm>
            <a:off x="3055242" y="4069014"/>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2" name="TextBox 11"/>
          <p:cNvSpPr txBox="1"/>
          <p:nvPr/>
        </p:nvSpPr>
        <p:spPr>
          <a:xfrm>
            <a:off x="5693074" y="4069014"/>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3" name="TextBox 12"/>
          <p:cNvSpPr txBox="1"/>
          <p:nvPr/>
        </p:nvSpPr>
        <p:spPr>
          <a:xfrm>
            <a:off x="1610489" y="4822233"/>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6" name="TextBox 15"/>
          <p:cNvSpPr txBox="1"/>
          <p:nvPr/>
        </p:nvSpPr>
        <p:spPr>
          <a:xfrm>
            <a:off x="64812" y="295675"/>
            <a:ext cx="965200" cy="995422"/>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GB" sz="40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panose="020B0604020202020204"/>
                <a:sym typeface="Arial" panose="020B0604020202020204"/>
              </a:rPr>
              <a:t>2</a:t>
            </a:r>
            <a:endParaRPr kumimoji="0" lang="en-US" sz="40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2" grpId="0"/>
      <p:bldP spid="5"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
          <p:cNvSpPr/>
          <p:nvPr/>
        </p:nvSpPr>
        <p:spPr>
          <a:xfrm>
            <a:off x="73573" y="168166"/>
            <a:ext cx="9333186" cy="5938599"/>
          </a:xfrm>
          <a:prstGeom prst="roundRect">
            <a:avLst>
              <a:gd name="adj" fmla="val 27734"/>
            </a:avLst>
          </a:prstGeom>
          <a:solidFill>
            <a:schemeClr val="bg1"/>
          </a:solidFill>
          <a:ln w="57150">
            <a:solidFill>
              <a:srgbClr val="566139"/>
            </a:solidFill>
            <a:prstDash val="dash"/>
          </a:ln>
        </p:spPr>
        <p:txBody>
          <a:bodyPr wrap="square">
            <a:spAutoFit/>
          </a:bodyPr>
          <a:lstStyle/>
          <a:p>
            <a:pPr algn="just"/>
            <a:r>
              <a:rPr lang="vi-VN" sz="4000" b="1" dirty="0">
                <a:solidFill>
                  <a:srgbClr val="684125"/>
                </a:solidFill>
                <a:latin typeface="Cambria" panose="02040503050406030204" pitchFamily="18" charset="0"/>
                <a:ea typeface="Cambria" panose="02040503050406030204" pitchFamily="18" charset="0"/>
              </a:rPr>
              <a:t>b. Trần Văn Cẩn 1910 – 1994 là hoạ sĩ tài năng bậc nhất Việt Nam. Ông sáng tác bức tranh “Em Thuý” 1943 dựa trên nguyên mẫu cô cháu gái đáng yêu của mình. Bức tranh đã được chuyên gia người Ô-xtrây-li-a phục chế năm 2004. </a:t>
            </a:r>
            <a:endParaRPr lang="vi-VN" sz="4000" b="1" dirty="0">
              <a:solidFill>
                <a:srgbClr val="684125"/>
              </a:solidFill>
              <a:latin typeface="Cambria" panose="02040503050406030204" pitchFamily="18" charset="0"/>
              <a:ea typeface="Cambria" panose="02040503050406030204" pitchFamily="18" charset="0"/>
            </a:endParaRPr>
          </a:p>
          <a:p>
            <a:pPr algn="just"/>
            <a:r>
              <a:rPr lang="vi-VN" sz="4000" b="1" dirty="0">
                <a:solidFill>
                  <a:srgbClr val="684125"/>
                </a:solidFill>
                <a:latin typeface="Cambria" panose="02040503050406030204" pitchFamily="18" charset="0"/>
                <a:ea typeface="Cambria" panose="02040503050406030204" pitchFamily="18" charset="0"/>
              </a:rPr>
              <a:t>                 </a:t>
            </a:r>
            <a:r>
              <a:rPr lang="vi-VN" sz="3000" b="1" dirty="0">
                <a:solidFill>
                  <a:srgbClr val="684125"/>
                </a:solidFill>
                <a:latin typeface="Cambria" panose="02040503050406030204" pitchFamily="18" charset="0"/>
                <a:ea typeface="Cambria" panose="02040503050406030204" pitchFamily="18" charset="0"/>
              </a:rPr>
              <a:t>(Theo Nguyễn Hoàng Anh)</a:t>
            </a:r>
            <a:endParaRPr lang="vi-VN" sz="3000" b="1" dirty="0">
              <a:solidFill>
                <a:srgbClr val="684125"/>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36574" y="4151586"/>
            <a:ext cx="3755426" cy="2319528"/>
          </a:xfrm>
          <a:prstGeom prst="rect">
            <a:avLst/>
          </a:prstGeom>
        </p:spPr>
      </p:pic>
      <p:sp>
        <p:nvSpPr>
          <p:cNvPr id="4" name="TextBox 3"/>
          <p:cNvSpPr txBox="1"/>
          <p:nvPr/>
        </p:nvSpPr>
        <p:spPr>
          <a:xfrm>
            <a:off x="4150272" y="490419"/>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5" name="TextBox 4"/>
          <p:cNvSpPr txBox="1"/>
          <p:nvPr/>
        </p:nvSpPr>
        <p:spPr>
          <a:xfrm>
            <a:off x="7138713" y="528519"/>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a:ea typeface="思源黑体 CN"/>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2246</Words>
  <Application>WPS Presentation</Application>
  <PresentationFormat>Widescreen</PresentationFormat>
  <Paragraphs>96</Paragraphs>
  <Slides>12</Slides>
  <Notes>0</Notes>
  <HiddenSlides>0</HiddenSlides>
  <MMClips>0</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12</vt:i4>
      </vt:variant>
    </vt:vector>
  </HeadingPairs>
  <TitlesOfParts>
    <vt:vector size="38" baseType="lpstr">
      <vt:lpstr>Arial</vt:lpstr>
      <vt:lpstr>SimSun</vt:lpstr>
      <vt:lpstr>Wingdings</vt:lpstr>
      <vt:lpstr>SVN-Newton</vt:lpstr>
      <vt:lpstr>Segoe Print</vt:lpstr>
      <vt:lpstr>Times New Roman</vt:lpstr>
      <vt:lpstr>#9Slide07 HoneyCream</vt:lpstr>
      <vt:lpstr>Calibri</vt:lpstr>
      <vt:lpstr>Cambria</vt:lpstr>
      <vt:lpstr>Arial</vt:lpstr>
      <vt:lpstr>思源黑体 CN</vt:lpstr>
      <vt:lpstr>字魂70号-灵悦黑体</vt:lpstr>
      <vt:lpstr>SVN-Gretoon</vt:lpstr>
      <vt:lpstr>OpenSans</vt:lpstr>
      <vt:lpstr>Muli</vt:lpstr>
      <vt:lpstr>CommercialScript BT</vt:lpstr>
      <vt:lpstr>Mongolian Baiti</vt:lpstr>
      <vt:lpstr>HanWangWCL03</vt:lpstr>
      <vt:lpstr>PMingLiU-ExtB</vt:lpstr>
      <vt:lpstr>UVF Blenda Script</vt:lpstr>
      <vt:lpstr>Script</vt:lpstr>
      <vt:lpstr>字体视界-狮子座体</vt:lpstr>
      <vt:lpstr>Microsoft YaHei</vt:lpstr>
      <vt:lpstr>Arial Unicode MS</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MĂNG NON TEAM</cp:keywords>
  <cp:lastModifiedBy>Thị Linh Phuong 30-Nguyen</cp:lastModifiedBy>
  <cp:revision>35</cp:revision>
  <dcterms:created xsi:type="dcterms:W3CDTF">2022-02-16T07:22:00Z</dcterms:created>
  <dcterms:modified xsi:type="dcterms:W3CDTF">2024-05-13T07:45:03Z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E756C1C8A4A147D9B0F43BAD1BF99B6B_12</vt:lpwstr>
  </property>
  <property fmtid="{D5CDD505-2E9C-101B-9397-08002B2CF9AE}" pid="3" name="KSOProductBuildVer">
    <vt:lpwstr>1033-12.2.0.16909</vt:lpwstr>
  </property>
</Properties>
</file>