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5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FDD"/>
    <a:srgbClr val="414B3B"/>
    <a:srgbClr val="234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>
      <p:cViewPr varScale="1">
        <p:scale>
          <a:sx n="108" d="100"/>
          <a:sy n="108" d="100"/>
        </p:scale>
        <p:origin x="744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815F3-CF78-C467-DAFC-5715CB3AB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AB277-3FF1-22B7-BED5-1B7BC9C74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C670-9685-62CF-8CED-F186FE41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A4B-6123-4C3A-873F-0E84AA283E8C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4172D-A8B0-EC96-753F-5D76251A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487C4-8DF1-729B-1B9A-03A00364E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DC6E-4EEF-462F-ABFD-9B3A6507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8286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DEC9D-650B-961D-4C44-0CEBEDDB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72B39-52F0-54CC-FE9C-D3FBB91CA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E41FF-5CDB-0A63-062C-EF106F05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A4B-6123-4C3A-873F-0E84AA283E8C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96C79-D717-79DA-F654-A01650084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419A9-A92C-A4D6-4AFA-FF330D0D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DC6E-4EEF-462F-ABFD-9B3A6507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268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A9805D-1755-AE75-1D1A-CCFD10FB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F98EA-46B8-8534-37F4-6DE727068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7DE9E-759B-AD77-08E3-4789D2CB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A4B-6123-4C3A-873F-0E84AA283E8C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C2476-24E8-A17F-A1C1-9C7C37B5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6AE78-9091-5D96-3D85-798F55BD6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DC6E-4EEF-462F-ABFD-9B3A6507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1173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7026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8433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2827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0335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5950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02737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4499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4496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5382-03A6-25F0-8792-CC77AD58B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30EAB-7BDD-6972-7EB1-B1A6EF974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B4FE7-9F1B-EBF9-2D9F-585DD29F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A4B-6123-4C3A-873F-0E84AA283E8C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23669-91AA-B06F-61F8-8146E0E7C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DEB42-C97C-428B-88E1-4D08F3E4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DC6E-4EEF-462F-ABFD-9B3A6507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2388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2052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9719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129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A9726-CA3D-91F4-EDFF-F229B1B54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FB8A9-E649-1A7D-04C3-008042277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E427-336F-A0A7-06C9-B4B1BAC1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A4B-6123-4C3A-873F-0E84AA283E8C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B826E-5252-C748-D3C7-9C15B7BD1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AD096-2B80-49B1-FE0E-E407F2D16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DC6E-4EEF-462F-ABFD-9B3A6507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9214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08E7-E00B-7F8F-1CA9-C33C0DB6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8D457-1DDA-5900-DBD8-D886269D9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2FAFF-9A73-8166-1125-D7250F023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1FED5-89A1-BF4A-C34C-EFC4CCA85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A4B-6123-4C3A-873F-0E84AA283E8C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694DF-E154-D4F8-79F3-B8D65CBFD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1B7D0-B0B9-9E9F-95F9-F3333928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DC6E-4EEF-462F-ABFD-9B3A6507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6425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FE76C-18AE-0E00-B92D-E7170101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85F87-DCE8-5D36-A30E-1A8E35EAA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43A8F-1081-3F9C-FF49-89C0EDCDD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78EC7F-DAF8-EF5D-A5F9-773CF00C9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BE8D8-3426-CCFE-1C06-02DA7E19B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8903EF-A92A-C1AB-01B6-EC127994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A4B-6123-4C3A-873F-0E84AA283E8C}" type="datetimeFigureOut">
              <a:rPr lang="en-US" smtClean="0"/>
              <a:t>2/20/24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C1598-A4FE-D940-3F13-D2080CD50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7A636E-B239-A605-A204-A0E665507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DC6E-4EEF-462F-ABFD-9B3A6507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955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2715B-A225-30C8-EF00-91104D4D3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21E57-A61A-5CA5-FF2C-D793AF237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A4B-6123-4C3A-873F-0E84AA283E8C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76A8E-492E-F712-79B8-0C952AA1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866CA-FF6E-80A6-CAC2-004E1625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DC6E-4EEF-462F-ABFD-9B3A6507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480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09A88E-5244-D4DA-9EC0-0C7ACF9C0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A4B-6123-4C3A-873F-0E84AA283E8C}" type="datetimeFigureOut">
              <a:rPr lang="en-US" smtClean="0"/>
              <a:t>2/20/24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8B020-19DF-19B3-76BC-274DFB72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F5816-1A4F-3B57-048C-CC72E7BD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DC6E-4EEF-462F-ABFD-9B3A6507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3406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915A8-C04C-0566-6F8F-C4A71EEF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43D55-DEB2-2775-D3DE-433B52202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055EB-B19F-02C7-05F1-977967EB5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6FA8B-BFF1-7523-8A14-89CBB9CF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A4B-6123-4C3A-873F-0E84AA283E8C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E5503-FA6C-CAD2-8D34-6C7AE5E1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D06F8-0152-534A-DB90-8A657B5B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DC6E-4EEF-462F-ABFD-9B3A6507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8502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2216D-822F-10F5-B734-4E23D0C1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C01EC-5029-8929-CBBA-412FAE5AA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2AA8B-2616-9601-6E11-B6368B375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A75D9-E2CE-FE88-A68C-72E31A5A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A4B-6123-4C3A-873F-0E84AA283E8C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07AFB-3068-2E01-ACB5-F533BF571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E147D-790F-DD2D-A32B-8B5CB8D3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DC6E-4EEF-462F-ABFD-9B3A6507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7131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356C7A-BE62-27ED-6D18-F6D5EEB9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D5041-8479-B52F-C95D-5B6EC537B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12A19-B584-EE5F-6A9D-7CC5C015D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61A4B-6123-4C3A-873F-0E84AA283E8C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1503B-0970-2D8E-1D8D-562D871EB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C62A0-D503-B619-B67A-5B2477946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ADC6E-4EEF-462F-ABFD-9B3A650778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7176579-CE63-855B-7446-9F76FC6FCD77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8CFF39-8735-C735-366B-B8060CB3941C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912153-ADBC-C927-ACA5-96535CE379C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C4C1DC-117A-AC4C-8FFC-C5089E25370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DEE160-A2A2-CF00-ECAF-FD8C2D6ECCD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9EC9B8-BCDA-092C-7C7E-15005F2A23C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C1E3984-F6B6-99B8-278D-FB63535CCDE6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763499-366C-5CA5-E388-8F39A6858B2A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0BBF96-E6B4-34EA-C073-275E0389BE7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585DC6-4528-5DE6-02AB-7C21DC37E73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18145" y="627567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8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1FC0237-016B-EC9B-DAC7-C1D31B135B14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BDD736-5592-8A7A-4E1F-9272A9FBFA09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3A3C8C-8982-EF30-687F-026E172A3B2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24334D-86D6-7AD4-DC8A-DD929C0B57A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AB7BA5-D4E9-FB20-4227-2FBBA760D91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59EB38-8601-696E-5243-F28CD10FC06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CC2A635-AD55-F0BF-F86B-56971122DAE3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9212AC1-023F-D47A-A0EC-43568321CE99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2A48EA-CB47-4090-E21D-AEE85F0B33F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3143F6-EB21-BDD0-85FA-B81892ADC3E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18145" y="627567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3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sv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15" Type="http://schemas.openxmlformats.org/officeDocument/2006/relationships/image" Target="../media/image24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14.svg"/><Relationship Id="rId15" Type="http://schemas.openxmlformats.org/officeDocument/2006/relationships/image" Target="../media/image26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0.sv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4373" y="4457502"/>
            <a:ext cx="7009085" cy="3364361"/>
          </a:xfrm>
          <a:custGeom>
            <a:avLst/>
            <a:gdLst/>
            <a:ahLst/>
            <a:cxnLst/>
            <a:rect l="l" t="t" r="r" b="b"/>
            <a:pathLst>
              <a:path w="10513627" h="5046541">
                <a:moveTo>
                  <a:pt x="0" y="0"/>
                </a:moveTo>
                <a:lnTo>
                  <a:pt x="10513626" y="0"/>
                </a:lnTo>
                <a:lnTo>
                  <a:pt x="10513626" y="5046541"/>
                </a:lnTo>
                <a:lnTo>
                  <a:pt x="0" y="5046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flipV="1">
            <a:off x="6571081" y="-775391"/>
            <a:ext cx="7427993" cy="6293536"/>
          </a:xfrm>
          <a:custGeom>
            <a:avLst/>
            <a:gdLst/>
            <a:ahLst/>
            <a:cxnLst/>
            <a:rect l="l" t="t" r="r" b="b"/>
            <a:pathLst>
              <a:path w="11141989" h="9440304">
                <a:moveTo>
                  <a:pt x="0" y="9440303"/>
                </a:moveTo>
                <a:lnTo>
                  <a:pt x="11141989" y="9440303"/>
                </a:lnTo>
                <a:lnTo>
                  <a:pt x="11141989" y="0"/>
                </a:lnTo>
                <a:lnTo>
                  <a:pt x="0" y="0"/>
                </a:lnTo>
                <a:lnTo>
                  <a:pt x="0" y="944030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197706" y="4965412"/>
            <a:ext cx="2889042" cy="2534912"/>
          </a:xfrm>
          <a:custGeom>
            <a:avLst/>
            <a:gdLst/>
            <a:ahLst/>
            <a:cxnLst/>
            <a:rect l="l" t="t" r="r" b="b"/>
            <a:pathLst>
              <a:path w="4333563" h="3802368">
                <a:moveTo>
                  <a:pt x="0" y="0"/>
                </a:moveTo>
                <a:lnTo>
                  <a:pt x="4333563" y="0"/>
                </a:lnTo>
                <a:lnTo>
                  <a:pt x="4333563" y="3802368"/>
                </a:lnTo>
                <a:lnTo>
                  <a:pt x="0" y="38023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58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flipH="1" flipV="1">
            <a:off x="9500665" y="-642324"/>
            <a:ext cx="2889042" cy="2534912"/>
          </a:xfrm>
          <a:custGeom>
            <a:avLst/>
            <a:gdLst/>
            <a:ahLst/>
            <a:cxnLst/>
            <a:rect l="l" t="t" r="r" b="b"/>
            <a:pathLst>
              <a:path w="4333563" h="3802368">
                <a:moveTo>
                  <a:pt x="4333563" y="3802368"/>
                </a:moveTo>
                <a:lnTo>
                  <a:pt x="0" y="3802368"/>
                </a:lnTo>
                <a:lnTo>
                  <a:pt x="0" y="0"/>
                </a:lnTo>
                <a:lnTo>
                  <a:pt x="4333563" y="0"/>
                </a:lnTo>
                <a:lnTo>
                  <a:pt x="4333563" y="380236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58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211728" y="-301028"/>
            <a:ext cx="4181217" cy="2488475"/>
          </a:xfrm>
          <a:custGeom>
            <a:avLst/>
            <a:gdLst/>
            <a:ahLst/>
            <a:cxnLst/>
            <a:rect l="l" t="t" r="r" b="b"/>
            <a:pathLst>
              <a:path w="6271825" h="3732712">
                <a:moveTo>
                  <a:pt x="0" y="0"/>
                </a:moveTo>
                <a:lnTo>
                  <a:pt x="6271824" y="0"/>
                </a:lnTo>
                <a:lnTo>
                  <a:pt x="6271824" y="3732712"/>
                </a:lnTo>
                <a:lnTo>
                  <a:pt x="0" y="37327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flipH="1" flipV="1">
            <a:off x="-772343" y="-506047"/>
            <a:ext cx="3320061" cy="2743200"/>
          </a:xfrm>
          <a:custGeom>
            <a:avLst/>
            <a:gdLst/>
            <a:ahLst/>
            <a:cxnLst/>
            <a:rect l="l" t="t" r="r" b="b"/>
            <a:pathLst>
              <a:path w="4980091" h="4114800">
                <a:moveTo>
                  <a:pt x="498009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0090" y="0"/>
                </a:lnTo>
                <a:lnTo>
                  <a:pt x="498009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flipH="1" flipV="1">
            <a:off x="8194469" y="4457502"/>
            <a:ext cx="4181217" cy="2488475"/>
          </a:xfrm>
          <a:custGeom>
            <a:avLst/>
            <a:gdLst/>
            <a:ahLst/>
            <a:cxnLst/>
            <a:rect l="l" t="t" r="r" b="b"/>
            <a:pathLst>
              <a:path w="6271825" h="3732712">
                <a:moveTo>
                  <a:pt x="6271825" y="3732712"/>
                </a:moveTo>
                <a:lnTo>
                  <a:pt x="0" y="3732712"/>
                </a:lnTo>
                <a:lnTo>
                  <a:pt x="0" y="0"/>
                </a:lnTo>
                <a:lnTo>
                  <a:pt x="6271825" y="0"/>
                </a:lnTo>
                <a:lnTo>
                  <a:pt x="6271825" y="3732712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503097" y="4311933"/>
            <a:ext cx="3442089" cy="3282893"/>
          </a:xfrm>
          <a:custGeom>
            <a:avLst/>
            <a:gdLst/>
            <a:ahLst/>
            <a:cxnLst/>
            <a:rect l="l" t="t" r="r" b="b"/>
            <a:pathLst>
              <a:path w="5163134" h="4924339">
                <a:moveTo>
                  <a:pt x="0" y="0"/>
                </a:moveTo>
                <a:lnTo>
                  <a:pt x="5163134" y="0"/>
                </a:lnTo>
                <a:lnTo>
                  <a:pt x="5163134" y="4924339"/>
                </a:lnTo>
                <a:lnTo>
                  <a:pt x="0" y="49243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C2DE9C-8FD5-3725-0822-11610506EBD5}"/>
              </a:ext>
            </a:extLst>
          </p:cNvPr>
          <p:cNvGrpSpPr/>
          <p:nvPr/>
        </p:nvGrpSpPr>
        <p:grpSpPr>
          <a:xfrm>
            <a:off x="4127582" y="1212258"/>
            <a:ext cx="4745951" cy="536835"/>
            <a:chOff x="1877791" y="1190866"/>
            <a:chExt cx="4745951" cy="536835"/>
          </a:xfrm>
        </p:grpSpPr>
        <p:grpSp>
          <p:nvGrpSpPr>
            <p:cNvPr id="3" name="Group 3"/>
            <p:cNvGrpSpPr/>
            <p:nvPr/>
          </p:nvGrpSpPr>
          <p:grpSpPr>
            <a:xfrm>
              <a:off x="2590737" y="1190866"/>
              <a:ext cx="3320061" cy="536835"/>
              <a:chOff x="0" y="0"/>
              <a:chExt cx="1123375" cy="21208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123375" cy="212083"/>
              </a:xfrm>
              <a:custGeom>
                <a:avLst/>
                <a:gdLst/>
                <a:ahLst/>
                <a:cxnLst/>
                <a:rect l="l" t="t" r="r" b="b"/>
                <a:pathLst>
                  <a:path w="1123375" h="212083">
                    <a:moveTo>
                      <a:pt x="92569" y="0"/>
                    </a:moveTo>
                    <a:lnTo>
                      <a:pt x="1030805" y="0"/>
                    </a:lnTo>
                    <a:cubicBezTo>
                      <a:pt x="1081930" y="0"/>
                      <a:pt x="1123375" y="41445"/>
                      <a:pt x="1123375" y="92569"/>
                    </a:cubicBezTo>
                    <a:lnTo>
                      <a:pt x="1123375" y="119513"/>
                    </a:lnTo>
                    <a:cubicBezTo>
                      <a:pt x="1123375" y="144064"/>
                      <a:pt x="1113622" y="167610"/>
                      <a:pt x="1096262" y="184970"/>
                    </a:cubicBezTo>
                    <a:cubicBezTo>
                      <a:pt x="1078902" y="202330"/>
                      <a:pt x="1055356" y="212083"/>
                      <a:pt x="1030805" y="212083"/>
                    </a:cubicBezTo>
                    <a:lnTo>
                      <a:pt x="92569" y="212083"/>
                    </a:lnTo>
                    <a:cubicBezTo>
                      <a:pt x="41445" y="212083"/>
                      <a:pt x="0" y="170638"/>
                      <a:pt x="0" y="119513"/>
                    </a:cubicBezTo>
                    <a:lnTo>
                      <a:pt x="0" y="92569"/>
                    </a:lnTo>
                    <a:cubicBezTo>
                      <a:pt x="0" y="41445"/>
                      <a:pt x="41445" y="0"/>
                      <a:pt x="92569" y="0"/>
                    </a:cubicBezTo>
                    <a:close/>
                  </a:path>
                </a:pathLst>
              </a:custGeom>
              <a:solidFill>
                <a:srgbClr val="D6AF67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1123375" cy="25970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6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877791" y="1318463"/>
              <a:ext cx="4745951" cy="320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19"/>
                </a:lnSpc>
              </a:pPr>
              <a:r>
                <a:rPr lang="en-US" sz="2400" spc="180" dirty="0">
                  <a:latin typeface="#9Slide03 IcielNovecento sans E" panose="00000900000000000000" pitchFamily="2" charset="0"/>
                </a:rPr>
                <a:t>LỊCH SỬ VÀ ĐỊA LÍ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3628F36-9669-2E1A-DD64-9C1BE12AC5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423834" y="1568360"/>
            <a:ext cx="13039667" cy="3900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CFEB80-5B57-AC6F-7A8E-6CB494CB12D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57227" y="4638235"/>
            <a:ext cx="2334970" cy="96325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250121" y="-1065397"/>
            <a:ext cx="7427993" cy="6293536"/>
          </a:xfrm>
          <a:custGeom>
            <a:avLst/>
            <a:gdLst/>
            <a:ahLst/>
            <a:cxnLst/>
            <a:rect l="l" t="t" r="r" b="b"/>
            <a:pathLst>
              <a:path w="11141989" h="9440304">
                <a:moveTo>
                  <a:pt x="0" y="9440303"/>
                </a:moveTo>
                <a:lnTo>
                  <a:pt x="11141990" y="9440303"/>
                </a:lnTo>
                <a:lnTo>
                  <a:pt x="11141990" y="0"/>
                </a:lnTo>
                <a:lnTo>
                  <a:pt x="0" y="0"/>
                </a:lnTo>
                <a:lnTo>
                  <a:pt x="0" y="944030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1017458" y="2259171"/>
            <a:ext cx="7427993" cy="6293536"/>
          </a:xfrm>
          <a:custGeom>
            <a:avLst/>
            <a:gdLst/>
            <a:ahLst/>
            <a:cxnLst/>
            <a:rect l="l" t="t" r="r" b="b"/>
            <a:pathLst>
              <a:path w="11141989" h="9440304">
                <a:moveTo>
                  <a:pt x="0" y="0"/>
                </a:moveTo>
                <a:lnTo>
                  <a:pt x="11141990" y="0"/>
                </a:lnTo>
                <a:lnTo>
                  <a:pt x="11141990" y="9440303"/>
                </a:lnTo>
                <a:lnTo>
                  <a:pt x="0" y="9440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211728" y="-301028"/>
            <a:ext cx="4181217" cy="2488475"/>
          </a:xfrm>
          <a:custGeom>
            <a:avLst/>
            <a:gdLst/>
            <a:ahLst/>
            <a:cxnLst/>
            <a:rect l="l" t="t" r="r" b="b"/>
            <a:pathLst>
              <a:path w="6271825" h="3732712">
                <a:moveTo>
                  <a:pt x="0" y="0"/>
                </a:moveTo>
                <a:lnTo>
                  <a:pt x="6271824" y="0"/>
                </a:lnTo>
                <a:lnTo>
                  <a:pt x="6271824" y="3732712"/>
                </a:lnTo>
                <a:lnTo>
                  <a:pt x="0" y="3732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flipH="1" flipV="1">
            <a:off x="-772343" y="63411"/>
            <a:ext cx="3320061" cy="2743200"/>
          </a:xfrm>
          <a:custGeom>
            <a:avLst/>
            <a:gdLst/>
            <a:ahLst/>
            <a:cxnLst/>
            <a:rect l="l" t="t" r="r" b="b"/>
            <a:pathLst>
              <a:path w="4980091" h="4114800">
                <a:moveTo>
                  <a:pt x="498009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0090" y="0"/>
                </a:lnTo>
                <a:lnTo>
                  <a:pt x="498009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 flipV="1">
            <a:off x="8194469" y="4457502"/>
            <a:ext cx="4181217" cy="2488475"/>
          </a:xfrm>
          <a:custGeom>
            <a:avLst/>
            <a:gdLst/>
            <a:ahLst/>
            <a:cxnLst/>
            <a:rect l="l" t="t" r="r" b="b"/>
            <a:pathLst>
              <a:path w="6271825" h="3732712">
                <a:moveTo>
                  <a:pt x="6271825" y="3732712"/>
                </a:moveTo>
                <a:lnTo>
                  <a:pt x="0" y="3732712"/>
                </a:lnTo>
                <a:lnTo>
                  <a:pt x="0" y="0"/>
                </a:lnTo>
                <a:lnTo>
                  <a:pt x="6271825" y="0"/>
                </a:lnTo>
                <a:lnTo>
                  <a:pt x="6271825" y="373271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503097" y="4311933"/>
            <a:ext cx="3442089" cy="3282893"/>
          </a:xfrm>
          <a:custGeom>
            <a:avLst/>
            <a:gdLst/>
            <a:ahLst/>
            <a:cxnLst/>
            <a:rect l="l" t="t" r="r" b="b"/>
            <a:pathLst>
              <a:path w="5163134" h="4924339">
                <a:moveTo>
                  <a:pt x="0" y="0"/>
                </a:moveTo>
                <a:lnTo>
                  <a:pt x="5163134" y="0"/>
                </a:lnTo>
                <a:lnTo>
                  <a:pt x="5163134" y="4924339"/>
                </a:lnTo>
                <a:lnTo>
                  <a:pt x="0" y="49243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flipH="1" flipV="1">
            <a:off x="9500665" y="-642324"/>
            <a:ext cx="2889042" cy="2534912"/>
          </a:xfrm>
          <a:custGeom>
            <a:avLst/>
            <a:gdLst/>
            <a:ahLst/>
            <a:cxnLst/>
            <a:rect l="l" t="t" r="r" b="b"/>
            <a:pathLst>
              <a:path w="4333563" h="3802368">
                <a:moveTo>
                  <a:pt x="4333563" y="3802368"/>
                </a:moveTo>
                <a:lnTo>
                  <a:pt x="0" y="3802368"/>
                </a:lnTo>
                <a:lnTo>
                  <a:pt x="0" y="0"/>
                </a:lnTo>
                <a:lnTo>
                  <a:pt x="4333563" y="0"/>
                </a:lnTo>
                <a:lnTo>
                  <a:pt x="4333563" y="3802368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15831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F7191A-F5E5-D754-8E79-0C5C476AA4A6}"/>
              </a:ext>
            </a:extLst>
          </p:cNvPr>
          <p:cNvGrpSpPr/>
          <p:nvPr/>
        </p:nvGrpSpPr>
        <p:grpSpPr>
          <a:xfrm>
            <a:off x="887687" y="1343271"/>
            <a:ext cx="10792123" cy="4897377"/>
            <a:chOff x="887686" y="1359964"/>
            <a:chExt cx="10792123" cy="489737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47726FE-8E91-F726-83F6-9CA2DEB179A7}"/>
                </a:ext>
              </a:extLst>
            </p:cNvPr>
            <p:cNvSpPr/>
            <p:nvPr/>
          </p:nvSpPr>
          <p:spPr>
            <a:xfrm>
              <a:off x="887686" y="1359964"/>
              <a:ext cx="10792123" cy="4897377"/>
            </a:xfrm>
            <a:prstGeom prst="roundRect">
              <a:avLst>
                <a:gd name="adj" fmla="val 11470"/>
              </a:avLst>
            </a:prstGeom>
            <a:solidFill>
              <a:srgbClr val="D7FFDD"/>
            </a:solidFill>
            <a:ln>
              <a:solidFill>
                <a:srgbClr val="414B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0B3C4C6-FEB2-EB7C-A452-45A000FF645D}"/>
                </a:ext>
              </a:extLst>
            </p:cNvPr>
            <p:cNvSpPr txBox="1"/>
            <p:nvPr/>
          </p:nvSpPr>
          <p:spPr>
            <a:xfrm>
              <a:off x="908265" y="1412016"/>
              <a:ext cx="10683711" cy="4715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Năng lực đặc thù:</a:t>
              </a:r>
              <a:endPara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Nêu được một số tác động của môi trường thiên nhiên đối với đời sống và hoạt động sản xuất trong vùng.</a:t>
              </a:r>
              <a:endPara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Đề xuất được ở mức độ đơn giản một số biện pháp phòng, chống thiên tai ở vùng Duyên hải miền Trung.</a:t>
              </a:r>
              <a:endPara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Thể hiện được thái độ cảm thông và sẵn sàng có hành động chia sẻ với người dân gặp thiên tai.</a:t>
              </a:r>
              <a:endPara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Năng lực chung.</a:t>
              </a:r>
              <a:endPara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Năng lực tự chủ, tự học: Biết tự chủ thực hiện sử dụng một số phương tiện học tập môn Lịch sử và Địa lí.</a:t>
              </a:r>
              <a:endPara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Năng lực giải quyết vấn đề và sáng tạo: Thực hiện tốt và có sáng tạo trong thực hiện các hoạt động của môn Lịch sử và địa lí.</a:t>
              </a:r>
              <a:endPara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Năng lực giao tiếp và hợp tác: Biết trao đổi, góp ý cùng bạn trong hoạt động nhóm và thực hành.</a:t>
              </a:r>
              <a:endPara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3. Phẩm chất.</a:t>
              </a:r>
              <a:endPara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Phẩm chất nhân ái: Biết chia sẻ, giúp đỡ bạn trong sử dụng, thực hành các hoạt động về Lịch sử, Địa lí.</a:t>
              </a:r>
              <a:endPara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Phẩm chất chăm chỉ: Có tinh thần chăm chỉ, ham học hỏi trong tìm hiểu về Lịch sử và Địa lí.</a:t>
              </a:r>
              <a:endPara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Phẩm chất trách nhiệm: Có ý thức trách nhiệm với lớp, tôn trọng tập thể.</a:t>
              </a:r>
              <a:endPara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4636040-FD8A-B2AD-10B3-E25F852EDF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35937" y="904993"/>
            <a:ext cx="474919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4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23738" y="63411"/>
            <a:ext cx="7686258" cy="6512357"/>
          </a:xfrm>
          <a:custGeom>
            <a:avLst/>
            <a:gdLst/>
            <a:ahLst/>
            <a:cxnLst/>
            <a:rect l="l" t="t" r="r" b="b"/>
            <a:pathLst>
              <a:path w="11529387" h="9768536">
                <a:moveTo>
                  <a:pt x="0" y="0"/>
                </a:moveTo>
                <a:lnTo>
                  <a:pt x="11529388" y="0"/>
                </a:lnTo>
                <a:lnTo>
                  <a:pt x="11529388" y="9768536"/>
                </a:lnTo>
                <a:lnTo>
                  <a:pt x="0" y="97685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211728" y="-301028"/>
            <a:ext cx="4181217" cy="2488475"/>
          </a:xfrm>
          <a:custGeom>
            <a:avLst/>
            <a:gdLst/>
            <a:ahLst/>
            <a:cxnLst/>
            <a:rect l="l" t="t" r="r" b="b"/>
            <a:pathLst>
              <a:path w="6271825" h="3732712">
                <a:moveTo>
                  <a:pt x="0" y="0"/>
                </a:moveTo>
                <a:lnTo>
                  <a:pt x="6271824" y="0"/>
                </a:lnTo>
                <a:lnTo>
                  <a:pt x="6271824" y="3732712"/>
                </a:lnTo>
                <a:lnTo>
                  <a:pt x="0" y="3732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flipH="1" flipV="1">
            <a:off x="-772343" y="63411"/>
            <a:ext cx="3320061" cy="2743200"/>
          </a:xfrm>
          <a:custGeom>
            <a:avLst/>
            <a:gdLst/>
            <a:ahLst/>
            <a:cxnLst/>
            <a:rect l="l" t="t" r="r" b="b"/>
            <a:pathLst>
              <a:path w="4980091" h="4114800">
                <a:moveTo>
                  <a:pt x="498009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0090" y="0"/>
                </a:lnTo>
                <a:lnTo>
                  <a:pt x="498009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flipH="1" flipV="1">
            <a:off x="8208490" y="4457502"/>
            <a:ext cx="4181217" cy="2488475"/>
          </a:xfrm>
          <a:custGeom>
            <a:avLst/>
            <a:gdLst/>
            <a:ahLst/>
            <a:cxnLst/>
            <a:rect l="l" t="t" r="r" b="b"/>
            <a:pathLst>
              <a:path w="6271825" h="3732712">
                <a:moveTo>
                  <a:pt x="6271825" y="3732712"/>
                </a:moveTo>
                <a:lnTo>
                  <a:pt x="0" y="3732712"/>
                </a:lnTo>
                <a:lnTo>
                  <a:pt x="0" y="0"/>
                </a:lnTo>
                <a:lnTo>
                  <a:pt x="6271825" y="0"/>
                </a:lnTo>
                <a:lnTo>
                  <a:pt x="6271825" y="373271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flipH="1" flipV="1">
            <a:off x="9500665" y="-883624"/>
            <a:ext cx="2889042" cy="2534912"/>
          </a:xfrm>
          <a:custGeom>
            <a:avLst/>
            <a:gdLst/>
            <a:ahLst/>
            <a:cxnLst/>
            <a:rect l="l" t="t" r="r" b="b"/>
            <a:pathLst>
              <a:path w="4333563" h="3802368">
                <a:moveTo>
                  <a:pt x="4333563" y="3802368"/>
                </a:moveTo>
                <a:lnTo>
                  <a:pt x="0" y="3802368"/>
                </a:lnTo>
                <a:lnTo>
                  <a:pt x="0" y="0"/>
                </a:lnTo>
                <a:lnTo>
                  <a:pt x="4333563" y="0"/>
                </a:lnTo>
                <a:lnTo>
                  <a:pt x="4333563" y="3802368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158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197706" y="4965412"/>
            <a:ext cx="2889042" cy="2534912"/>
          </a:xfrm>
          <a:custGeom>
            <a:avLst/>
            <a:gdLst/>
            <a:ahLst/>
            <a:cxnLst/>
            <a:rect l="l" t="t" r="r" b="b"/>
            <a:pathLst>
              <a:path w="4333563" h="3802368">
                <a:moveTo>
                  <a:pt x="0" y="0"/>
                </a:moveTo>
                <a:lnTo>
                  <a:pt x="4333563" y="0"/>
                </a:lnTo>
                <a:lnTo>
                  <a:pt x="4333563" y="3802368"/>
                </a:lnTo>
                <a:lnTo>
                  <a:pt x="0" y="38023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158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A8BC5E-D44C-9F96-8D1A-F758A9B1E0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23738" y="1354662"/>
            <a:ext cx="7523116" cy="47979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4558" y="-1453999"/>
            <a:ext cx="14334265" cy="8954323"/>
            <a:chOff x="0" y="0"/>
            <a:chExt cx="28668529" cy="179086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55986" cy="12587072"/>
            </a:xfrm>
            <a:custGeom>
              <a:avLst/>
              <a:gdLst/>
              <a:ahLst/>
              <a:cxnLst/>
              <a:rect l="l" t="t" r="r" b="b"/>
              <a:pathLst>
                <a:path w="14855986" h="12587072">
                  <a:moveTo>
                    <a:pt x="0" y="0"/>
                  </a:moveTo>
                  <a:lnTo>
                    <a:pt x="14855986" y="0"/>
                  </a:lnTo>
                  <a:lnTo>
                    <a:pt x="14855986" y="12587072"/>
                  </a:lnTo>
                  <a:lnTo>
                    <a:pt x="0" y="12587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3465659" y="2305941"/>
              <a:ext cx="8362433" cy="4976950"/>
            </a:xfrm>
            <a:custGeom>
              <a:avLst/>
              <a:gdLst/>
              <a:ahLst/>
              <a:cxnLst/>
              <a:rect l="l" t="t" r="r" b="b"/>
              <a:pathLst>
                <a:path w="8362433" h="4976950">
                  <a:moveTo>
                    <a:pt x="0" y="0"/>
                  </a:moveTo>
                  <a:lnTo>
                    <a:pt x="8362433" y="0"/>
                  </a:lnTo>
                  <a:lnTo>
                    <a:pt x="8362433" y="4976950"/>
                  </a:lnTo>
                  <a:lnTo>
                    <a:pt x="0" y="4976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flipH="1" flipV="1">
              <a:off x="2344428" y="3034819"/>
              <a:ext cx="6640121" cy="5486400"/>
            </a:xfrm>
            <a:custGeom>
              <a:avLst/>
              <a:gdLst/>
              <a:ahLst/>
              <a:cxnLst/>
              <a:rect l="l" t="t" r="r" b="b"/>
              <a:pathLst>
                <a:path w="6640121" h="5486400">
                  <a:moveTo>
                    <a:pt x="6640121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6640121" y="0"/>
                  </a:lnTo>
                  <a:lnTo>
                    <a:pt x="6640121" y="548640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 flipH="1" flipV="1">
              <a:off x="20278053" y="11823001"/>
              <a:ext cx="8362433" cy="4976950"/>
            </a:xfrm>
            <a:custGeom>
              <a:avLst/>
              <a:gdLst/>
              <a:ahLst/>
              <a:cxnLst/>
              <a:rect l="l" t="t" r="r" b="b"/>
              <a:pathLst>
                <a:path w="8362433" h="4976950">
                  <a:moveTo>
                    <a:pt x="8362433" y="4976950"/>
                  </a:moveTo>
                  <a:lnTo>
                    <a:pt x="0" y="4976950"/>
                  </a:lnTo>
                  <a:lnTo>
                    <a:pt x="0" y="0"/>
                  </a:lnTo>
                  <a:lnTo>
                    <a:pt x="8362433" y="0"/>
                  </a:lnTo>
                  <a:lnTo>
                    <a:pt x="8362433" y="497695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 flipV="1">
              <a:off x="22890445" y="1623349"/>
              <a:ext cx="5778084" cy="5069824"/>
            </a:xfrm>
            <a:custGeom>
              <a:avLst/>
              <a:gdLst/>
              <a:ahLst/>
              <a:cxnLst/>
              <a:rect l="l" t="t" r="r" b="b"/>
              <a:pathLst>
                <a:path w="5778084" h="5069824">
                  <a:moveTo>
                    <a:pt x="5778084" y="5069824"/>
                  </a:moveTo>
                  <a:lnTo>
                    <a:pt x="0" y="5069824"/>
                  </a:lnTo>
                  <a:lnTo>
                    <a:pt x="0" y="0"/>
                  </a:lnTo>
                  <a:lnTo>
                    <a:pt x="5778084" y="0"/>
                  </a:lnTo>
                  <a:lnTo>
                    <a:pt x="5778084" y="5069824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r="-15831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3493702" y="12838821"/>
              <a:ext cx="5778084" cy="5069824"/>
            </a:xfrm>
            <a:custGeom>
              <a:avLst/>
              <a:gdLst/>
              <a:ahLst/>
              <a:cxnLst/>
              <a:rect l="l" t="t" r="r" b="b"/>
              <a:pathLst>
                <a:path w="5778084" h="5069824">
                  <a:moveTo>
                    <a:pt x="0" y="0"/>
                  </a:moveTo>
                  <a:lnTo>
                    <a:pt x="5778084" y="0"/>
                  </a:lnTo>
                  <a:lnTo>
                    <a:pt x="5778084" y="5069824"/>
                  </a:lnTo>
                  <a:lnTo>
                    <a:pt x="0" y="5069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r="-15831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437221" y="3284061"/>
              <a:ext cx="23287790" cy="12837457"/>
              <a:chOff x="0" y="0"/>
              <a:chExt cx="4600057" cy="253579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600057" cy="2535794"/>
              </a:xfrm>
              <a:custGeom>
                <a:avLst/>
                <a:gdLst/>
                <a:ahLst/>
                <a:cxnLst/>
                <a:rect l="l" t="t" r="r" b="b"/>
                <a:pathLst>
                  <a:path w="4600057" h="2535794">
                    <a:moveTo>
                      <a:pt x="22606" y="0"/>
                    </a:moveTo>
                    <a:lnTo>
                      <a:pt x="4577451" y="0"/>
                    </a:lnTo>
                    <a:cubicBezTo>
                      <a:pt x="4583447" y="0"/>
                      <a:pt x="4589197" y="2382"/>
                      <a:pt x="4593436" y="6621"/>
                    </a:cubicBezTo>
                    <a:cubicBezTo>
                      <a:pt x="4597676" y="10861"/>
                      <a:pt x="4600057" y="16611"/>
                      <a:pt x="4600057" y="22606"/>
                    </a:cubicBezTo>
                    <a:lnTo>
                      <a:pt x="4600057" y="2513187"/>
                    </a:lnTo>
                    <a:cubicBezTo>
                      <a:pt x="4600057" y="2525673"/>
                      <a:pt x="4589936" y="2535794"/>
                      <a:pt x="4577451" y="2535794"/>
                    </a:cubicBezTo>
                    <a:lnTo>
                      <a:pt x="22606" y="2535794"/>
                    </a:lnTo>
                    <a:cubicBezTo>
                      <a:pt x="16611" y="2535794"/>
                      <a:pt x="10861" y="2533412"/>
                      <a:pt x="6621" y="2529173"/>
                    </a:cubicBezTo>
                    <a:cubicBezTo>
                      <a:pt x="2382" y="2524933"/>
                      <a:pt x="0" y="2519183"/>
                      <a:pt x="0" y="2513187"/>
                    </a:cubicBezTo>
                    <a:lnTo>
                      <a:pt x="0" y="22606"/>
                    </a:lnTo>
                    <a:cubicBezTo>
                      <a:pt x="0" y="10121"/>
                      <a:pt x="10121" y="0"/>
                      <a:pt x="226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5F753E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4600057" cy="258341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6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2" name="Freeform 12"/>
          <p:cNvSpPr/>
          <p:nvPr/>
        </p:nvSpPr>
        <p:spPr>
          <a:xfrm>
            <a:off x="433682" y="2151009"/>
            <a:ext cx="5482875" cy="2190192"/>
          </a:xfrm>
          <a:custGeom>
            <a:avLst/>
            <a:gdLst/>
            <a:ahLst/>
            <a:cxnLst/>
            <a:rect l="l" t="t" r="r" b="b"/>
            <a:pathLst>
              <a:path w="8224313" h="3285288">
                <a:moveTo>
                  <a:pt x="0" y="0"/>
                </a:moveTo>
                <a:lnTo>
                  <a:pt x="8224313" y="0"/>
                </a:lnTo>
                <a:lnTo>
                  <a:pt x="8224313" y="3285288"/>
                </a:lnTo>
                <a:lnTo>
                  <a:pt x="0" y="328528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586" r="-2988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433682" y="4341202"/>
            <a:ext cx="5482875" cy="2150209"/>
          </a:xfrm>
          <a:custGeom>
            <a:avLst/>
            <a:gdLst/>
            <a:ahLst/>
            <a:cxnLst/>
            <a:rect l="l" t="t" r="r" b="b"/>
            <a:pathLst>
              <a:path w="8224313" h="3225314">
                <a:moveTo>
                  <a:pt x="0" y="0"/>
                </a:moveTo>
                <a:lnTo>
                  <a:pt x="8224313" y="0"/>
                </a:lnTo>
                <a:lnTo>
                  <a:pt x="8224313" y="3225314"/>
                </a:lnTo>
                <a:lnTo>
                  <a:pt x="0" y="322531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115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5484" y="335416"/>
            <a:ext cx="11192834" cy="1606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243"/>
              </a:lnSpc>
              <a:spcBef>
                <a:spcPct val="0"/>
              </a:spcBef>
            </a:pP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7,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defTabSz="609630">
              <a:lnSpc>
                <a:spcPts val="3243"/>
              </a:lnSpc>
              <a:spcBef>
                <a:spcPct val="0"/>
              </a:spcBef>
            </a:pP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Duyên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miền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Trung</a:t>
            </a:r>
          </a:p>
          <a:p>
            <a:pPr algn="just" defTabSz="609630">
              <a:lnSpc>
                <a:spcPts val="3243"/>
              </a:lnSpc>
              <a:spcBef>
                <a:spcPct val="0"/>
              </a:spcBef>
            </a:pP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tai ở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Duyên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6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miền</a:t>
            </a:r>
            <a:r>
              <a:rPr lang="en-US" sz="2316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Trung.</a:t>
            </a:r>
          </a:p>
        </p:txBody>
      </p:sp>
      <p:sp>
        <p:nvSpPr>
          <p:cNvPr id="15" name="Freeform 15"/>
          <p:cNvSpPr/>
          <p:nvPr/>
        </p:nvSpPr>
        <p:spPr>
          <a:xfrm>
            <a:off x="6128253" y="4073871"/>
            <a:ext cx="5705106" cy="2417539"/>
          </a:xfrm>
          <a:custGeom>
            <a:avLst/>
            <a:gdLst/>
            <a:ahLst/>
            <a:cxnLst/>
            <a:rect l="l" t="t" r="r" b="b"/>
            <a:pathLst>
              <a:path w="8557659" h="3626308">
                <a:moveTo>
                  <a:pt x="0" y="0"/>
                </a:moveTo>
                <a:lnTo>
                  <a:pt x="8557659" y="0"/>
                </a:lnTo>
                <a:lnTo>
                  <a:pt x="8557659" y="3626309"/>
                </a:lnTo>
                <a:lnTo>
                  <a:pt x="0" y="362630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92121" y="2904731"/>
            <a:ext cx="377737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3200" b="1" dirty="0" err="1">
                <a:solidFill>
                  <a:srgbClr val="414B3B"/>
                </a:solidFill>
                <a:latin typeface="Cambria"/>
              </a:rPr>
              <a:t>Đọc</a:t>
            </a:r>
            <a:r>
              <a:rPr lang="en-US" sz="3200" b="1" dirty="0">
                <a:solidFill>
                  <a:srgbClr val="414B3B"/>
                </a:solidFill>
                <a:latin typeface="Cambria"/>
              </a:rPr>
              <a:t> </a:t>
            </a:r>
            <a:r>
              <a:rPr lang="en-US" sz="3200" b="1" dirty="0" err="1">
                <a:solidFill>
                  <a:srgbClr val="414B3B"/>
                </a:solidFill>
                <a:latin typeface="Cambria"/>
              </a:rPr>
              <a:t>thông</a:t>
            </a:r>
            <a:r>
              <a:rPr lang="en-US" sz="3200" b="1" dirty="0">
                <a:solidFill>
                  <a:srgbClr val="414B3B"/>
                </a:solidFill>
                <a:latin typeface="Cambria"/>
              </a:rPr>
              <a:t> tin </a:t>
            </a:r>
            <a:r>
              <a:rPr lang="en-US" sz="3200" b="1" dirty="0" err="1">
                <a:solidFill>
                  <a:srgbClr val="414B3B"/>
                </a:solidFill>
                <a:latin typeface="Cambria"/>
              </a:rPr>
              <a:t>và</a:t>
            </a:r>
            <a:r>
              <a:rPr lang="en-US" sz="3200" b="1" dirty="0">
                <a:solidFill>
                  <a:srgbClr val="414B3B"/>
                </a:solidFill>
                <a:latin typeface="Cambria"/>
              </a:rPr>
              <a:t> </a:t>
            </a:r>
          </a:p>
          <a:p>
            <a:pPr algn="ctr" defTabSz="609630"/>
            <a:r>
              <a:rPr lang="en-US" sz="3200" b="1" dirty="0" err="1">
                <a:solidFill>
                  <a:srgbClr val="414B3B"/>
                </a:solidFill>
                <a:latin typeface="Cambria"/>
              </a:rPr>
              <a:t>trả</a:t>
            </a:r>
            <a:r>
              <a:rPr lang="en-US" sz="3200" b="1" dirty="0">
                <a:solidFill>
                  <a:srgbClr val="414B3B"/>
                </a:solidFill>
                <a:latin typeface="Cambria"/>
              </a:rPr>
              <a:t> </a:t>
            </a:r>
            <a:r>
              <a:rPr lang="en-US" sz="3200" b="1" dirty="0" err="1">
                <a:solidFill>
                  <a:srgbClr val="414B3B"/>
                </a:solidFill>
                <a:latin typeface="Cambria"/>
              </a:rPr>
              <a:t>lời</a:t>
            </a:r>
            <a:r>
              <a:rPr lang="en-US" sz="3200" b="1" dirty="0">
                <a:solidFill>
                  <a:srgbClr val="414B3B"/>
                </a:solidFill>
                <a:latin typeface="Cambria"/>
              </a:rPr>
              <a:t> </a:t>
            </a:r>
            <a:r>
              <a:rPr lang="en-US" sz="3200" b="1" dirty="0" err="1">
                <a:solidFill>
                  <a:srgbClr val="414B3B"/>
                </a:solidFill>
                <a:latin typeface="Cambria"/>
              </a:rPr>
              <a:t>các</a:t>
            </a:r>
            <a:r>
              <a:rPr lang="en-US" sz="3200" b="1" dirty="0">
                <a:solidFill>
                  <a:srgbClr val="414B3B"/>
                </a:solidFill>
                <a:latin typeface="Cambria"/>
              </a:rPr>
              <a:t> </a:t>
            </a:r>
            <a:r>
              <a:rPr lang="en-US" sz="3200" b="1" dirty="0" err="1">
                <a:solidFill>
                  <a:srgbClr val="414B3B"/>
                </a:solidFill>
                <a:latin typeface="Cambria"/>
              </a:rPr>
              <a:t>câu</a:t>
            </a:r>
            <a:r>
              <a:rPr lang="en-US" sz="3200" b="1" dirty="0">
                <a:solidFill>
                  <a:srgbClr val="414B3B"/>
                </a:solidFill>
                <a:latin typeface="Cambria"/>
              </a:rPr>
              <a:t> </a:t>
            </a:r>
            <a:r>
              <a:rPr lang="en-US" sz="3200" b="1" dirty="0" err="1">
                <a:solidFill>
                  <a:srgbClr val="414B3B"/>
                </a:solidFill>
                <a:latin typeface="Cambria"/>
              </a:rPr>
              <a:t>hỏi</a:t>
            </a:r>
            <a:endParaRPr lang="en-US" sz="3200" b="1" dirty="0">
              <a:solidFill>
                <a:srgbClr val="414B3B"/>
              </a:solidFill>
              <a:latin typeface="Cambria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D499D3-C2A3-D0A3-83A3-1F91FC26EC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69216" y="1712300"/>
            <a:ext cx="6212362" cy="178018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268661" y="383832"/>
            <a:ext cx="7427993" cy="6293536"/>
          </a:xfrm>
          <a:custGeom>
            <a:avLst/>
            <a:gdLst/>
            <a:ahLst/>
            <a:cxnLst/>
            <a:rect l="l" t="t" r="r" b="b"/>
            <a:pathLst>
              <a:path w="11141989" h="9440304">
                <a:moveTo>
                  <a:pt x="0" y="9440304"/>
                </a:moveTo>
                <a:lnTo>
                  <a:pt x="11141989" y="9440304"/>
                </a:lnTo>
                <a:lnTo>
                  <a:pt x="11141989" y="0"/>
                </a:lnTo>
                <a:lnTo>
                  <a:pt x="0" y="0"/>
                </a:lnTo>
                <a:lnTo>
                  <a:pt x="0" y="944030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flipH="1" flipV="1">
            <a:off x="8208490" y="4457502"/>
            <a:ext cx="4181217" cy="2488475"/>
          </a:xfrm>
          <a:custGeom>
            <a:avLst/>
            <a:gdLst/>
            <a:ahLst/>
            <a:cxnLst/>
            <a:rect l="l" t="t" r="r" b="b"/>
            <a:pathLst>
              <a:path w="6271825" h="3732712">
                <a:moveTo>
                  <a:pt x="6271825" y="3732712"/>
                </a:moveTo>
                <a:lnTo>
                  <a:pt x="0" y="3732712"/>
                </a:lnTo>
                <a:lnTo>
                  <a:pt x="0" y="0"/>
                </a:lnTo>
                <a:lnTo>
                  <a:pt x="6271825" y="0"/>
                </a:lnTo>
                <a:lnTo>
                  <a:pt x="6271825" y="373271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flipH="1" flipV="1">
            <a:off x="9500665" y="-883624"/>
            <a:ext cx="2889042" cy="2534912"/>
          </a:xfrm>
          <a:custGeom>
            <a:avLst/>
            <a:gdLst/>
            <a:ahLst/>
            <a:cxnLst/>
            <a:rect l="l" t="t" r="r" b="b"/>
            <a:pathLst>
              <a:path w="4333563" h="3802368">
                <a:moveTo>
                  <a:pt x="4333563" y="3802368"/>
                </a:moveTo>
                <a:lnTo>
                  <a:pt x="0" y="3802368"/>
                </a:lnTo>
                <a:lnTo>
                  <a:pt x="0" y="0"/>
                </a:lnTo>
                <a:lnTo>
                  <a:pt x="4333563" y="0"/>
                </a:lnTo>
                <a:lnTo>
                  <a:pt x="4333563" y="380236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58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211728" y="-301028"/>
            <a:ext cx="4181217" cy="2488475"/>
          </a:xfrm>
          <a:custGeom>
            <a:avLst/>
            <a:gdLst/>
            <a:ahLst/>
            <a:cxnLst/>
            <a:rect l="l" t="t" r="r" b="b"/>
            <a:pathLst>
              <a:path w="6271825" h="3732712">
                <a:moveTo>
                  <a:pt x="0" y="0"/>
                </a:moveTo>
                <a:lnTo>
                  <a:pt x="6271824" y="0"/>
                </a:lnTo>
                <a:lnTo>
                  <a:pt x="6271824" y="3732712"/>
                </a:lnTo>
                <a:lnTo>
                  <a:pt x="0" y="37327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flipH="1" flipV="1">
            <a:off x="-772343" y="63411"/>
            <a:ext cx="3320061" cy="2743200"/>
          </a:xfrm>
          <a:custGeom>
            <a:avLst/>
            <a:gdLst/>
            <a:ahLst/>
            <a:cxnLst/>
            <a:rect l="l" t="t" r="r" b="b"/>
            <a:pathLst>
              <a:path w="4980091" h="4114800">
                <a:moveTo>
                  <a:pt x="498009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0090" y="0"/>
                </a:lnTo>
                <a:lnTo>
                  <a:pt x="498009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556834" y="4670443"/>
            <a:ext cx="2889042" cy="2534912"/>
          </a:xfrm>
          <a:custGeom>
            <a:avLst/>
            <a:gdLst/>
            <a:ahLst/>
            <a:cxnLst/>
            <a:rect l="l" t="t" r="r" b="b"/>
            <a:pathLst>
              <a:path w="4333563" h="3802368">
                <a:moveTo>
                  <a:pt x="0" y="0"/>
                </a:moveTo>
                <a:lnTo>
                  <a:pt x="4333563" y="0"/>
                </a:lnTo>
                <a:lnTo>
                  <a:pt x="4333563" y="3802368"/>
                </a:lnTo>
                <a:lnTo>
                  <a:pt x="0" y="38023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58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208490" y="4591422"/>
            <a:ext cx="3442089" cy="3282893"/>
          </a:xfrm>
          <a:custGeom>
            <a:avLst/>
            <a:gdLst/>
            <a:ahLst/>
            <a:cxnLst/>
            <a:rect l="l" t="t" r="r" b="b"/>
            <a:pathLst>
              <a:path w="5163134" h="4924339">
                <a:moveTo>
                  <a:pt x="0" y="0"/>
                </a:moveTo>
                <a:lnTo>
                  <a:pt x="5163134" y="0"/>
                </a:lnTo>
                <a:lnTo>
                  <a:pt x="5163134" y="4924339"/>
                </a:lnTo>
                <a:lnTo>
                  <a:pt x="0" y="49243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3378927" y="3095612"/>
            <a:ext cx="5207459" cy="3762389"/>
          </a:xfrm>
          <a:custGeom>
            <a:avLst/>
            <a:gdLst/>
            <a:ahLst/>
            <a:cxnLst/>
            <a:rect l="l" t="t" r="r" b="b"/>
            <a:pathLst>
              <a:path w="7811188" h="5643583">
                <a:moveTo>
                  <a:pt x="0" y="0"/>
                </a:moveTo>
                <a:lnTo>
                  <a:pt x="7811189" y="0"/>
                </a:lnTo>
                <a:lnTo>
                  <a:pt x="7811189" y="5643583"/>
                </a:lnTo>
                <a:lnTo>
                  <a:pt x="0" y="56435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00737" y="2136647"/>
            <a:ext cx="670991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4000" dirty="0" err="1">
                <a:solidFill>
                  <a:srgbClr val="414B3B"/>
                </a:solidFill>
                <a:latin typeface="Cambria"/>
              </a:rPr>
              <a:t>Cùng</a:t>
            </a:r>
            <a:r>
              <a:rPr lang="en-US" sz="4000" dirty="0">
                <a:solidFill>
                  <a:srgbClr val="414B3B"/>
                </a:solidFill>
                <a:latin typeface="Cambria"/>
              </a:rPr>
              <a:t> chia </a:t>
            </a:r>
            <a:r>
              <a:rPr lang="en-US" sz="4000" dirty="0" err="1">
                <a:solidFill>
                  <a:srgbClr val="414B3B"/>
                </a:solidFill>
                <a:latin typeface="Cambria"/>
              </a:rPr>
              <a:t>sẻ</a:t>
            </a:r>
            <a:r>
              <a:rPr lang="en-US" sz="4000" dirty="0">
                <a:solidFill>
                  <a:srgbClr val="414B3B"/>
                </a:solidFill>
                <a:latin typeface="Cambria"/>
              </a:rPr>
              <a:t> </a:t>
            </a:r>
            <a:r>
              <a:rPr lang="en-US" sz="4000" dirty="0" err="1">
                <a:solidFill>
                  <a:srgbClr val="414B3B"/>
                </a:solidFill>
                <a:latin typeface="Cambria"/>
              </a:rPr>
              <a:t>những</a:t>
            </a:r>
            <a:r>
              <a:rPr lang="en-US" sz="4000" dirty="0">
                <a:solidFill>
                  <a:srgbClr val="414B3B"/>
                </a:solidFill>
                <a:latin typeface="Cambria"/>
              </a:rPr>
              <a:t> </a:t>
            </a:r>
            <a:r>
              <a:rPr lang="en-US" sz="4000" dirty="0" err="1">
                <a:solidFill>
                  <a:srgbClr val="414B3B"/>
                </a:solidFill>
                <a:latin typeface="Cambria"/>
              </a:rPr>
              <a:t>câu</a:t>
            </a:r>
            <a:r>
              <a:rPr lang="en-US" sz="4000" dirty="0">
                <a:solidFill>
                  <a:srgbClr val="414B3B"/>
                </a:solidFill>
                <a:latin typeface="Cambria"/>
              </a:rPr>
              <a:t> </a:t>
            </a:r>
            <a:r>
              <a:rPr lang="en-US" sz="4000" dirty="0" err="1">
                <a:solidFill>
                  <a:srgbClr val="414B3B"/>
                </a:solidFill>
                <a:latin typeface="Cambria"/>
              </a:rPr>
              <a:t>trả</a:t>
            </a:r>
            <a:r>
              <a:rPr lang="en-US" sz="4000" dirty="0">
                <a:solidFill>
                  <a:srgbClr val="414B3B"/>
                </a:solidFill>
                <a:latin typeface="Cambria"/>
              </a:rPr>
              <a:t> </a:t>
            </a:r>
            <a:r>
              <a:rPr lang="en-US" sz="4000" dirty="0" err="1">
                <a:solidFill>
                  <a:srgbClr val="414B3B"/>
                </a:solidFill>
                <a:latin typeface="Cambria"/>
              </a:rPr>
              <a:t>lời</a:t>
            </a:r>
            <a:r>
              <a:rPr lang="en-US" sz="4000" dirty="0">
                <a:solidFill>
                  <a:srgbClr val="414B3B"/>
                </a:solidFill>
                <a:latin typeface="Cambria"/>
              </a:rPr>
              <a:t> </a:t>
            </a:r>
            <a:r>
              <a:rPr lang="en-US" sz="4000" dirty="0" err="1">
                <a:solidFill>
                  <a:srgbClr val="414B3B"/>
                </a:solidFill>
                <a:latin typeface="Cambria"/>
              </a:rPr>
              <a:t>của</a:t>
            </a:r>
            <a:r>
              <a:rPr lang="en-US" sz="4000" dirty="0">
                <a:solidFill>
                  <a:srgbClr val="414B3B"/>
                </a:solidFill>
                <a:latin typeface="Cambria"/>
              </a:rPr>
              <a:t> </a:t>
            </a:r>
            <a:r>
              <a:rPr lang="en-US" sz="4000" dirty="0" err="1">
                <a:solidFill>
                  <a:srgbClr val="414B3B"/>
                </a:solidFill>
                <a:latin typeface="Cambria"/>
              </a:rPr>
              <a:t>nhóm</a:t>
            </a:r>
            <a:r>
              <a:rPr lang="en-US" sz="4000" dirty="0">
                <a:solidFill>
                  <a:srgbClr val="414B3B"/>
                </a:solidFill>
                <a:latin typeface="Cambria"/>
              </a:rPr>
              <a:t> </a:t>
            </a:r>
            <a:r>
              <a:rPr lang="en-US" sz="4000" dirty="0" err="1">
                <a:solidFill>
                  <a:srgbClr val="414B3B"/>
                </a:solidFill>
                <a:latin typeface="Cambria"/>
              </a:rPr>
              <a:t>mình</a:t>
            </a:r>
            <a:endParaRPr lang="en-US" sz="4000" dirty="0">
              <a:solidFill>
                <a:srgbClr val="414B3B"/>
              </a:solidFill>
              <a:latin typeface="Cambri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D6BC2E-2E66-85F9-5F9E-50BD931B4FA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5236" y="357148"/>
            <a:ext cx="6279424" cy="213988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336</Words>
  <Application>Microsoft Macintosh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#9Slide03 IcielNovecento sans E</vt:lpstr>
      <vt:lpstr>#9Slide07 HoneyCream</vt:lpstr>
      <vt:lpstr>Arial</vt:lpstr>
      <vt:lpstr>Calibri</vt:lpstr>
      <vt:lpstr>Calibri Light</vt:lpstr>
      <vt:lpstr>Cambria</vt:lpstr>
      <vt:lpstr>SVN-Newton</vt:lpstr>
      <vt:lpstr>SVN-Ready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KhanhHuyen;MANG NON</dc:creator>
  <cp:keywords>MANG NON;mnt</cp:keywords>
  <cp:lastModifiedBy>Microsoft Office User</cp:lastModifiedBy>
  <cp:revision>10</cp:revision>
  <dcterms:created xsi:type="dcterms:W3CDTF">2023-10-29T08:22:42Z</dcterms:created>
  <dcterms:modified xsi:type="dcterms:W3CDTF">2024-02-20T05:26:58Z</dcterms:modified>
</cp:coreProperties>
</file>