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notesMasterIdLst>
    <p:notesMasterId r:id="rId9"/>
  </p:notesMasterIdLst>
  <p:sldIdLst>
    <p:sldId id="256" r:id="rId4"/>
    <p:sldId id="257" r:id="rId5"/>
    <p:sldId id="259" r:id="rId6"/>
    <p:sldId id="261" r:id="rId7"/>
    <p:sldId id="28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313F"/>
    <a:srgbClr val="00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4" autoAdjust="0"/>
    <p:restoredTop sz="94660"/>
  </p:normalViewPr>
  <p:slideViewPr>
    <p:cSldViewPr snapToGrid="0">
      <p:cViewPr varScale="1">
        <p:scale>
          <a:sx n="114" d="100"/>
          <a:sy n="114" d="100"/>
        </p:scale>
        <p:origin x="5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84863-7771-4312-AC9D-E8C7EB7088E5}" type="datetimeFigureOut">
              <a:rPr lang="en-US" smtClean="0"/>
              <a:t>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EDBE9-C871-4D1D-88C0-A7FF52DF7210}" type="slidenum">
              <a:rPr lang="en-US" smtClean="0"/>
              <a:t>‹#›</a:t>
            </a:fld>
            <a:endParaRPr lang="en-US" dirty="0"/>
          </a:p>
        </p:txBody>
      </p:sp>
    </p:spTree>
    <p:extLst>
      <p:ext uri="{BB962C8B-B14F-4D97-AF65-F5344CB8AC3E}">
        <p14:creationId xmlns:p14="http://schemas.microsoft.com/office/powerpoint/2010/main" val="15888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4662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9EB591-979D-4FE7-9432-F139A86DBD36}" type="datetimeFigureOut">
              <a:rPr lang="en-US" smtClean="0"/>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52953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EB591-979D-4FE7-9432-F139A86DBD36}" type="datetimeFigureOut">
              <a:rPr lang="en-US" smtClean="0"/>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19677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EB591-979D-4FE7-9432-F139A86DBD36}" type="datetimeFigureOut">
              <a:rPr lang="en-US" smtClean="0"/>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79617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1648037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2383143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1813281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2184720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47755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1489140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4081792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97107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EB591-979D-4FE7-9432-F139A86DBD36}" type="datetimeFigureOut">
              <a:rPr lang="en-US" smtClean="0"/>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596302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4120489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2721795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Tree>
    <p:extLst>
      <p:ext uri="{BB962C8B-B14F-4D97-AF65-F5344CB8AC3E}">
        <p14:creationId xmlns:p14="http://schemas.microsoft.com/office/powerpoint/2010/main" val="1641138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9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3874155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83276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478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dirty="0"/>
          </a:p>
        </p:txBody>
      </p:sp>
    </p:spTree>
    <p:extLst>
      <p:ext uri="{BB962C8B-B14F-4D97-AF65-F5344CB8AC3E}">
        <p14:creationId xmlns:p14="http://schemas.microsoft.com/office/powerpoint/2010/main" val="1131335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3022658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57509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9EB591-979D-4FE7-9432-F139A86DBD36}" type="datetimeFigureOut">
              <a:rPr lang="en-US" smtClean="0"/>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28872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667531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17310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454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5348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3929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38292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39677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69615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818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70725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9EB591-979D-4FE7-9432-F139A86DBD36}" type="datetimeFigureOut">
              <a:rPr lang="en-US" smtClean="0"/>
              <a:t>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45267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43454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01809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9EB591-979D-4FE7-9432-F139A86DBD36}" type="datetimeFigureOut">
              <a:rPr lang="en-US" smtClean="0"/>
              <a:t>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3702788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9EB591-979D-4FE7-9432-F139A86DBD36}" type="datetimeFigureOut">
              <a:rPr lang="en-US" smtClean="0"/>
              <a:t>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2113459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EB591-979D-4FE7-9432-F139A86DBD36}" type="datetimeFigureOut">
              <a:rPr lang="en-US" smtClean="0"/>
              <a:t>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48673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9EB591-979D-4FE7-9432-F139A86DBD36}" type="datetimeFigureOut">
              <a:rPr lang="en-US" smtClean="0"/>
              <a:t>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134373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9EB591-979D-4FE7-9432-F139A86DBD36}" type="datetimeFigureOut">
              <a:rPr lang="en-US" smtClean="0"/>
              <a:t>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703852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hyperlink" Target="https://www.facebook.com/groups/629898828017053" TargetMode="Externa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3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EB591-979D-4FE7-9432-F139A86DBD36}" type="datetimeFigureOut">
              <a:rPr lang="en-US" smtClean="0"/>
              <a:t>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27021-E0B0-47C4-B41C-239A362C57B9}" type="slidenum">
              <a:rPr lang="en-US" smtClean="0"/>
              <a:t>‹#›</a:t>
            </a:fld>
            <a:endParaRPr lang="en-US" dirty="0"/>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63566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ea typeface="思源黑体 CN Bold" panose="020B0800000000000000" pitchFamily="34" charset="-122"/>
                <a:cs typeface="字魂59号-创粗黑" panose="00000500000000000000"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ea typeface="思源黑体 CN Bold" panose="020B0800000000000000" pitchFamily="34" charset="-122"/>
                <a:cs typeface="字魂59号-创粗黑" panose="00000500000000000000"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ea typeface="思源黑体 CN Bold" panose="020B0800000000000000" pitchFamily="34" charset="-122"/>
                <a:cs typeface="字魂59号-创粗黑" panose="00000500000000000000"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思源黑体 CN Bold" panose="020B0800000000000000"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思源黑体 CN Bold" panose="020B0800000000000000" pitchFamily="34" charset="-122"/>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4">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640615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9455363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1"/>
          <p:cNvPicPr>
            <a:picLocks noChangeAspect="1"/>
          </p:cNvPicPr>
          <p:nvPr/>
        </p:nvPicPr>
        <p:blipFill>
          <a:blip r:embed="rId3"/>
          <a:stretch>
            <a:fillRect/>
          </a:stretch>
        </p:blipFill>
        <p:spPr>
          <a:xfrm>
            <a:off x="5528945" y="409575"/>
            <a:ext cx="6566535" cy="5346065"/>
          </a:xfrm>
          <a:prstGeom prst="rect">
            <a:avLst/>
          </a:prstGeom>
        </p:spPr>
      </p:pic>
      <p:pic>
        <p:nvPicPr>
          <p:cNvPr id="5" name="图片 4" descr="13"/>
          <p:cNvPicPr>
            <a:picLocks noChangeAspect="1"/>
          </p:cNvPicPr>
          <p:nvPr/>
        </p:nvPicPr>
        <p:blipFill>
          <a:blip r:embed="rId4"/>
          <a:stretch>
            <a:fillRect/>
          </a:stretch>
        </p:blipFill>
        <p:spPr>
          <a:xfrm>
            <a:off x="0" y="1056640"/>
            <a:ext cx="12192000" cy="5801360"/>
          </a:xfrm>
          <a:prstGeom prst="rect">
            <a:avLst/>
          </a:prstGeom>
        </p:spPr>
      </p:pic>
      <p:pic>
        <p:nvPicPr>
          <p:cNvPr id="6" name="图片 5" descr="12"/>
          <p:cNvPicPr>
            <a:picLocks noChangeAspect="1"/>
          </p:cNvPicPr>
          <p:nvPr/>
        </p:nvPicPr>
        <p:blipFill>
          <a:blip r:embed="rId5"/>
          <a:stretch>
            <a:fillRect/>
          </a:stretch>
        </p:blipFill>
        <p:spPr>
          <a:xfrm>
            <a:off x="117475" y="0"/>
            <a:ext cx="12074525" cy="5746115"/>
          </a:xfrm>
          <a:prstGeom prst="rect">
            <a:avLst/>
          </a:prstGeom>
        </p:spPr>
      </p:pic>
      <p:pic>
        <p:nvPicPr>
          <p:cNvPr id="3" name="图片 2" descr="千库网_六一儿童节手绘星星月亮气球组_元素编号12238724"/>
          <p:cNvPicPr>
            <a:picLocks noChangeAspect="1"/>
          </p:cNvPicPr>
          <p:nvPr/>
        </p:nvPicPr>
        <p:blipFill>
          <a:blip r:embed="rId6"/>
          <a:stretch>
            <a:fillRect/>
          </a:stretch>
        </p:blipFill>
        <p:spPr>
          <a:xfrm>
            <a:off x="8793480" y="337185"/>
            <a:ext cx="2861945" cy="2861945"/>
          </a:xfrm>
          <a:prstGeom prst="rect">
            <a:avLst/>
          </a:prstGeom>
          <a:effectLst>
            <a:outerShdw blurRad="177800" dist="139700" dir="5400000" algn="t"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3882" y="-22487"/>
            <a:ext cx="1376568" cy="137656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37" y="5722962"/>
            <a:ext cx="932769" cy="957155"/>
          </a:xfrm>
          <a:prstGeom prst="rect">
            <a:avLst/>
          </a:prstGeom>
        </p:spPr>
      </p:pic>
      <p:pic>
        <p:nvPicPr>
          <p:cNvPr id="8" name="图片 7" descr="千库网_儿童节骑马女孩_元素编号12869835"/>
          <p:cNvPicPr>
            <a:picLocks noChangeAspect="1"/>
          </p:cNvPicPr>
          <p:nvPr/>
        </p:nvPicPr>
        <p:blipFill>
          <a:blip r:embed="rId9"/>
          <a:stretch>
            <a:fillRect/>
          </a:stretch>
        </p:blipFill>
        <p:spPr>
          <a:xfrm>
            <a:off x="9312529" y="3797345"/>
            <a:ext cx="3331358" cy="3331358"/>
          </a:xfrm>
          <a:prstGeom prst="rect">
            <a:avLst/>
          </a:prstGeom>
          <a:effectLst>
            <a:outerShdw blurRad="165100" dist="38100" dir="16200000" rotWithShape="0">
              <a:prstClr val="black">
                <a:alpha val="40000"/>
              </a:prstClr>
            </a:outerShdw>
          </a:effectLst>
        </p:spPr>
      </p:pic>
      <p:pic>
        <p:nvPicPr>
          <p:cNvPr id="14" name="图片 9" descr="C:\Users\Am'be'r\Desktop\千库网_弹奏尤克里里的小女生_元素编号12279769.png千库网_弹奏尤克里里的小女生_元素编号12279769"/>
          <p:cNvPicPr>
            <a:picLocks noChangeAspect="1"/>
          </p:cNvPicPr>
          <p:nvPr/>
        </p:nvPicPr>
        <p:blipFill>
          <a:blip r:embed="rId10"/>
          <a:srcRect/>
          <a:stretch>
            <a:fillRect/>
          </a:stretch>
        </p:blipFill>
        <p:spPr>
          <a:xfrm>
            <a:off x="-598218" y="3031248"/>
            <a:ext cx="3679190" cy="3679190"/>
          </a:xfrm>
          <a:prstGeom prst="rect">
            <a:avLst/>
          </a:prstGeom>
          <a:effectLst>
            <a:outerShdw blurRad="88900" dist="127000" dir="5400000" algn="t" rotWithShape="0">
              <a:prstClr val="black">
                <a:alpha val="40000"/>
              </a:prstClr>
            </a:outerShdw>
          </a:effectLst>
        </p:spPr>
      </p:pic>
      <p:pic>
        <p:nvPicPr>
          <p:cNvPr id="15" name="Picture 14"/>
          <p:cNvPicPr>
            <a:picLocks noChangeAspect="1"/>
          </p:cNvPicPr>
          <p:nvPr/>
        </p:nvPicPr>
        <p:blipFill rotWithShape="1">
          <a:blip r:embed="rId11"/>
          <a:srcRect b="22825"/>
          <a:stretch/>
        </p:blipFill>
        <p:spPr>
          <a:xfrm>
            <a:off x="791751" y="77504"/>
            <a:ext cx="10510415" cy="4850848"/>
          </a:xfrm>
          <a:prstGeom prst="rect">
            <a:avLst/>
          </a:prstGeom>
        </p:spPr>
      </p:pic>
    </p:spTree>
    <p:extLst>
      <p:ext uri="{BB962C8B-B14F-4D97-AF65-F5344CB8AC3E}">
        <p14:creationId xmlns:p14="http://schemas.microsoft.com/office/powerpoint/2010/main" val="4176271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3"/>
          <p:cNvPicPr>
            <a:picLocks noChangeAspect="1"/>
          </p:cNvPicPr>
          <p:nvPr/>
        </p:nvPicPr>
        <p:blipFill>
          <a:blip r:embed="rId2"/>
          <a:stretch>
            <a:fillRect/>
          </a:stretch>
        </p:blipFill>
        <p:spPr>
          <a:xfrm>
            <a:off x="0" y="1056640"/>
            <a:ext cx="12192000" cy="5801360"/>
          </a:xfrm>
          <a:prstGeom prst="rect">
            <a:avLst/>
          </a:prstGeom>
        </p:spPr>
      </p:pic>
      <p:sp>
        <p:nvSpPr>
          <p:cNvPr id="18" name="矩形 17"/>
          <p:cNvSpPr/>
          <p:nvPr/>
        </p:nvSpPr>
        <p:spPr>
          <a:xfrm>
            <a:off x="659423" y="1392750"/>
            <a:ext cx="7666062" cy="4524315"/>
          </a:xfrm>
          <a:prstGeom prst="rect">
            <a:avLst/>
          </a:prstGeom>
          <a:solidFill>
            <a:schemeClr val="bg1"/>
          </a:solidFill>
          <a:ln w="57150">
            <a:solidFill>
              <a:srgbClr val="BB313F"/>
            </a:solidFill>
          </a:ln>
        </p:spPr>
        <p:txBody>
          <a:bodyPr wrap="square">
            <a:spAutoFit/>
          </a:bodyPr>
          <a:lstStyle/>
          <a:p>
            <a:pPr algn="just"/>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Năng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lực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đặc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thù</a:t>
            </a:r>
            <a:r>
              <a:rPr lang="en-US" sz="3200" b="1"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nghe</a:t>
            </a:r>
            <a:r>
              <a:rPr lang="en-US" sz="3200" dirty="0">
                <a:latin typeface="Cambria" panose="02040503050406030204" pitchFamily="18" charset="0"/>
                <a:ea typeface="Cambria" panose="02040503050406030204" pitchFamily="18" charset="0"/>
              </a:rPr>
              <a:t>.</a:t>
            </a:r>
          </a:p>
          <a:p>
            <a:pPr algn="just"/>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Năng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lực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chung</a:t>
            </a:r>
            <a:r>
              <a:rPr lang="en-US" sz="3200" b="1"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ngôn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quyết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tạo</a:t>
            </a:r>
            <a:r>
              <a:rPr lang="en-US" sz="3200" dirty="0">
                <a:latin typeface="Cambria" panose="02040503050406030204" pitchFamily="18" charset="0"/>
                <a:ea typeface="Cambria" panose="02040503050406030204" pitchFamily="18" charset="0"/>
              </a:rPr>
              <a:t>.</a:t>
            </a:r>
          </a:p>
          <a:p>
            <a:pPr algn="just"/>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Phẩm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chất</a:t>
            </a:r>
            <a:r>
              <a:rPr lang="en-US" sz="3200" b="1" dirty="0">
                <a:latin typeface="Cambria" panose="02040503050406030204" pitchFamily="18" charset="0"/>
                <a:ea typeface="Cambria" panose="02040503050406030204" pitchFamily="18" charset="0"/>
              </a:rPr>
              <a:t>: </a:t>
            </a:r>
          </a:p>
          <a:p>
            <a:pPr marL="457200" indent="-457200" algn="just">
              <a:buFontTx/>
              <a:buChar char="-"/>
            </a:pPr>
            <a:r>
              <a:rPr lang="en-US" sz="3200" dirty="0" err="1">
                <a:latin typeface="Cambria" panose="02040503050406030204" pitchFamily="18" charset="0"/>
                <a:ea typeface="Cambria" panose="02040503050406030204" pitchFamily="18" charset="0"/>
              </a:rPr>
              <a:t>Chăm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môn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học</a:t>
            </a:r>
            <a:r>
              <a:rPr lang="en-US" sz="3200" dirty="0">
                <a:latin typeface="Cambria" panose="02040503050406030204" pitchFamily="18" charset="0"/>
                <a:ea typeface="Cambria" panose="02040503050406030204" pitchFamily="18" charset="0"/>
              </a:rPr>
              <a:t>. </a:t>
            </a:r>
          </a:p>
          <a:p>
            <a:pPr marL="457200" indent="-457200" algn="just">
              <a:buFontTx/>
              <a:buChar char="-"/>
            </a:pP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nước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vị</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p:txBody>
      </p:sp>
      <p:pic>
        <p:nvPicPr>
          <p:cNvPr id="6" name="图片 5" descr="千库网_六一儿童节手绘星星月亮气球组_元素编号12238724"/>
          <p:cNvPicPr>
            <a:picLocks noChangeAspect="1"/>
          </p:cNvPicPr>
          <p:nvPr/>
        </p:nvPicPr>
        <p:blipFill>
          <a:blip r:embed="rId3"/>
          <a:stretch>
            <a:fillRect/>
          </a:stretch>
        </p:blipFill>
        <p:spPr>
          <a:xfrm>
            <a:off x="8793480" y="337185"/>
            <a:ext cx="2861945" cy="2861945"/>
          </a:xfrm>
          <a:prstGeom prst="rect">
            <a:avLst/>
          </a:prstGeom>
          <a:effectLst>
            <a:outerShdw blurRad="177800" dist="139700" dir="5400000" algn="t" rotWithShape="0">
              <a:prstClr val="black">
                <a:alpha val="40000"/>
              </a:prstClr>
            </a:outerShdw>
          </a:effectLst>
        </p:spPr>
      </p:pic>
      <p:pic>
        <p:nvPicPr>
          <p:cNvPr id="8" name="图片 7" descr="C:\Users\Am'be'r\Desktop\千库网_儿童节骑马女孩_元素编号12869835.png千库网_儿童节骑马女孩_元素编号12869835"/>
          <p:cNvPicPr>
            <a:picLocks noChangeAspect="1"/>
          </p:cNvPicPr>
          <p:nvPr/>
        </p:nvPicPr>
        <p:blipFill>
          <a:blip r:embed="rId4"/>
          <a:srcRect/>
          <a:stretch>
            <a:fillRect/>
          </a:stretch>
        </p:blipFill>
        <p:spPr>
          <a:xfrm>
            <a:off x="8325485" y="2777808"/>
            <a:ext cx="3615690" cy="3615055"/>
          </a:xfrm>
          <a:prstGeom prst="rect">
            <a:avLst/>
          </a:prstGeom>
        </p:spPr>
      </p:pic>
      <p:pic>
        <p:nvPicPr>
          <p:cNvPr id="4" name="Picture 3"/>
          <p:cNvPicPr>
            <a:picLocks noChangeAspect="1"/>
          </p:cNvPicPr>
          <p:nvPr/>
        </p:nvPicPr>
        <p:blipFill>
          <a:blip r:embed="rId5"/>
          <a:stretch>
            <a:fillRect/>
          </a:stretch>
        </p:blipFill>
        <p:spPr>
          <a:xfrm>
            <a:off x="991829" y="-318110"/>
            <a:ext cx="6809822" cy="2353260"/>
          </a:xfrm>
          <a:prstGeom prst="rect">
            <a:avLst/>
          </a:prstGeom>
        </p:spPr>
      </p:pic>
    </p:spTree>
    <p:extLst>
      <p:ext uri="{BB962C8B-B14F-4D97-AF65-F5344CB8AC3E}">
        <p14:creationId xmlns:p14="http://schemas.microsoft.com/office/powerpoint/2010/main" val="101283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3"/>
          <p:cNvPicPr>
            <a:picLocks noChangeAspect="1"/>
          </p:cNvPicPr>
          <p:nvPr/>
        </p:nvPicPr>
        <p:blipFill>
          <a:blip r:embed="rId2"/>
          <a:stretch>
            <a:fillRect/>
          </a:stretch>
        </p:blipFill>
        <p:spPr>
          <a:xfrm>
            <a:off x="0" y="2414905"/>
            <a:ext cx="12192000" cy="4443095"/>
          </a:xfrm>
          <a:prstGeom prst="rect">
            <a:avLst/>
          </a:prstGeom>
        </p:spPr>
      </p:pic>
      <p:pic>
        <p:nvPicPr>
          <p:cNvPr id="2" name="图片 1" descr="12"/>
          <p:cNvPicPr>
            <a:picLocks noChangeAspect="1"/>
          </p:cNvPicPr>
          <p:nvPr/>
        </p:nvPicPr>
        <p:blipFill>
          <a:blip r:embed="rId3"/>
          <a:stretch>
            <a:fillRect/>
          </a:stretch>
        </p:blipFill>
        <p:spPr>
          <a:xfrm>
            <a:off x="117475" y="0"/>
            <a:ext cx="12074525" cy="5746115"/>
          </a:xfrm>
          <a:prstGeom prst="rect">
            <a:avLst/>
          </a:prstGeom>
        </p:spPr>
      </p:pic>
      <p:pic>
        <p:nvPicPr>
          <p:cNvPr id="6" name="图片 5" descr="C:\Users\Am'be'r\Desktop\千库网_卡通糖果气球边框_元素编号12097208.png千库网_卡通糖果气球边框_元素编号12097208"/>
          <p:cNvPicPr>
            <a:picLocks noChangeAspect="1"/>
          </p:cNvPicPr>
          <p:nvPr/>
        </p:nvPicPr>
        <p:blipFill>
          <a:blip r:embed="rId4"/>
          <a:srcRect/>
          <a:stretch>
            <a:fillRect/>
          </a:stretch>
        </p:blipFill>
        <p:spPr>
          <a:xfrm>
            <a:off x="4754881" y="-751840"/>
            <a:ext cx="7437120" cy="7897502"/>
          </a:xfrm>
          <a:prstGeom prst="rect">
            <a:avLst/>
          </a:prstGeom>
          <a:effectLst>
            <a:outerShdw blurRad="127000" dist="127000" dir="5400000" algn="t" rotWithShape="0">
              <a:prstClr val="black">
                <a:alpha val="40000"/>
              </a:prstClr>
            </a:outerShdw>
          </a:effectLst>
        </p:spPr>
      </p:pic>
      <p:sp>
        <p:nvSpPr>
          <p:cNvPr id="23" name="矩形 22"/>
          <p:cNvSpPr/>
          <p:nvPr/>
        </p:nvSpPr>
        <p:spPr>
          <a:xfrm>
            <a:off x="5090207" y="2328128"/>
            <a:ext cx="6621375" cy="2123658"/>
          </a:xfrm>
          <a:prstGeom prst="rect">
            <a:avLst/>
          </a:prstGeom>
        </p:spPr>
        <p:txBody>
          <a:bodyPr vert="horz" wrap="square">
            <a:spAutoFit/>
          </a:bodyPr>
          <a:lstStyle/>
          <a:p>
            <a:pPr algn="ctr"/>
            <a:r>
              <a:rPr lang="en-US" sz="4400" dirty="0" err="1"/>
              <a:t>Viết</a:t>
            </a:r>
            <a:r>
              <a:rPr lang="en-US" sz="4400" dirty="0"/>
              <a:t> </a:t>
            </a:r>
            <a:r>
              <a:rPr lang="en-US" sz="4400" dirty="0" err="1"/>
              <a:t>bài</a:t>
            </a:r>
            <a:r>
              <a:rPr lang="en-US" sz="4400" dirty="0"/>
              <a:t> </a:t>
            </a:r>
            <a:r>
              <a:rPr lang="en-US" sz="4400" dirty="0" err="1"/>
              <a:t>văn</a:t>
            </a:r>
            <a:r>
              <a:rPr lang="en-US" sz="4400" dirty="0"/>
              <a:t> </a:t>
            </a:r>
            <a:r>
              <a:rPr lang="en-US" sz="4400" dirty="0" err="1"/>
              <a:t>kể</a:t>
            </a:r>
            <a:r>
              <a:rPr lang="en-US" sz="4400" dirty="0"/>
              <a:t> </a:t>
            </a:r>
            <a:r>
              <a:rPr lang="en-US" sz="4400" dirty="0" err="1"/>
              <a:t>lại</a:t>
            </a:r>
            <a:r>
              <a:rPr lang="en-US" sz="4400" dirty="0"/>
              <a:t> </a:t>
            </a:r>
            <a:r>
              <a:rPr lang="en-US" sz="4400" dirty="0" err="1"/>
              <a:t>câu</a:t>
            </a:r>
            <a:r>
              <a:rPr lang="en-US" sz="4400" dirty="0"/>
              <a:t> </a:t>
            </a:r>
            <a:r>
              <a:rPr lang="en-US" sz="4400" dirty="0" err="1"/>
              <a:t>chuyện</a:t>
            </a:r>
            <a:r>
              <a:rPr lang="en-US" sz="4400" dirty="0"/>
              <a:t> </a:t>
            </a:r>
            <a:r>
              <a:rPr lang="en-US" sz="4400" dirty="0" err="1"/>
              <a:t>về</a:t>
            </a:r>
            <a:r>
              <a:rPr lang="en-US" sz="4400" dirty="0"/>
              <a:t> </a:t>
            </a:r>
            <a:r>
              <a:rPr lang="en-US" sz="4400" dirty="0" err="1"/>
              <a:t>một</a:t>
            </a:r>
            <a:r>
              <a:rPr lang="en-US" sz="4400" dirty="0"/>
              <a:t> </a:t>
            </a:r>
            <a:r>
              <a:rPr lang="en-US" sz="4400" dirty="0" err="1"/>
              <a:t>nhân</a:t>
            </a:r>
            <a:r>
              <a:rPr lang="en-US" sz="4400" dirty="0"/>
              <a:t> </a:t>
            </a:r>
            <a:r>
              <a:rPr lang="en-US" sz="4400" dirty="0" err="1"/>
              <a:t>vật</a:t>
            </a:r>
            <a:r>
              <a:rPr lang="en-US" sz="4400" dirty="0"/>
              <a:t> </a:t>
            </a:r>
            <a:r>
              <a:rPr lang="en-US" sz="4400" dirty="0" err="1"/>
              <a:t>lịch</a:t>
            </a:r>
            <a:r>
              <a:rPr lang="en-US" sz="4400" dirty="0"/>
              <a:t> </a:t>
            </a:r>
            <a:r>
              <a:rPr lang="en-US" sz="4400" dirty="0" err="1"/>
              <a:t>sử</a:t>
            </a:r>
            <a:r>
              <a:rPr lang="en-US" sz="4400" dirty="0"/>
              <a:t> </a:t>
            </a:r>
            <a:r>
              <a:rPr lang="en-US" sz="4400" dirty="0" err="1"/>
              <a:t>mà</a:t>
            </a:r>
            <a:r>
              <a:rPr lang="en-US" sz="4400" dirty="0"/>
              <a:t> </a:t>
            </a:r>
            <a:r>
              <a:rPr lang="en-US" sz="4400" dirty="0" err="1"/>
              <a:t>em</a:t>
            </a:r>
            <a:r>
              <a:rPr lang="en-US" sz="4400" dirty="0"/>
              <a:t> </a:t>
            </a:r>
            <a:r>
              <a:rPr lang="en-US" sz="4400" dirty="0" err="1"/>
              <a:t>đã</a:t>
            </a:r>
            <a:r>
              <a:rPr lang="en-US" sz="4400" dirty="0"/>
              <a:t> </a:t>
            </a:r>
            <a:r>
              <a:rPr lang="en-US" sz="4400" dirty="0" err="1"/>
              <a:t>đọc</a:t>
            </a:r>
            <a:r>
              <a:rPr lang="en-US" sz="4400" dirty="0"/>
              <a:t>, </a:t>
            </a:r>
            <a:r>
              <a:rPr lang="en-US" sz="4400" dirty="0" err="1"/>
              <a:t>đã</a:t>
            </a:r>
            <a:r>
              <a:rPr lang="en-US" sz="4400" dirty="0"/>
              <a:t> </a:t>
            </a:r>
            <a:r>
              <a:rPr lang="en-US" sz="4400" dirty="0" err="1"/>
              <a:t>nghe</a:t>
            </a:r>
            <a:r>
              <a:rPr lang="en-US" sz="4400" dirty="0"/>
              <a:t>.</a:t>
            </a:r>
          </a:p>
        </p:txBody>
      </p:sp>
      <p:pic>
        <p:nvPicPr>
          <p:cNvPr id="3" name="Picture 2"/>
          <p:cNvPicPr>
            <a:picLocks noChangeAspect="1"/>
          </p:cNvPicPr>
          <p:nvPr/>
        </p:nvPicPr>
        <p:blipFill>
          <a:blip r:embed="rId5"/>
          <a:stretch>
            <a:fillRect/>
          </a:stretch>
        </p:blipFill>
        <p:spPr>
          <a:xfrm>
            <a:off x="8242657" y="812714"/>
            <a:ext cx="3468925" cy="1981372"/>
          </a:xfrm>
          <a:prstGeom prst="rect">
            <a:avLst/>
          </a:prstGeom>
        </p:spPr>
      </p:pic>
      <p:pic>
        <p:nvPicPr>
          <p:cNvPr id="4" name="Picture 2" descr="Những nhân vật nổi tiếng trong lịch sử Việt Nam tuổi T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86144">
            <a:off x="655813" y="593466"/>
            <a:ext cx="3895304" cy="306755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Những năm Sửu đáng nhớ trong lịch sử dân tộ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35336">
            <a:off x="503047" y="3196911"/>
            <a:ext cx="4251833" cy="312797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95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40055" y="412650"/>
            <a:ext cx="11281410" cy="6140550"/>
          </a:xfrm>
          <a:prstGeom prst="rect">
            <a:avLst/>
          </a:prstGeom>
          <a:solidFill>
            <a:schemeClr val="bg1"/>
          </a:solidFill>
          <a:ln w="38100">
            <a:solidFill>
              <a:schemeClr val="bg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nvGrpSpPr>
          <p:cNvPr id="19" name="组合 18"/>
          <p:cNvGrpSpPr/>
          <p:nvPr/>
        </p:nvGrpSpPr>
        <p:grpSpPr>
          <a:xfrm>
            <a:off x="440055" y="412650"/>
            <a:ext cx="11130280" cy="1200150"/>
            <a:chOff x="584" y="820"/>
            <a:chExt cx="17528" cy="1890"/>
          </a:xfrm>
        </p:grpSpPr>
        <p:sp>
          <p:nvSpPr>
            <p:cNvPr id="10" name="矩形 9"/>
            <p:cNvSpPr/>
            <p:nvPr/>
          </p:nvSpPr>
          <p:spPr>
            <a:xfrm>
              <a:off x="2085" y="820"/>
              <a:ext cx="16027" cy="1890"/>
            </a:xfrm>
            <a:prstGeom prst="rect">
              <a:avLst/>
            </a:prstGeom>
          </p:spPr>
          <p:txBody>
            <a:bodyPr vert="horz" wrap="square" anchor="ctr" anchorCtr="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1. </a:t>
              </a:r>
              <a:r>
                <a:rPr kumimoji="0" lang="en-US" altLang="zh-CN" sz="36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Dựa</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vào</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dàn</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ý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đã</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lập</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trong</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hoạt</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động</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Viết</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ở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Bài</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9 ,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viết</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bài</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văn</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theo</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yêu</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cầu</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của</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đề</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36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bài</a:t>
              </a:r>
              <a:r>
                <a:rPr kumimoji="0" lang="en-US" altLang="zh-CN" sz="36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a:t>
              </a:r>
              <a:endParaRPr kumimoji="0" lang="zh-CN" altLang="en-US" sz="3600" b="1" i="1" u="none" strike="noStrike" kern="1200" cap="none" spc="0" normalizeH="0" baseline="0" noProof="0" dirty="0">
                <a:ln>
                  <a:noFill/>
                </a:ln>
                <a:solidFill>
                  <a:srgbClr val="C00000"/>
                </a:solidFill>
                <a:effectLst/>
                <a:uLnTx/>
                <a:uFillTx/>
                <a:latin typeface="Cambria" panose="02040503050406030204" pitchFamily="18" charset="0"/>
                <a:ea typeface="字魂131号-酷乐潮玩体" panose="00000500000000000000" charset="-122"/>
                <a:cs typeface="+mn-ea"/>
                <a:sym typeface="+mn-ea"/>
              </a:endParaRPr>
            </a:p>
          </p:txBody>
        </p:sp>
        <p:pic>
          <p:nvPicPr>
            <p:cNvPr id="18" name="图片 17" descr="千库网_六一儿童节手绘星星月亮气球组_元素编号12238724"/>
            <p:cNvPicPr>
              <a:picLocks noChangeAspect="1"/>
            </p:cNvPicPr>
            <p:nvPr/>
          </p:nvPicPr>
          <p:blipFill>
            <a:blip r:embed="rId2"/>
            <a:stretch>
              <a:fillRect/>
            </a:stretch>
          </p:blipFill>
          <p:spPr>
            <a:xfrm>
              <a:off x="584" y="924"/>
              <a:ext cx="1786" cy="1786"/>
            </a:xfrm>
            <a:prstGeom prst="rect">
              <a:avLst/>
            </a:prstGeom>
            <a:effectLst>
              <a:outerShdw blurRad="177800" dist="139700" dir="5400000" algn="t" rotWithShape="0">
                <a:prstClr val="black">
                  <a:alpha val="40000"/>
                </a:prstClr>
              </a:outerShdw>
            </a:effectLst>
          </p:spPr>
        </p:pic>
      </p:grpSp>
      <p:sp>
        <p:nvSpPr>
          <p:cNvPr id="8" name="Rounded Rectangle 7"/>
          <p:cNvSpPr/>
          <p:nvPr/>
        </p:nvSpPr>
        <p:spPr>
          <a:xfrm>
            <a:off x="8912506" y="2712964"/>
            <a:ext cx="2599955" cy="2351463"/>
          </a:xfrm>
          <a:prstGeom prst="roundRect">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Chia </a:t>
            </a:r>
            <a:r>
              <a:rPr lang="en-US" sz="3200" dirty="0" err="1">
                <a:solidFill>
                  <a:schemeClr val="tx1"/>
                </a:solidFill>
                <a:latin typeface="Cambria" panose="02040503050406030204" pitchFamily="18" charset="0"/>
                <a:ea typeface="Cambria" panose="02040503050406030204" pitchFamily="18" charset="0"/>
              </a:rPr>
              <a:t>sẻ</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lại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dàn</a:t>
            </a:r>
            <a:r>
              <a:rPr lang="en-US" sz="3200" dirty="0">
                <a:solidFill>
                  <a:schemeClr val="tx1"/>
                </a:solidFill>
                <a:latin typeface="Cambria" panose="02040503050406030204" pitchFamily="18" charset="0"/>
                <a:ea typeface="Cambria" panose="02040503050406030204" pitchFamily="18" charset="0"/>
              </a:rPr>
              <a:t> ý </a:t>
            </a:r>
            <a:r>
              <a:rPr lang="en-US" sz="3200" dirty="0" err="1">
                <a:solidFill>
                  <a:schemeClr val="tx1"/>
                </a:solidFill>
                <a:latin typeface="Cambria" panose="02040503050406030204" pitchFamily="18" charset="0"/>
                <a:ea typeface="Cambria" panose="02040503050406030204" pitchFamily="18" charset="0"/>
              </a:rPr>
              <a:t>em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đã</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lập</a:t>
            </a:r>
            <a:r>
              <a:rPr lang="en-US" sz="3200" dirty="0">
                <a:solidFill>
                  <a:schemeClr val="tx1"/>
                </a:solidFill>
                <a:latin typeface="Cambria" panose="02040503050406030204" pitchFamily="18" charset="0"/>
                <a:ea typeface="Cambria" panose="02040503050406030204" pitchFamily="18" charset="0"/>
              </a:rPr>
              <a:t> ở </a:t>
            </a:r>
            <a:r>
              <a:rPr lang="en-US" sz="3200" dirty="0" err="1">
                <a:solidFill>
                  <a:schemeClr val="tx1"/>
                </a:solidFill>
                <a:latin typeface="Cambria" panose="02040503050406030204" pitchFamily="18" charset="0"/>
                <a:ea typeface="Cambria" panose="02040503050406030204" pitchFamily="18" charset="0"/>
              </a:rPr>
              <a:t>tiết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học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trước</a:t>
            </a:r>
            <a:endParaRPr lang="en-US" sz="3200" dirty="0">
              <a:solidFill>
                <a:schemeClr val="tx1"/>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1242060" y="1487937"/>
            <a:ext cx="7612573" cy="4801518"/>
          </a:xfrm>
          <a:prstGeom prst="rect">
            <a:avLst/>
          </a:prstGeom>
        </p:spPr>
      </p:pic>
    </p:spTree>
    <p:extLst>
      <p:ext uri="{BB962C8B-B14F-4D97-AF65-F5344CB8AC3E}">
        <p14:creationId xmlns:p14="http://schemas.microsoft.com/office/powerpoint/2010/main" val="2419679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9368" y="412650"/>
            <a:ext cx="11702004" cy="6247864"/>
          </a:xfrm>
          <a:prstGeom prst="rect">
            <a:avLst/>
          </a:prstGeom>
          <a:solidFill>
            <a:schemeClr val="bg1"/>
          </a:solidFill>
          <a:ln w="38100">
            <a:solidFill>
              <a:schemeClr val="bg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Rectangle 8"/>
          <p:cNvSpPr/>
          <p:nvPr/>
        </p:nvSpPr>
        <p:spPr>
          <a:xfrm>
            <a:off x="370607" y="412650"/>
            <a:ext cx="11528168" cy="6247864"/>
          </a:xfrm>
          <a:prstGeom prst="rect">
            <a:avLst/>
          </a:prstGeom>
        </p:spPr>
        <p:txBody>
          <a:bodyPr wrap="square">
            <a:spAutoFit/>
          </a:bodyPr>
          <a:lstStyle/>
          <a:p>
            <a:pPr algn="just" defTabSz="712500"/>
            <a:r>
              <a:rPr lang="en-US" sz="2000" b="1" i="1"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Để có một đất nước không có chiến tranh, bộ đội và các chiến sĩ, các vị anh hùng của dân tộc đã phải đổ máu để dành lại tự do. Trong những người chiến sĩ dũng cảm đó, có trẻ nhỏ, có thiếu niên, có người trưởng thành. Và một trong những người anh hùng nhỏ tuổi mà em rất ngưỡng mộ, đó là anh Kim Đồng.</a:t>
            </a:r>
          </a:p>
          <a:p>
            <a:pPr algn="just" defTabSz="712500"/>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Kim Đồng liền rủ Cao Sơn tìm cách báo động cho các anh cán bộ đang ở trong xóm biết. Sau khi quan sát, Kim Đồng đã nhìn thấy bọn lính đang lợi dụng sương mù phục kích trên đường vào xóm và im lặng đợi bắt người. Kim Đồng bảo Cao Sơn lùi về phía sau, chạy về báo cáo. Đợi cho bạn đi rồi, Kim Đồng ngắm kĩ địa hình, để chạy vọt qua suối, lên phía rừng. Như vậy, bọn lính sẽ phải nổ súng hoặc kêu lên. Chúng nó sẽ bị lộ. Quả nhiên, thấy có bóng người chạy, bọn giặc lên đạn và hô: “Đứng lại!”.</a:t>
            </a:r>
          </a:p>
          <a:p>
            <a:pPr algn="just" defTabSz="712500"/>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Kim Đồng không dừng chân. Giặc bắn theo.</a:t>
            </a:r>
          </a:p>
          <a:p>
            <a:pPr algn="just" defTabSz="712500"/>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Nhờ tiếng súng báo động ấy, các đồng chí cán bộ ở gần đó tránh thoát lên rừng. Song, Kim Đồng đã bị trúng đạn và anh dũng hy sinh tại chỗ, ngay bờ suối Lê-nin. Hôm ấy là sáng sớm ngày 15 tháng 02 năm 1943.</a:t>
            </a:r>
          </a:p>
          <a:p>
            <a:pPr algn="just" defTabSz="712500"/>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Em rất ngưỡng mộ anh Kim Đồng. Anh đã nêu lên một tấm gương vì cách mạng quên mình, hy sinh khi làm nhiệm vụ bảo vệ cán bộ cách mạng. Sự hy sinh đó là tấm gương sáng chói mở đầu cho nhiều gương cao qu</a:t>
            </a:r>
            <a:r>
              <a:rPr lang="en-US" sz="2000">
                <a:solidFill>
                  <a:srgbClr val="000000"/>
                </a:solidFill>
                <a:latin typeface="Cambria" panose="02040503050406030204" pitchFamily="18" charset="0"/>
                <a:ea typeface="Cambria" panose="02040503050406030204" pitchFamily="18" charset="0"/>
              </a:rPr>
              <a:t>ý</a:t>
            </a:r>
            <a:r>
              <a:rPr lang="vi-VN" sz="200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khác trong đội ngũ Đội viên Thiếu niên Tiền phong Hồ Chí Minh.</a:t>
            </a:r>
          </a:p>
          <a:p>
            <a:pPr algn="just" defTabSz="712500"/>
            <a:r>
              <a:rPr lang="en-US" sz="2000" b="1" i="1"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Anh Kim Đồng xứng đáng là một người anh hùng. Một người chết cho đân tộc, đã dâng cả đời mình để cứu lấy sự hoà bình, ấm no. Anh sẽ luôn sống mãi trong tâm trí của mỗi người theo năm tháng không bao giờ phai.</a:t>
            </a:r>
          </a:p>
        </p:txBody>
      </p:sp>
    </p:spTree>
    <p:extLst>
      <p:ext uri="{BB962C8B-B14F-4D97-AF65-F5344CB8AC3E}">
        <p14:creationId xmlns:p14="http://schemas.microsoft.com/office/powerpoint/2010/main" val="27523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559</Words>
  <Application>Microsoft Macintosh PowerPoint</Application>
  <PresentationFormat>Widescreen</PresentationFormat>
  <Paragraphs>16</Paragraphs>
  <Slides>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vt:i4>
      </vt:variant>
    </vt:vector>
  </HeadingPairs>
  <TitlesOfParts>
    <vt:vector size="15" baseType="lpstr">
      <vt:lpstr>#9Slide07 HoneyCream</vt:lpstr>
      <vt:lpstr>Arial</vt:lpstr>
      <vt:lpstr>Calibri</vt:lpstr>
      <vt:lpstr>Calibri Light</vt:lpstr>
      <vt:lpstr>Cambria</vt:lpstr>
      <vt:lpstr>SVN-Newton</vt:lpstr>
      <vt:lpstr>Times New Roman</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Trang 65</dc:title>
  <dc:creator>Nguyễn Thị Hồng Linh</dc:creator>
  <cp:lastModifiedBy>Microsoft Office User</cp:lastModifiedBy>
  <cp:revision>13</cp:revision>
  <dcterms:created xsi:type="dcterms:W3CDTF">2023-08-23T06:32:56Z</dcterms:created>
  <dcterms:modified xsi:type="dcterms:W3CDTF">2024-02-20T03:41:34Z</dcterms:modified>
</cp:coreProperties>
</file>