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0" r:id="rId2"/>
    <p:sldId id="293" r:id="rId3"/>
    <p:sldId id="272" r:id="rId4"/>
    <p:sldId id="320" r:id="rId5"/>
    <p:sldId id="321" r:id="rId6"/>
    <p:sldId id="322"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CB7"/>
    <a:srgbClr val="74BED6"/>
    <a:srgbClr val="4E1671"/>
    <a:srgbClr val="38B25D"/>
    <a:srgbClr val="A5D581"/>
    <a:srgbClr val="6DB929"/>
    <a:srgbClr val="F4E34C"/>
    <a:srgbClr val="A9DAFF"/>
    <a:srgbClr val="0078D2"/>
    <a:srgbClr val="A6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4" autoAdjust="0"/>
    <p:restoredTop sz="93447" autoAdjust="0"/>
  </p:normalViewPr>
  <p:slideViewPr>
    <p:cSldViewPr snapToGrid="0" showGuides="1">
      <p:cViewPr varScale="1">
        <p:scale>
          <a:sx n="113" d="100"/>
          <a:sy n="113" d="100"/>
        </p:scale>
        <p:origin x="192" y="192"/>
      </p:cViewPr>
      <p:guideLst>
        <p:guide orient="horz" pos="2160"/>
        <p:guide pos="3840"/>
        <p:guide orient="horz" pos="2115"/>
      </p:guideLst>
    </p:cSldViewPr>
  </p:slideViewPr>
  <p:notesTextViewPr>
    <p:cViewPr>
      <p:scale>
        <a:sx n="1" d="1"/>
        <a:sy n="1" d="1"/>
      </p:scale>
      <p:origin x="0" y="0"/>
    </p:cViewPr>
  </p:notesTextViewPr>
  <p:sorterViewPr>
    <p:cViewPr>
      <p:scale>
        <a:sx n="125" d="100"/>
        <a:sy n="125" d="100"/>
      </p:scale>
      <p:origin x="0" y="-1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B3EC-FC46-AC4F-B4B0-9CFFC7A35B40}" type="datetimeFigureOut">
              <a:rPr kumimoji="1" lang="zh-CN" altLang="en-US" smtClean="0"/>
              <a:t>2024/2/20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C63B5-896D-F940-9BEB-F22A2BAE3703}" type="slidenum">
              <a:rPr kumimoji="1" lang="zh-CN" altLang="en-US" smtClean="0"/>
              <a:t>‹#›</a:t>
            </a:fld>
            <a:endParaRPr kumimoji="1" lang="zh-CN" altLang="en-US"/>
          </a:p>
        </p:txBody>
      </p:sp>
    </p:spTree>
    <p:extLst>
      <p:ext uri="{BB962C8B-B14F-4D97-AF65-F5344CB8AC3E}">
        <p14:creationId xmlns:p14="http://schemas.microsoft.com/office/powerpoint/2010/main" val="5875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47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28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27949"/>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3" descr="E:\PPT\PPT\千\9月4号黄色绿色卡通风安全主题班会PPT模板\组 16.png组 16">
            <a:extLst>
              <a:ext uri="{FF2B5EF4-FFF2-40B4-BE49-F238E27FC236}">
                <a16:creationId xmlns:a16="http://schemas.microsoft.com/office/drawing/2014/main" id="{3D8C547A-44D3-DB38-6C1D-5389FCA80F94}"/>
              </a:ext>
            </a:extLst>
          </p:cNvPr>
          <p:cNvPicPr>
            <a:picLocks noChangeAspect="1"/>
          </p:cNvPicPr>
          <p:nvPr/>
        </p:nvPicPr>
        <p:blipFill>
          <a:blip r:embed="rId3"/>
          <a:srcRect/>
          <a:stretch>
            <a:fillRect/>
          </a:stretch>
        </p:blipFill>
        <p:spPr>
          <a:xfrm>
            <a:off x="2358769" y="85891"/>
            <a:ext cx="7966075" cy="6832600"/>
          </a:xfrm>
          <a:prstGeom prst="rect">
            <a:avLst/>
          </a:prstGeom>
        </p:spPr>
      </p:pic>
      <p:pic>
        <p:nvPicPr>
          <p:cNvPr id="6" name="图片 5">
            <a:extLst>
              <a:ext uri="{FF2B5EF4-FFF2-40B4-BE49-F238E27FC236}">
                <a16:creationId xmlns:a16="http://schemas.microsoft.com/office/drawing/2014/main" id="{EF4C34C5-7170-DD43-A553-4B5F7BDBF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9014" y="3450276"/>
            <a:ext cx="3918717" cy="3918717"/>
          </a:xfrm>
          <a:prstGeom prst="rect">
            <a:avLst/>
          </a:prstGeom>
        </p:spPr>
      </p:pic>
      <p:pic>
        <p:nvPicPr>
          <p:cNvPr id="2" name="图片 1">
            <a:extLst>
              <a:ext uri="{FF2B5EF4-FFF2-40B4-BE49-F238E27FC236}">
                <a16:creationId xmlns:a16="http://schemas.microsoft.com/office/drawing/2014/main" id="{C46CAAE6-D510-104A-A6BC-11EA390AB7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7" y="2399733"/>
            <a:ext cx="5176685" cy="4458267"/>
          </a:xfrm>
          <a:prstGeom prst="rect">
            <a:avLst/>
          </a:prstGeom>
        </p:spPr>
      </p:pic>
      <p:pic>
        <p:nvPicPr>
          <p:cNvPr id="11" name="图片 10">
            <a:extLst>
              <a:ext uri="{FF2B5EF4-FFF2-40B4-BE49-F238E27FC236}">
                <a16:creationId xmlns:a16="http://schemas.microsoft.com/office/drawing/2014/main" id="{33FFB559-9989-0446-9D52-01CBD51AB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4774">
            <a:off x="9354049" y="88804"/>
            <a:ext cx="2007125" cy="2630170"/>
          </a:xfrm>
          <a:prstGeom prst="rect">
            <a:avLst/>
          </a:prstGeom>
        </p:spPr>
      </p:pic>
      <p:pic>
        <p:nvPicPr>
          <p:cNvPr id="3" name="Picture 2">
            <a:extLst>
              <a:ext uri="{FF2B5EF4-FFF2-40B4-BE49-F238E27FC236}">
                <a16:creationId xmlns:a16="http://schemas.microsoft.com/office/drawing/2014/main" id="{5871BBA0-C358-FC36-B481-BE834085F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85" y="-207484"/>
            <a:ext cx="1656600" cy="1656600"/>
          </a:xfrm>
          <a:prstGeom prst="rect">
            <a:avLst/>
          </a:prstGeom>
        </p:spPr>
      </p:pic>
      <p:pic>
        <p:nvPicPr>
          <p:cNvPr id="5" name="Picture 4">
            <a:extLst>
              <a:ext uri="{FF2B5EF4-FFF2-40B4-BE49-F238E27FC236}">
                <a16:creationId xmlns:a16="http://schemas.microsoft.com/office/drawing/2014/main" id="{460D824F-BD96-DD53-AEE4-EDAFFC7EEDF5}"/>
              </a:ext>
            </a:extLst>
          </p:cNvPr>
          <p:cNvPicPr>
            <a:picLocks noChangeAspect="1"/>
          </p:cNvPicPr>
          <p:nvPr/>
        </p:nvPicPr>
        <p:blipFill>
          <a:blip r:embed="rId8"/>
          <a:stretch>
            <a:fillRect/>
          </a:stretch>
        </p:blipFill>
        <p:spPr>
          <a:xfrm>
            <a:off x="2730562" y="698143"/>
            <a:ext cx="7200000" cy="2139881"/>
          </a:xfrm>
          <a:prstGeom prst="rect">
            <a:avLst/>
          </a:prstGeom>
        </p:spPr>
      </p:pic>
      <p:sp>
        <p:nvSpPr>
          <p:cNvPr id="8" name="TextBox 7">
            <a:extLst>
              <a:ext uri="{FF2B5EF4-FFF2-40B4-BE49-F238E27FC236}">
                <a16:creationId xmlns:a16="http://schemas.microsoft.com/office/drawing/2014/main" id="{C27727C1-ACF4-D3DA-D1F5-E14BF0FD72FD}"/>
              </a:ext>
            </a:extLst>
          </p:cNvPr>
          <p:cNvSpPr txBox="1"/>
          <p:nvPr/>
        </p:nvSpPr>
        <p:spPr>
          <a:xfrm>
            <a:off x="2886705" y="2270791"/>
            <a:ext cx="6967253" cy="1785104"/>
          </a:xfrm>
          <a:prstGeom prst="rect">
            <a:avLst/>
          </a:prstGeom>
          <a:noFill/>
        </p:spPr>
        <p:txBody>
          <a:bodyPr wrap="square" rtlCol="0">
            <a:spAutoFit/>
          </a:bodyPr>
          <a:lstStyle/>
          <a:p>
            <a:pPr algn="ctr"/>
            <a:r>
              <a:rPr lang="vi-VN" sz="5500" b="1" dirty="0">
                <a:solidFill>
                  <a:srgbClr val="FFFF00"/>
                </a:solidFill>
                <a:latin typeface="#9Slide03 IcielSmoothy Sans" panose="00000500000000000000" pitchFamily="2" charset="0"/>
              </a:rPr>
              <a:t>DUY TRÌ QUAN HỆ BẠN BÈ</a:t>
            </a:r>
            <a:endParaRPr lang="en-SG" sz="5500" b="1" dirty="0">
              <a:solidFill>
                <a:srgbClr val="FFFF00"/>
              </a:solidFill>
              <a:latin typeface="#9Slide03 IcielSmoothy Sans" panose="00000500000000000000" pitchFamily="2" charset="0"/>
            </a:endParaRPr>
          </a:p>
        </p:txBody>
      </p:sp>
    </p:spTree>
    <p:extLst>
      <p:ext uri="{BB962C8B-B14F-4D97-AF65-F5344CB8AC3E}">
        <p14:creationId xmlns:p14="http://schemas.microsoft.com/office/powerpoint/2010/main" val="201237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557856"/>
            <a:ext cx="9507086" cy="2862322"/>
            <a:chOff x="5669000" y="1393205"/>
            <a:chExt cx="9507086" cy="2862322"/>
          </a:xfrm>
        </p:grpSpPr>
        <p:sp>
          <p:nvSpPr>
            <p:cNvPr id="11" name="TextBox 10">
              <a:extLst>
                <a:ext uri="{FF2B5EF4-FFF2-40B4-BE49-F238E27FC236}">
                  <a16:creationId xmlns:a16="http://schemas.microsoft.com/office/drawing/2014/main" id="{C639912A-F409-CB7E-B9B9-01C54258EC67}"/>
                </a:ext>
              </a:extLst>
            </p:cNvPr>
            <p:cNvSpPr txBox="1"/>
            <p:nvPr/>
          </p:nvSpPr>
          <p:spPr>
            <a:xfrm>
              <a:off x="6110825" y="1393205"/>
              <a:ext cx="906526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VÌ SAO PHẢI GIỮ GÌN TÌNH BẠN</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795" y="3118521"/>
            <a:ext cx="3999614" cy="3999614"/>
          </a:xfrm>
          <a:prstGeom prst="rect">
            <a:avLst/>
          </a:prstGeom>
        </p:spPr>
      </p:pic>
    </p:spTree>
    <p:extLst>
      <p:ext uri="{BB962C8B-B14F-4D97-AF65-F5344CB8AC3E}">
        <p14:creationId xmlns:p14="http://schemas.microsoft.com/office/powerpoint/2010/main" val="2801588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77180D1-42E0-3D47-BAE1-977947BE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9518" y="1863025"/>
            <a:ext cx="5435009" cy="5435009"/>
          </a:xfrm>
          <a:prstGeom prst="rect">
            <a:avLst/>
          </a:prstGeom>
        </p:spPr>
      </p:pic>
      <p:grpSp>
        <p:nvGrpSpPr>
          <p:cNvPr id="6" name="组合 13">
            <a:extLst>
              <a:ext uri="{FF2B5EF4-FFF2-40B4-BE49-F238E27FC236}">
                <a16:creationId xmlns:a16="http://schemas.microsoft.com/office/drawing/2014/main" id="{21A2FF5A-CAA8-48AD-D6EE-E750CA227AFB}"/>
              </a:ext>
            </a:extLst>
          </p:cNvPr>
          <p:cNvGrpSpPr/>
          <p:nvPr/>
        </p:nvGrpSpPr>
        <p:grpSpPr>
          <a:xfrm>
            <a:off x="376988" y="248701"/>
            <a:ext cx="11436985" cy="2708275"/>
            <a:chOff x="745" y="342"/>
            <a:chExt cx="18011" cy="4265"/>
          </a:xfrm>
        </p:grpSpPr>
        <p:sp>
          <p:nvSpPr>
            <p:cNvPr id="8" name="圆角矩形 10">
              <a:extLst>
                <a:ext uri="{FF2B5EF4-FFF2-40B4-BE49-F238E27FC236}">
                  <a16:creationId xmlns:a16="http://schemas.microsoft.com/office/drawing/2014/main" id="{CFB5240E-AD1D-05FF-304C-06C4E916CDED}"/>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9" name="文本框 2">
              <a:extLst>
                <a:ext uri="{FF2B5EF4-FFF2-40B4-BE49-F238E27FC236}">
                  <a16:creationId xmlns:a16="http://schemas.microsoft.com/office/drawing/2014/main" id="{29E7D05E-E845-3A0A-11CC-1C203F5261FB}"/>
                </a:ext>
              </a:extLst>
            </p:cNvPr>
            <p:cNvSpPr txBox="1"/>
            <p:nvPr/>
          </p:nvSpPr>
          <p:spPr>
            <a:xfrm>
              <a:off x="745" y="342"/>
              <a:ext cx="18011" cy="426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4500" b="1" i="0" dirty="0">
                  <a:effectLst/>
                  <a:latin typeface="Cambria" panose="02040503050406030204" pitchFamily="18" charset="0"/>
                  <a:ea typeface="Cambria" panose="02040503050406030204" pitchFamily="18" charset="0"/>
                </a:rPr>
                <a:t>Em rút ra được bài học gì</a:t>
              </a:r>
            </a:p>
            <a:p>
              <a:pPr algn="ctr"/>
              <a:r>
                <a:rPr lang="vi-VN" sz="4500" b="1" i="0" dirty="0">
                  <a:effectLst/>
                  <a:latin typeface="Cambria" panose="02040503050406030204" pitchFamily="18" charset="0"/>
                  <a:ea typeface="Cambria" panose="02040503050406030204" pitchFamily="18" charset="0"/>
                </a:rPr>
                <a:t> từ câu chuyện trên?</a:t>
              </a:r>
              <a:endParaRPr lang="en-SG" sz="4500" b="1" dirty="0">
                <a:latin typeface="Cambria" panose="02040503050406030204" pitchFamily="18" charset="0"/>
                <a:ea typeface="Cambria" panose="02040503050406030204" pitchFamily="18" charset="0"/>
              </a:endParaRPr>
            </a:p>
            <a:p>
              <a:br>
                <a:rPr lang="en-SG" sz="4000" b="1" dirty="0">
                  <a:latin typeface="Cambria" panose="02040503050406030204" pitchFamily="18" charset="0"/>
                  <a:ea typeface="Cambria" panose="02040503050406030204" pitchFamily="18" charset="0"/>
                </a:rPr>
              </a:br>
              <a:endParaRPr lang="zh-CN" altLang="en-US" sz="40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sp>
        <p:nvSpPr>
          <p:cNvPr id="11" name="TextBox 10">
            <a:extLst>
              <a:ext uri="{FF2B5EF4-FFF2-40B4-BE49-F238E27FC236}">
                <a16:creationId xmlns:a16="http://schemas.microsoft.com/office/drawing/2014/main" id="{62D0D6CE-D02B-05E5-BA90-91A23F57B089}"/>
              </a:ext>
            </a:extLst>
          </p:cNvPr>
          <p:cNvSpPr txBox="1"/>
          <p:nvPr/>
        </p:nvSpPr>
        <p:spPr>
          <a:xfrm>
            <a:off x="546100" y="2940084"/>
            <a:ext cx="8264525" cy="1631216"/>
          </a:xfrm>
          <a:prstGeom prst="rect">
            <a:avLst/>
          </a:prstGeom>
          <a:noFill/>
        </p:spPr>
        <p:txBody>
          <a:bodyPr wrap="square">
            <a:spAutoFit/>
          </a:bodyPr>
          <a:lstStyle/>
          <a:p>
            <a:pPr algn="ctr"/>
            <a:r>
              <a:rPr lang="vi-VN" sz="5000" b="1" i="0" dirty="0">
                <a:solidFill>
                  <a:srgbClr val="002060"/>
                </a:solidFill>
                <a:effectLst/>
                <a:latin typeface="Cambria" panose="02040503050406030204" pitchFamily="18" charset="0"/>
                <a:ea typeface="Cambria" panose="02040503050406030204" pitchFamily="18" charset="0"/>
              </a:rPr>
              <a:t>C</a:t>
            </a:r>
            <a:r>
              <a:rPr lang="en-SG" sz="5000" b="1" i="0" dirty="0" err="1">
                <a:solidFill>
                  <a:srgbClr val="002060"/>
                </a:solidFill>
                <a:effectLst/>
                <a:latin typeface="Cambria" panose="02040503050406030204" pitchFamily="18" charset="0"/>
                <a:ea typeface="Cambria" panose="02040503050406030204" pitchFamily="18" charset="0"/>
              </a:rPr>
              <a:t>ần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phải</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biết</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quý</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trọng</a:t>
            </a:r>
            <a:r>
              <a:rPr lang="en-SG" sz="5000" b="1" i="0" dirty="0">
                <a:solidFill>
                  <a:srgbClr val="002060"/>
                </a:solidFill>
                <a:effectLst/>
                <a:latin typeface="Cambria" panose="02040503050406030204" pitchFamily="18" charset="0"/>
                <a:ea typeface="Cambria" panose="02040503050406030204" pitchFamily="18" charset="0"/>
              </a:rPr>
              <a:t>, </a:t>
            </a:r>
            <a:endParaRPr lang="vi-VN" sz="5000" b="1" i="0" dirty="0">
              <a:solidFill>
                <a:srgbClr val="002060"/>
              </a:solidFill>
              <a:effectLst/>
              <a:latin typeface="Cambria" panose="02040503050406030204" pitchFamily="18" charset="0"/>
              <a:ea typeface="Cambria" panose="02040503050406030204" pitchFamily="18" charset="0"/>
            </a:endParaRPr>
          </a:p>
          <a:p>
            <a:pPr algn="ctr"/>
            <a:r>
              <a:rPr lang="en-SG" sz="5000" b="1" i="0" dirty="0" err="1">
                <a:solidFill>
                  <a:srgbClr val="002060"/>
                </a:solidFill>
                <a:effectLst/>
                <a:latin typeface="Cambria" panose="02040503050406030204" pitchFamily="18" charset="0"/>
                <a:ea typeface="Cambria" panose="02040503050406030204" pitchFamily="18" charset="0"/>
              </a:rPr>
              <a:t>giữ</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gìn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tình</a:t>
            </a:r>
            <a:r>
              <a:rPr lang="en-SG" sz="5000" b="1" i="0" dirty="0">
                <a:solidFill>
                  <a:srgbClr val="002060"/>
                </a:solidFill>
                <a:effectLst/>
                <a:latin typeface="Cambria" panose="02040503050406030204" pitchFamily="18" charset="0"/>
                <a:ea typeface="Cambria" panose="02040503050406030204" pitchFamily="18" charset="0"/>
              </a:rPr>
              <a:t> </a:t>
            </a:r>
            <a:r>
              <a:rPr lang="vi-VN" sz="5000" b="1" i="0" dirty="0">
                <a:solidFill>
                  <a:srgbClr val="002060"/>
                </a:solidFill>
                <a:effectLst/>
                <a:latin typeface="Cambria" panose="02040503050406030204" pitchFamily="18" charset="0"/>
                <a:ea typeface="Cambria" panose="02040503050406030204" pitchFamily="18" charset="0"/>
              </a:rPr>
              <a:t>bạn.</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956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70083" y="195436"/>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SG" sz="4500" b="1" dirty="0">
                <a:solidFill>
                  <a:srgbClr val="C00000"/>
                </a:solidFill>
                <a:latin typeface="Cambria" panose="02040503050406030204" pitchFamily="18" charset="0"/>
                <a:ea typeface="Cambria" panose="02040503050406030204" pitchFamily="18" charset="0"/>
              </a:rPr>
              <a:t>Theo </a:t>
            </a:r>
            <a:r>
              <a:rPr lang="en-SG" sz="4500" b="1" dirty="0" err="1">
                <a:solidFill>
                  <a:srgbClr val="C00000"/>
                </a:solidFill>
                <a:latin typeface="Cambria" panose="02040503050406030204" pitchFamily="18" charset="0"/>
                <a:ea typeface="Cambria" panose="02040503050406030204" pitchFamily="18" charset="0"/>
              </a:rPr>
              <a:t>em</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vì</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sao</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chúng</a:t>
            </a:r>
            <a:r>
              <a:rPr lang="en-SG" sz="4500" b="1" dirty="0">
                <a:solidFill>
                  <a:srgbClr val="C00000"/>
                </a:solidFill>
                <a:latin typeface="Cambria" panose="02040503050406030204" pitchFamily="18" charset="0"/>
                <a:ea typeface="Cambria" panose="02040503050406030204" pitchFamily="18" charset="0"/>
              </a:rPr>
              <a:t> ta </a:t>
            </a:r>
            <a:r>
              <a:rPr lang="en-SG" sz="4500" b="1" dirty="0" err="1">
                <a:solidFill>
                  <a:srgbClr val="C00000"/>
                </a:solidFill>
                <a:latin typeface="Cambria" panose="02040503050406030204" pitchFamily="18" charset="0"/>
                <a:ea typeface="Cambria" panose="02040503050406030204" pitchFamily="18" charset="0"/>
              </a:rPr>
              <a:t>cần</a:t>
            </a:r>
            <a:r>
              <a:rPr lang="en-SG" sz="4500" b="1" dirty="0">
                <a:solidFill>
                  <a:srgbClr val="C00000"/>
                </a:solidFill>
                <a:latin typeface="Cambria" panose="02040503050406030204" pitchFamily="18" charset="0"/>
                <a:ea typeface="Cambria" panose="02040503050406030204" pitchFamily="18" charset="0"/>
              </a:rPr>
              <a:t> </a:t>
            </a:r>
            <a:endParaRPr lang="vi-VN" sz="4500" b="1" dirty="0">
              <a:solidFill>
                <a:srgbClr val="C00000"/>
              </a:solidFill>
              <a:latin typeface="Cambria" panose="02040503050406030204" pitchFamily="18" charset="0"/>
              <a:ea typeface="Cambria" panose="02040503050406030204" pitchFamily="18" charset="0"/>
            </a:endParaRPr>
          </a:p>
          <a:p>
            <a:pPr lvl="0" algn="ctr"/>
            <a:r>
              <a:rPr lang="en-SG" sz="4500" b="1" dirty="0" err="1">
                <a:solidFill>
                  <a:srgbClr val="C00000"/>
                </a:solidFill>
                <a:latin typeface="Cambria" panose="02040503050406030204" pitchFamily="18" charset="0"/>
                <a:ea typeface="Cambria" panose="02040503050406030204" pitchFamily="18" charset="0"/>
              </a:rPr>
              <a:t>giữ</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gìn</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tình</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bạn</a:t>
            </a:r>
            <a:r>
              <a:rPr lang="en-SG" sz="4500" b="1" dirty="0">
                <a:solidFill>
                  <a:srgbClr val="C00000"/>
                </a:solidFill>
                <a:latin typeface="Cambria" panose="02040503050406030204" pitchFamily="18" charset="0"/>
                <a:ea typeface="Cambria" panose="02040503050406030204" pitchFamily="18" charset="0"/>
              </a:rPr>
              <a:t>?</a:t>
            </a:r>
            <a:endPar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0" y="1726659"/>
            <a:ext cx="9283195" cy="6352714"/>
            <a:chOff x="-6787" y="571502"/>
            <a:chExt cx="12616720" cy="4742835"/>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7220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Chúng ta cần giữ gìn tình bạn vì bạn bè là những người luôn quan tâm, chia sẻ và giúp đỡ chúng ta trong cuộc sống. Nếu không có bạn bè thì cuộc sống sẽ trở nên rất tẻ nhạt.</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br>
                <a:rPr kumimoji="0" lang="vi-VN" sz="4500" b="0" i="0" u="none" strike="noStrike" kern="1200" cap="none" spc="0" normalizeH="0" baseline="0" noProof="0" dirty="0">
                  <a:ln>
                    <a:noFill/>
                  </a:ln>
                  <a:solidFill>
                    <a:srgbClr val="000000"/>
                  </a:solidFill>
                  <a:effectLst/>
                  <a:uLnTx/>
                  <a:uFillTx/>
                  <a:latin typeface="OpenSans"/>
                  <a:cs typeface="+mn-cs"/>
                </a:rPr>
              </a:b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398361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078079"/>
            <a:ext cx="9391857" cy="4039054"/>
            <a:chOff x="5669000" y="913428"/>
            <a:chExt cx="9391857" cy="4039054"/>
          </a:xfrm>
        </p:grpSpPr>
        <p:sp>
          <p:nvSpPr>
            <p:cNvPr id="11" name="TextBox 10">
              <a:extLst>
                <a:ext uri="{FF2B5EF4-FFF2-40B4-BE49-F238E27FC236}">
                  <a16:creationId xmlns:a16="http://schemas.microsoft.com/office/drawing/2014/main" id="{C639912A-F409-CB7E-B9B9-01C54258EC67}"/>
                </a:ext>
              </a:extLst>
            </p:cNvPr>
            <p:cNvSpPr txBox="1"/>
            <p:nvPr/>
          </p:nvSpPr>
          <p:spPr>
            <a:xfrm>
              <a:off x="5995596" y="913428"/>
              <a:ext cx="9065261" cy="4039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2:</a:t>
              </a:r>
            </a:p>
            <a:p>
              <a:pPr marL="0" marR="0" lvl="0" indent="0" algn="ctr" defTabSz="914400" rtl="0" eaLnBrk="1" fontAlgn="auto" latinLnBrk="0" hangingPunct="1">
                <a:lnSpc>
                  <a:spcPct val="15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TÌM HIỂU CÁCH DUY TRÌ QUAN HỆ BẠN BÈ </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41" y="3097606"/>
            <a:ext cx="3999614" cy="3999614"/>
          </a:xfrm>
          <a:prstGeom prst="rect">
            <a:avLst/>
          </a:prstGeom>
        </p:spPr>
      </p:pic>
    </p:spTree>
    <p:extLst>
      <p:ext uri="{BB962C8B-B14F-4D97-AF65-F5344CB8AC3E}">
        <p14:creationId xmlns:p14="http://schemas.microsoft.com/office/powerpoint/2010/main" val="1868816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716907" y="84725"/>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C00000"/>
                </a:solidFill>
                <a:latin typeface="Cambria" panose="02040503050406030204" pitchFamily="18" charset="0"/>
                <a:ea typeface="Cambria" panose="02040503050406030204" pitchFamily="18" charset="0"/>
              </a:rPr>
              <a:t>Đọc các cách để duy trì quan hệ </a:t>
            </a:r>
          </a:p>
          <a:p>
            <a:pPr lvl="0" algn="ctr"/>
            <a:r>
              <a:rPr lang="vi-VN" sz="4000" b="1" dirty="0">
                <a:solidFill>
                  <a:srgbClr val="C00000"/>
                </a:solidFill>
                <a:latin typeface="Cambria" panose="02040503050406030204" pitchFamily="18" charset="0"/>
                <a:ea typeface="Cambria" panose="02040503050406030204" pitchFamily="18" charset="0"/>
              </a:rPr>
              <a:t>bạn bè dưới đây và trả lời câu hỏi:</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195167" y="1474735"/>
            <a:ext cx="9283195" cy="1486782"/>
            <a:chOff x="-6787" y="571502"/>
            <a:chExt cx="12616720" cy="3276479"/>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1" y="592336"/>
              <a:ext cx="12111872" cy="3255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Tôn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trọng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cả</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những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điều</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khác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biệt</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với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mình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7E4A252A-45E1-2640-F589-8DD47A781032}"/>
              </a:ext>
            </a:extLst>
          </p:cNvPr>
          <p:cNvSpPr txBox="1"/>
          <p:nvPr/>
        </p:nvSpPr>
        <p:spPr>
          <a:xfrm>
            <a:off x="449616" y="3180924"/>
            <a:ext cx="7979433" cy="1061829"/>
          </a:xfrm>
          <a:prstGeom prst="rect">
            <a:avLst/>
          </a:prstGeom>
          <a:noFill/>
        </p:spPr>
        <p:txBody>
          <a:bodyPr wrap="square" rtlCol="0">
            <a:spAutoFit/>
          </a:bodyPr>
          <a:lstStyle/>
          <a:p>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t>
            </a:r>
          </a:p>
          <a:p>
            <a:endParaRPr lang="en-SG" dirty="0"/>
          </a:p>
        </p:txBody>
      </p:sp>
      <p:sp>
        <p:nvSpPr>
          <p:cNvPr id="8" name="Rectangle: Rounded Corners 7">
            <a:extLst>
              <a:ext uri="{FF2B5EF4-FFF2-40B4-BE49-F238E27FC236}">
                <a16:creationId xmlns:a16="http://schemas.microsoft.com/office/drawing/2014/main" id="{6BAFDC35-0B68-CEFA-BE03-476EA289A36D}"/>
              </a:ext>
            </a:extLst>
          </p:cNvPr>
          <p:cNvSpPr/>
          <p:nvPr/>
        </p:nvSpPr>
        <p:spPr>
          <a:xfrm>
            <a:off x="347568" y="4210703"/>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Giúp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đỡ</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gặp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khăn.</a:t>
            </a:r>
          </a:p>
        </p:txBody>
      </p:sp>
      <p:sp>
        <p:nvSpPr>
          <p:cNvPr id="9" name="Rectangle: Rounded Corners 8">
            <a:extLst>
              <a:ext uri="{FF2B5EF4-FFF2-40B4-BE49-F238E27FC236}">
                <a16:creationId xmlns:a16="http://schemas.microsoft.com/office/drawing/2014/main" id="{2F21FDA1-2379-1A27-1C42-AFADB99FB59F}"/>
              </a:ext>
            </a:extLst>
          </p:cNvPr>
          <p:cNvSpPr/>
          <p:nvPr/>
        </p:nvSpPr>
        <p:spPr>
          <a:xfrm>
            <a:off x="248332" y="5398444"/>
            <a:ext cx="9176863" cy="142173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d)</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Độn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viên,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khích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lệ</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không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ngừng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cố</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gắng.</a:t>
            </a: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5595DDA-8DA8-F004-9179-68AE437CF5A5}"/>
              </a:ext>
            </a:extLst>
          </p:cNvPr>
          <p:cNvSpPr/>
          <p:nvPr/>
        </p:nvSpPr>
        <p:spPr>
          <a:xfrm>
            <a:off x="248332" y="3080330"/>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dirty="0">
                <a:solidFill>
                  <a:prstClr val="black"/>
                </a:solidFill>
                <a:latin typeface="Cambria" panose="02040503050406030204" pitchFamily="18" charset="0"/>
                <a:cs typeface="Calibri" panose="020F0502020204030204" pitchFamily="34" charset="0"/>
              </a:rPr>
              <a:t>b) </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Chia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sẻ</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vui</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buồn</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cùng</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bạn.</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35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186</Words>
  <Application>Microsoft Macintosh PowerPoint</Application>
  <PresentationFormat>Widescreen</PresentationFormat>
  <Paragraphs>20</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等线</vt:lpstr>
      <vt:lpstr>#9Slide03 IcielSmoothy Sans</vt:lpstr>
      <vt:lpstr>Arial</vt:lpstr>
      <vt:lpstr>Calibri</vt:lpstr>
      <vt:lpstr>Cambria</vt:lpstr>
      <vt:lpstr>OpenSans</vt:lpstr>
      <vt:lpstr>UTM Guanine</vt:lpstr>
      <vt:lpstr>思源黑体 CN Bold</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幼儿园小班新生家长会</dc:title>
  <dc:creator>MĂNG NON TEAM</dc:creator>
  <cp:keywords>MĂNG NON TEAM</cp:keywords>
  <cp:lastModifiedBy>Microsoft Office User</cp:lastModifiedBy>
  <cp:revision>66</cp:revision>
  <dcterms:created xsi:type="dcterms:W3CDTF">2022-07-12T08:04:13Z</dcterms:created>
  <dcterms:modified xsi:type="dcterms:W3CDTF">2024-02-20T03:37:28Z</dcterms:modified>
</cp:coreProperties>
</file>