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8"/>
  </p:notesMasterIdLst>
  <p:sldIdLst>
    <p:sldId id="256" r:id="rId3"/>
    <p:sldId id="261" r:id="rId4"/>
    <p:sldId id="264" r:id="rId5"/>
    <p:sldId id="289" r:id="rId6"/>
    <p:sldId id="290" r:id="rId7"/>
    <p:sldId id="266" r:id="rId8"/>
    <p:sldId id="274" r:id="rId9"/>
    <p:sldId id="275" r:id="rId10"/>
    <p:sldId id="276" r:id="rId11"/>
    <p:sldId id="277" r:id="rId12"/>
    <p:sldId id="278" r:id="rId13"/>
    <p:sldId id="279" r:id="rId14"/>
    <p:sldId id="280" r:id="rId15"/>
    <p:sldId id="281"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B4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30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12D6-0A3B-4185-AD87-947163C2321E}" type="datetimeFigureOut">
              <a:rPr lang="en-US" smtClean="0"/>
              <a:t>01/02/2024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5A97B-B06D-4E3D-9E9D-5C1C2112BFBE}" type="slidenum">
              <a:rPr lang="en-US" smtClean="0"/>
              <a:t>‹#›</a:t>
            </a:fld>
            <a:endParaRPr lang="en-US"/>
          </a:p>
        </p:txBody>
      </p:sp>
    </p:spTree>
    <p:extLst>
      <p:ext uri="{BB962C8B-B14F-4D97-AF65-F5344CB8AC3E}">
        <p14:creationId xmlns:p14="http://schemas.microsoft.com/office/powerpoint/2010/main" val="102230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762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595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166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51101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597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961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1843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765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773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156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536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2593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322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759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52DC5E-C27F-4B1A-A334-8685E9E775F0}" type="datetimeFigureOut">
              <a:rPr lang="en-US" smtClean="0"/>
              <a:t>01/02/2024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33257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7432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22253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495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89169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62537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684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4539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23432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8862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2053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52DC5E-C27F-4B1A-A334-8685E9E775F0}" type="datetimeFigureOut">
              <a:rPr lang="en-US" smtClean="0"/>
              <a:t>01/02/2024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428949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59258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0741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90627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52DC5E-C27F-4B1A-A334-8685E9E775F0}" type="datetimeFigureOut">
              <a:rPr lang="en-US" smtClean="0"/>
              <a:t>01/02/2024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150983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52DC5E-C27F-4B1A-A334-8685E9E775F0}" type="datetimeFigureOut">
              <a:rPr lang="en-US" smtClean="0"/>
              <a:t>01/02/2024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216309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52DC5E-C27F-4B1A-A334-8685E9E775F0}" type="datetimeFigureOut">
              <a:rPr lang="en-US" smtClean="0"/>
              <a:t>01/02/2024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9173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52DC5E-C27F-4B1A-A334-8685E9E775F0}" type="datetimeFigureOut">
              <a:rPr lang="en-US" smtClean="0"/>
              <a:t>01/02/2024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5257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2DC5E-C27F-4B1A-A334-8685E9E775F0}" type="datetimeFigureOut">
              <a:rPr lang="en-US" smtClean="0"/>
              <a:t>01/02/2024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77472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01/02/2024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2411956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52DC5E-C27F-4B1A-A334-8685E9E775F0}" type="datetimeFigureOut">
              <a:rPr lang="en-US" smtClean="0"/>
              <a:t>01/02/2024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46BA7-CF72-4C67-8607-321D85BA310A}" type="slidenum">
              <a:rPr lang="en-US" smtClean="0"/>
              <a:t>‹#›</a:t>
            </a:fld>
            <a:endParaRPr lang="en-US"/>
          </a:p>
        </p:txBody>
      </p:sp>
    </p:spTree>
    <p:extLst>
      <p:ext uri="{BB962C8B-B14F-4D97-AF65-F5344CB8AC3E}">
        <p14:creationId xmlns:p14="http://schemas.microsoft.com/office/powerpoint/2010/main" val="343559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52DC5E-C27F-4B1A-A334-8685E9E775F0}" type="datetimeFigureOut">
              <a:rPr lang="en-US" smtClean="0"/>
              <a:t>01/02/2024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6BA7-CF72-4C67-8607-321D85BA310A}" type="slidenum">
              <a:rPr lang="en-US" smtClean="0"/>
              <a:t>‹#›</a:t>
            </a:fld>
            <a:endParaRPr lang="en-US"/>
          </a:p>
        </p:txBody>
      </p:sp>
    </p:spTree>
    <p:extLst>
      <p:ext uri="{BB962C8B-B14F-4D97-AF65-F5344CB8AC3E}">
        <p14:creationId xmlns:p14="http://schemas.microsoft.com/office/powerpoint/2010/main" val="208437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3565718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14" y="0"/>
            <a:ext cx="8271386" cy="573074"/>
          </a:xfrm>
          <a:prstGeom prst="rect">
            <a:avLst/>
          </a:prstGeom>
        </p:spPr>
      </p:pic>
      <p:pic>
        <p:nvPicPr>
          <p:cNvPr id="2" name="Picture 1"/>
          <p:cNvPicPr>
            <a:picLocks noChangeAspect="1"/>
          </p:cNvPicPr>
          <p:nvPr/>
        </p:nvPicPr>
        <p:blipFill>
          <a:blip r:embed="rId4"/>
          <a:stretch>
            <a:fillRect/>
          </a:stretch>
        </p:blipFill>
        <p:spPr>
          <a:xfrm>
            <a:off x="54340" y="136874"/>
            <a:ext cx="12083319" cy="6584251"/>
          </a:xfrm>
          <a:prstGeom prst="rect">
            <a:avLst/>
          </a:prstGeom>
        </p:spPr>
      </p:pic>
    </p:spTree>
    <p:extLst>
      <p:ext uri="{BB962C8B-B14F-4D97-AF65-F5344CB8AC3E}">
        <p14:creationId xmlns:p14="http://schemas.microsoft.com/office/powerpoint/2010/main" val="29766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143811" y="739232"/>
            <a:ext cx="2975106" cy="1536325"/>
          </a:xfrm>
          <a:prstGeom prst="rect">
            <a:avLst/>
          </a:prstGeom>
        </p:spPr>
      </p:pic>
      <p:sp>
        <p:nvSpPr>
          <p:cNvPr id="20" name="Rounded Rectangle 19"/>
          <p:cNvSpPr/>
          <p:nvPr/>
        </p:nvSpPr>
        <p:spPr>
          <a:xfrm>
            <a:off x="2608615" y="739232"/>
            <a:ext cx="8798148" cy="1740337"/>
          </a:xfrm>
          <a:prstGeom prst="roundRect">
            <a:avLst>
              <a:gd name="adj" fmla="val 29749"/>
            </a:avLst>
          </a:prstGeom>
          <a:solidFill>
            <a:schemeClr val="bg1"/>
          </a:solidFill>
        </p:spPr>
        <p:txBody>
          <a:bodyPr wrap="square">
            <a:spAutoFit/>
          </a:body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việc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cậu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bé</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chuyện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endParaRPr kumimoji="0" lang="vi-VN" sz="8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598029" y="2795326"/>
            <a:ext cx="11181145" cy="280076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en-US" sz="4400" dirty="0" err="1">
                <a:latin typeface="Calibri" panose="020F0502020204030204" pitchFamily="34" charset="0"/>
                <a:ea typeface="Calibri" panose="020F0502020204030204" pitchFamily="34" charset="0"/>
                <a:cs typeface="Calibri" panose="020F0502020204030204" pitchFamily="34" charset="0"/>
              </a:rPr>
              <a:t>Cậu</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bé là một người rất </a:t>
            </a:r>
            <a:r>
              <a:rPr lang="vi-VN" sz="4400" b="1" i="1" dirty="0">
                <a:latin typeface="Calibri" panose="020F0502020204030204" pitchFamily="34" charset="0"/>
                <a:ea typeface="Calibri" panose="020F0502020204030204" pitchFamily="34" charset="0"/>
                <a:cs typeface="Calibri" panose="020F0502020204030204" pitchFamily="34" charset="0"/>
              </a:rPr>
              <a:t>tốt bụng và gan dạ</a:t>
            </a:r>
            <a:r>
              <a:rPr lang="vi-VN" sz="4400" dirty="0">
                <a:latin typeface="Calibri" panose="020F0502020204030204" pitchFamily="34" charset="0"/>
                <a:ea typeface="Calibri" panose="020F0502020204030204" pitchFamily="34" charset="0"/>
                <a:cs typeface="Calibri" panose="020F0502020204030204" pitchFamily="34" charset="0"/>
              </a:rPr>
              <a:t>. Để cứu người mà cậu không màng đến đến bản thân, chạy thật nhanh nhằm giúp người bị nạn có thể được cứu kịp thời. </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864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218151" y="585868"/>
            <a:ext cx="3005588" cy="1536325"/>
          </a:xfrm>
          <a:prstGeom prst="rect">
            <a:avLst/>
          </a:prstGeom>
        </p:spPr>
      </p:pic>
      <p:sp>
        <p:nvSpPr>
          <p:cNvPr id="20" name="Rounded Rectangle 19"/>
          <p:cNvSpPr/>
          <p:nvPr/>
        </p:nvSpPr>
        <p:spPr>
          <a:xfrm>
            <a:off x="2956816" y="631975"/>
            <a:ext cx="8798148" cy="1888450"/>
          </a:xfrm>
          <a:prstGeom prst="roundRect">
            <a:avLst>
              <a:gd name="adj" fmla="val 29749"/>
            </a:avLst>
          </a:prstGeom>
          <a:solidFill>
            <a:schemeClr val="bg1"/>
          </a:solidFill>
        </p:spPr>
        <p:txBody>
          <a:bodyPr wrap="square">
            <a:spAutoFit/>
          </a:bodyPr>
          <a:lstStyle/>
          <a:p>
            <a:pPr lvl="0" algn="ctr"/>
            <a:r>
              <a:rPr lang="vi-VN" sz="3200" b="1" i="1" dirty="0">
                <a:latin typeface="Calibri" panose="020F0502020204030204" pitchFamily="34" charset="0"/>
                <a:ea typeface="Calibri" panose="020F0502020204030204" pitchFamily="34" charset="0"/>
                <a:cs typeface="Calibri" panose="020F0502020204030204" pitchFamily="34" charset="0"/>
              </a:rPr>
              <a:t>Vì sao cậu bé lại dùng từ yêu thương đặt tên cho tờ báo tường? Chọn câu trả lời dưới đây hoặc nêu ý kiến của em.</a:t>
            </a:r>
            <a:endParaRPr kumimoji="0" lang="vi-VN" sz="80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413625" y="2779989"/>
            <a:ext cx="3646666" cy="2862322"/>
          </a:xfrm>
          <a:prstGeom prst="rect">
            <a:avLst/>
          </a:prstGeom>
          <a:solidFill>
            <a:srgbClr val="00B050"/>
          </a:solidFill>
        </p:spPr>
        <p:txBody>
          <a:bodyPr wrap="square">
            <a:spAutoFit/>
          </a:bodyPr>
          <a:lstStyle/>
          <a:p>
            <a:pPr lvl="0" algn="ct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hiểu được ý nghĩa của tình yêu thương trong cuộc sống.</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4204465" y="2779989"/>
            <a:ext cx="3885073"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B</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đã làm được một việc thể hiện tình yêu thương với người gặp hoạn nạn.</a:t>
            </a: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p:cNvSpPr/>
          <p:nvPr/>
        </p:nvSpPr>
        <p:spPr>
          <a:xfrm>
            <a:off x="8274950" y="2779989"/>
            <a:ext cx="3646666" cy="2862322"/>
          </a:xfrm>
          <a:prstGeom prst="rect">
            <a:avLst/>
          </a:prstGeom>
          <a:solidFill>
            <a:srgbClr val="00B050"/>
          </a:solidFill>
        </p:spPr>
        <p:txBody>
          <a:bodyPr wrap="square">
            <a:spAutoFit/>
          </a:bodyPr>
          <a:lstStyle/>
          <a:p>
            <a:pPr lvl="0" algn="ctr"/>
            <a:r>
              <a:rPr lang="en-US" sz="3600" b="1" dirty="0">
                <a:solidFill>
                  <a:schemeClr val="bg1"/>
                </a:solidFill>
                <a:latin typeface="Calibri" panose="020F0502020204030204" pitchFamily="34" charset="0"/>
                <a:ea typeface="Calibri" panose="020F0502020204030204" pitchFamily="34" charset="0"/>
                <a:cs typeface="Calibri" panose="020F0502020204030204" pitchFamily="34" charset="0"/>
              </a:rPr>
              <a:t>C</a:t>
            </a:r>
            <a:r>
              <a:rPr lang="vi-VN" sz="36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chemeClr val="bg1"/>
                </a:solidFill>
                <a:latin typeface="Calibri" panose="020F0502020204030204" pitchFamily="34" charset="0"/>
                <a:ea typeface="Calibri" panose="020F0502020204030204" pitchFamily="34" charset="0"/>
                <a:cs typeface="Calibri" panose="020F0502020204030204" pitchFamily="34" charset="0"/>
              </a:rPr>
              <a:t>Vì cậu bé muốn lan toả tình yêu thương đến các bạn của mình.</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lvl="0" algn="ctr"/>
            <a:endParaRPr kumimoji="0" lang="en-US" sz="3600" i="1"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747" y="5778914"/>
            <a:ext cx="4730906" cy="1079086"/>
          </a:xfrm>
          <a:prstGeom prst="rect">
            <a:avLst/>
          </a:prstGeom>
        </p:spPr>
      </p:pic>
    </p:spTree>
    <p:extLst>
      <p:ext uri="{BB962C8B-B14F-4D97-AF65-F5344CB8AC3E}">
        <p14:creationId xmlns:p14="http://schemas.microsoft.com/office/powerpoint/2010/main" val="486554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3221862" y="249405"/>
            <a:ext cx="8817738" cy="1592223"/>
          </a:xfrm>
          <a:prstGeom prst="roundRect">
            <a:avLst>
              <a:gd name="adj" fmla="val 29749"/>
            </a:avLst>
          </a:prstGeom>
          <a:solidFill>
            <a:schemeClr val="bg1"/>
          </a:solidFill>
        </p:spPr>
        <p:txBody>
          <a:bodyPr wrap="square">
            <a:spAutoFit/>
          </a:bodyPr>
          <a:lstStyle/>
          <a:p>
            <a:pPr lvl="0" algn="ctr"/>
            <a:r>
              <a:rPr lang="vi-VN" sz="4000" b="1" dirty="0">
                <a:latin typeface="Calibri" panose="020F0502020204030204" pitchFamily="34" charset="0"/>
                <a:ea typeface="Calibri" panose="020F0502020204030204" pitchFamily="34" charset="0"/>
                <a:cs typeface="Calibri" panose="020F0502020204030204" pitchFamily="34" charset="0"/>
              </a:rPr>
              <a:t>Sắp xếp các ý dưới đây cho đúng với trình tự các sự việc trong câu chuyện. </a:t>
            </a:r>
            <a:endParaRPr kumimoji="0" lang="vi-VN" sz="13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a:stretch>
            <a:fillRect/>
          </a:stretch>
        </p:blipFill>
        <p:spPr>
          <a:xfrm>
            <a:off x="586813" y="535912"/>
            <a:ext cx="2908044" cy="1109568"/>
          </a:xfrm>
          <a:prstGeom prst="rect">
            <a:avLst/>
          </a:prstGeom>
        </p:spPr>
      </p:pic>
      <p:sp>
        <p:nvSpPr>
          <p:cNvPr id="2" name="Rounded Rectangle 1"/>
          <p:cNvSpPr/>
          <p:nvPr/>
        </p:nvSpPr>
        <p:spPr>
          <a:xfrm>
            <a:off x="2065045" y="2201739"/>
            <a:ext cx="3825240" cy="1112520"/>
          </a:xfrm>
          <a:prstGeom prst="roundRect">
            <a:avLst/>
          </a:prstGeom>
          <a:solidFill>
            <a:schemeClr val="accent4">
              <a:lumMod val="50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Tìm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đỡ</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6797564" y="2186176"/>
            <a:ext cx="3825240" cy="1112520"/>
          </a:xfrm>
          <a:prstGeom prst="roundRect">
            <a:avLst/>
          </a:prstGeom>
          <a:solidFill>
            <a:schemeClr val="accent2">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được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2" name="Rounded Rectangle 11"/>
          <p:cNvSpPr/>
          <p:nvPr/>
        </p:nvSpPr>
        <p:spPr>
          <a:xfrm>
            <a:off x="721822" y="4039611"/>
            <a:ext cx="3529360" cy="1112520"/>
          </a:xfrm>
          <a:prstGeom prst="roundRect">
            <a:avLst/>
          </a:prstGeom>
          <a:solidFill>
            <a:srgbClr val="00B050"/>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3" name="Rounded Rectangle 12"/>
          <p:cNvSpPr/>
          <p:nvPr/>
        </p:nvSpPr>
        <p:spPr>
          <a:xfrm>
            <a:off x="4578915" y="4039610"/>
            <a:ext cx="3529360" cy="1112520"/>
          </a:xfrm>
          <a:prstGeom prst="roundRect">
            <a:avLst/>
          </a:prstGeom>
          <a:solidFill>
            <a:schemeClr val="accent1">
              <a:lumMod val="7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Nhìn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thấy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p>
          <a:p>
            <a:pPr algn="ct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Rounded Rectangle 13"/>
          <p:cNvSpPr/>
          <p:nvPr/>
        </p:nvSpPr>
        <p:spPr>
          <a:xfrm>
            <a:off x="8436008" y="4039610"/>
            <a:ext cx="3529360" cy="1112520"/>
          </a:xfrm>
          <a:prstGeom prst="roundRect">
            <a:avLst/>
          </a:prstGeom>
          <a:solidFill>
            <a:schemeClr val="tx1">
              <a:lumMod val="65000"/>
              <a:lumOff val="35000"/>
            </a:schemeClr>
          </a:solidFill>
          <a:ln w="76200"/>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đến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đồn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biên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phòng</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Oval 2"/>
          <p:cNvSpPr/>
          <p:nvPr/>
        </p:nvSpPr>
        <p:spPr>
          <a:xfrm>
            <a:off x="7586342" y="4807804"/>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a:latin typeface="Calibri" panose="020F0502020204030204" pitchFamily="34" charset="0"/>
                <a:ea typeface="Calibri" panose="020F0502020204030204" pitchFamily="34" charset="0"/>
                <a:cs typeface="Calibri" panose="020F0502020204030204" pitchFamily="34" charset="0"/>
              </a:rPr>
              <a:t>1</a:t>
            </a:r>
          </a:p>
        </p:txBody>
      </p:sp>
      <p:sp>
        <p:nvSpPr>
          <p:cNvPr id="19" name="Oval 18"/>
          <p:cNvSpPr/>
          <p:nvPr/>
        </p:nvSpPr>
        <p:spPr>
          <a:xfrm>
            <a:off x="5488503" y="2896945"/>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2</a:t>
            </a:r>
          </a:p>
        </p:txBody>
      </p:sp>
      <p:sp>
        <p:nvSpPr>
          <p:cNvPr id="23" name="Oval 22"/>
          <p:cNvSpPr/>
          <p:nvPr/>
        </p:nvSpPr>
        <p:spPr>
          <a:xfrm>
            <a:off x="11443434"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3</a:t>
            </a:r>
          </a:p>
        </p:txBody>
      </p:sp>
      <p:sp>
        <p:nvSpPr>
          <p:cNvPr id="24" name="Oval 23"/>
          <p:cNvSpPr/>
          <p:nvPr/>
        </p:nvSpPr>
        <p:spPr>
          <a:xfrm>
            <a:off x="3647315" y="480769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4</a:t>
            </a:r>
          </a:p>
        </p:txBody>
      </p:sp>
      <p:sp>
        <p:nvSpPr>
          <p:cNvPr id="25" name="Oval 24"/>
          <p:cNvSpPr/>
          <p:nvPr/>
        </p:nvSpPr>
        <p:spPr>
          <a:xfrm>
            <a:off x="10198882" y="2869343"/>
            <a:ext cx="685800" cy="6888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3505042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11" grpId="0" animBg="1"/>
      <p:bldP spid="12" grpId="0" animBg="1"/>
      <p:bldP spid="13" grpId="0" animBg="1"/>
      <p:bldP spid="14" grpId="0" animBg="1"/>
      <p:bldP spid="3" grpId="0" animBg="1"/>
      <p:bldP spid="19"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8"/>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74717" y="2080314"/>
              <a:ext cx="7497570" cy="3884975"/>
            </a:xfrm>
            <a:prstGeom prst="rect">
              <a:avLst/>
            </a:prstGeom>
            <a:noFill/>
          </p:spPr>
          <p:txBody>
            <a:bodyPr wrap="square">
              <a:spAutoFit/>
            </a:bodyPr>
            <a:lstStyle/>
            <a:p>
              <a:pPr algn="just"/>
              <a:r>
                <a:rPr lang="en-US" sz="3600" dirty="0" err="1">
                  <a:latin typeface="Calibri" panose="020F0502020204030204" pitchFamily="34" charset="0"/>
                  <a:ea typeface="Calibri" panose="020F0502020204030204" pitchFamily="34" charset="0"/>
                  <a:cs typeface="Calibri" panose="020F0502020204030204" pitchFamily="34" charset="0"/>
                </a:rPr>
                <a:t>Câu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chuyện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hiện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sự</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dũng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cảm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tấm</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lòng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nhân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của</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bé</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Cậu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vượt</a:t>
              </a:r>
              <a:r>
                <a:rPr lang="en-US" sz="3600" dirty="0">
                  <a:latin typeface="Calibri" panose="020F0502020204030204" pitchFamily="34" charset="0"/>
                  <a:ea typeface="Calibri" panose="020F0502020204030204" pitchFamily="34" charset="0"/>
                  <a:cs typeface="Calibri" panose="020F0502020204030204" pitchFamily="34" charset="0"/>
                </a:rPr>
                <a:t> qua </a:t>
              </a:r>
              <a:r>
                <a:rPr lang="en-US" sz="3600" dirty="0" err="1">
                  <a:latin typeface="Calibri" panose="020F0502020204030204" pitchFamily="34" charset="0"/>
                  <a:ea typeface="Calibri" panose="020F0502020204030204" pitchFamily="34" charset="0"/>
                  <a:cs typeface="Calibri" panose="020F0502020204030204" pitchFamily="34" charset="0"/>
                </a:rPr>
                <a:t>nỗi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sợ</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hãi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cùng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với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những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khó</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khăn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khi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một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mình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phải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chạy</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trên</a:t>
              </a:r>
              <a:r>
                <a:rPr lang="en-US" sz="3600" dirty="0">
                  <a:latin typeface="Calibri" panose="020F0502020204030204" pitchFamily="34" charset="0"/>
                  <a:ea typeface="Calibri" panose="020F0502020204030204" pitchFamily="34" charset="0"/>
                  <a:cs typeface="Calibri" panose="020F0502020204030204" pitchFamily="34" charset="0"/>
                </a:rPr>
                <a:t> con </a:t>
              </a:r>
              <a:r>
                <a:rPr lang="en-US" sz="3600" dirty="0" err="1">
                  <a:latin typeface="Calibri" panose="020F0502020204030204" pitchFamily="34" charset="0"/>
                  <a:ea typeface="Calibri" panose="020F0502020204030204" pitchFamily="34" charset="0"/>
                  <a:cs typeface="Calibri" panose="020F0502020204030204" pitchFamily="34" charset="0"/>
                </a:rPr>
                <a:t>đường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rừng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vắng</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vẻ</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vào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lúc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chiều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muộn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để</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báo</a:t>
              </a:r>
              <a:r>
                <a:rPr lang="en-US" sz="3600" dirty="0">
                  <a:latin typeface="Calibri" panose="020F0502020204030204" pitchFamily="34" charset="0"/>
                  <a:ea typeface="Calibri" panose="020F0502020204030204" pitchFamily="34" charset="0"/>
                  <a:cs typeface="Calibri" panose="020F0502020204030204" pitchFamily="34" charset="0"/>
                </a:rPr>
                <a:t> tin </a:t>
              </a:r>
              <a:r>
                <a:rPr lang="en-US" sz="3600" dirty="0" err="1">
                  <a:latin typeface="Calibri" panose="020F0502020204030204" pitchFamily="34" charset="0"/>
                  <a:ea typeface="Calibri" panose="020F0502020204030204" pitchFamily="34" charset="0"/>
                  <a:cs typeface="Calibri" panose="020F0502020204030204" pitchFamily="34" charset="0"/>
                </a:rPr>
                <a:t>cho</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các</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chú</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bộ</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đội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kịp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thời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cứu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giúp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người</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bị</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nạn</a:t>
              </a:r>
              <a:r>
                <a:rPr lang="en-US" sz="3600" dirty="0">
                  <a:latin typeface="Calibri" panose="020F0502020204030204" pitchFamily="34" charset="0"/>
                  <a:ea typeface="Calibri" panose="020F0502020204030204" pitchFamily="34" charset="0"/>
                  <a:cs typeface="Calibri" panose="020F0502020204030204" pitchFamily="34" charset="0"/>
                </a:rPr>
                <a:t>.</a:t>
              </a: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2856336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15852" y="483531"/>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2678178" y="890751"/>
            <a:ext cx="6937648" cy="5480630"/>
          </a:xfrm>
          <a:prstGeom prst="rect">
            <a:avLst/>
          </a:prstGeom>
        </p:spPr>
      </p:pic>
    </p:spTree>
    <p:extLst>
      <p:ext uri="{BB962C8B-B14F-4D97-AF65-F5344CB8AC3E}">
        <p14:creationId xmlns:p14="http://schemas.microsoft.com/office/powerpoint/2010/main" val="243628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700403" y="2145681"/>
            <a:ext cx="8791194" cy="2566638"/>
          </a:xfrm>
          <a:prstGeom prst="rect">
            <a:avLst/>
          </a:prstGeom>
        </p:spPr>
      </p:pic>
    </p:spTree>
    <p:extLst>
      <p:ext uri="{BB962C8B-B14F-4D97-AF65-F5344CB8AC3E}">
        <p14:creationId xmlns:p14="http://schemas.microsoft.com/office/powerpoint/2010/main" val="2912302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778015" y="-266514"/>
            <a:ext cx="11467570" cy="6858594"/>
          </a:xfrm>
          <a:prstGeom prst="rect">
            <a:avLst/>
          </a:prstGeom>
        </p:spPr>
      </p:pic>
    </p:spTree>
    <p:extLst>
      <p:ext uri="{BB962C8B-B14F-4D97-AF65-F5344CB8AC3E}">
        <p14:creationId xmlns:p14="http://schemas.microsoft.com/office/powerpoint/2010/main" val="276573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044F42B5-D089-AE1A-F829-E397702EBE27}"/>
              </a:ext>
            </a:extLst>
          </p:cNvPr>
          <p:cNvPicPr>
            <a:picLocks noChangeAspect="1"/>
          </p:cNvPicPr>
          <p:nvPr/>
        </p:nvPicPr>
        <p:blipFill>
          <a:blip r:embed="rId6"/>
          <a:stretch>
            <a:fillRect/>
          </a:stretch>
        </p:blipFill>
        <p:spPr>
          <a:xfrm>
            <a:off x="1295055" y="1499299"/>
            <a:ext cx="1394064" cy="1351301"/>
          </a:xfrm>
          <a:prstGeom prst="rect">
            <a:avLst/>
          </a:prstGeom>
        </p:spPr>
      </p:pic>
      <p:pic>
        <p:nvPicPr>
          <p:cNvPr id="15" name="Picture 14">
            <a:extLst>
              <a:ext uri="{FF2B5EF4-FFF2-40B4-BE49-F238E27FC236}">
                <a16:creationId xmlns:a16="http://schemas.microsoft.com/office/drawing/2014/main" id="{B41D7F35-05A4-5D99-B6BD-15E1C928C2D3}"/>
              </a:ext>
            </a:extLst>
          </p:cNvPr>
          <p:cNvPicPr>
            <a:picLocks noChangeAspect="1"/>
          </p:cNvPicPr>
          <p:nvPr/>
        </p:nvPicPr>
        <p:blipFill>
          <a:blip r:embed="rId7"/>
          <a:stretch>
            <a:fillRect/>
          </a:stretch>
        </p:blipFill>
        <p:spPr>
          <a:xfrm>
            <a:off x="1243568" y="2656166"/>
            <a:ext cx="1461807" cy="1416966"/>
          </a:xfrm>
          <a:prstGeom prst="rect">
            <a:avLst/>
          </a:prstGeom>
        </p:spPr>
      </p:pic>
      <p:pic>
        <p:nvPicPr>
          <p:cNvPr id="19" name="Picture 18">
            <a:extLst>
              <a:ext uri="{FF2B5EF4-FFF2-40B4-BE49-F238E27FC236}">
                <a16:creationId xmlns:a16="http://schemas.microsoft.com/office/drawing/2014/main" id="{0977F735-5E76-3462-9FD9-86751EF30E3D}"/>
              </a:ext>
            </a:extLst>
          </p:cNvPr>
          <p:cNvPicPr>
            <a:picLocks noChangeAspect="1"/>
          </p:cNvPicPr>
          <p:nvPr/>
        </p:nvPicPr>
        <p:blipFill>
          <a:blip r:embed="rId8"/>
          <a:stretch>
            <a:fillRect/>
          </a:stretch>
        </p:blipFill>
        <p:spPr>
          <a:xfrm>
            <a:off x="1094274" y="3779683"/>
            <a:ext cx="1461525" cy="1416966"/>
          </a:xfrm>
          <a:prstGeom prst="rect">
            <a:avLst/>
          </a:prstGeom>
        </p:spPr>
      </p:pic>
      <p:pic>
        <p:nvPicPr>
          <p:cNvPr id="20" name="Picture 19">
            <a:extLst>
              <a:ext uri="{FF2B5EF4-FFF2-40B4-BE49-F238E27FC236}">
                <a16:creationId xmlns:a16="http://schemas.microsoft.com/office/drawing/2014/main" id="{1E6AF0DA-67CD-BB18-355A-DE5190A66C11}"/>
              </a:ext>
            </a:extLst>
          </p:cNvPr>
          <p:cNvPicPr>
            <a:picLocks noChangeAspect="1"/>
          </p:cNvPicPr>
          <p:nvPr/>
        </p:nvPicPr>
        <p:blipFill>
          <a:blip r:embed="rId9"/>
          <a:stretch>
            <a:fillRect/>
          </a:stretch>
        </p:blipFill>
        <p:spPr>
          <a:xfrm>
            <a:off x="962406" y="4861919"/>
            <a:ext cx="1504104" cy="1458247"/>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1929807" cy="523204"/>
            </a:xfrm>
            <a:prstGeom prst="rect">
              <a:avLst/>
            </a:prstGeom>
            <a:noFill/>
          </p:spPr>
          <p:txBody>
            <a:bodyPr wrap="none" rtlCol="0">
              <a:spAutoFit/>
            </a:bodyPr>
            <a:lstStyle/>
            <a:p>
              <a:r>
                <a:rPr lang="en-US" sz="3200" i="1" dirty="0" err="1">
                  <a:latin typeface="Calibri" panose="020F0502020204030204" pitchFamily="34" charset="0"/>
                  <a:ea typeface="Calibri" panose="020F0502020204030204" pitchFamily="34" charset="0"/>
                  <a:cs typeface="Calibri" panose="020F0502020204030204" pitchFamily="34" charset="0"/>
                </a:rPr>
                <a:t>Từ</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đầu</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những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bao</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hàng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en-US" sz="32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6"/>
              <a:ext cx="2845640" cy="523204"/>
            </a:xfrm>
            <a:prstGeom prst="rect">
              <a:avLst/>
            </a:prstGeom>
            <a:noFill/>
          </p:spPr>
          <p:txBody>
            <a:bodyPr wrap="none" rtlCol="0">
              <a:spAutoFit/>
            </a:bodyPr>
            <a:lstStyle/>
            <a:p>
              <a:pPr lvl="0">
                <a:defRPr/>
              </a:pPr>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đồn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biên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phòng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cũng</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hiện</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ra.</a:t>
              </a:r>
              <a:endParaRPr kumimoji="0" lang="zh-CN" altLang="en-US" sz="4800" b="1"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C00000"/>
                  </a:solidFill>
                  <a:effectLst/>
                  <a:uLnTx/>
                  <a:uFillTx/>
                  <a:latin typeface="Calibri" panose="020F0502020204030204" pitchFamily="34" charset="0"/>
                  <a:ea typeface="思源黑体 CN"/>
                  <a:cs typeface="Calibri" panose="020F0502020204030204" pitchFamily="34" charset="0"/>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149645" cy="523204"/>
            </a:xfrm>
            <a:prstGeom prst="rect">
              <a:avLst/>
            </a:prstGeom>
            <a:noFill/>
          </p:spPr>
          <p:txBody>
            <a:bodyPr wrap="none" rtlCol="0">
              <a:spAutoFit/>
            </a:bodyPr>
            <a:lstStyle/>
            <a:p>
              <a:pPr lvl="0"/>
              <a:r>
                <a:rPr lang="en-US" sz="3200" i="1" dirty="0" err="1">
                  <a:latin typeface="Calibri" panose="020F0502020204030204" pitchFamily="34" charset="0"/>
                  <a:ea typeface="Calibri" panose="020F0502020204030204" pitchFamily="34" charset="0"/>
                  <a:cs typeface="Calibri" panose="020F0502020204030204" pitchFamily="34" charset="0"/>
                </a:rPr>
                <a:t>Tiếp</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theo</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latin typeface="Calibri" panose="020F0502020204030204" pitchFamily="34" charset="0"/>
                  <a:ea typeface="Calibri" panose="020F0502020204030204" pitchFamily="34" charset="0"/>
                  <a:cs typeface="Calibri" panose="020F0502020204030204" pitchFamily="34" charset="0"/>
                </a:rPr>
                <a:t>đến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được</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cứu</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kịp</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3200" i="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thời</a:t>
              </a:r>
              <a:r>
                <a:rPr lang="en-US" sz="32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1" u="none" strike="noStrike" kern="1200" cap="none" spc="0" normalizeH="0" baseline="0" noProof="0" dirty="0">
                  <a:ln>
                    <a:noFill/>
                  </a:ln>
                  <a:solidFill>
                    <a:schemeClr val="tx1"/>
                  </a:solidFill>
                  <a:effectLst/>
                  <a:uLnTx/>
                  <a:uFillTx/>
                  <a:latin typeface="Calibri" panose="020F0502020204030204" pitchFamily="34" charset="0"/>
                  <a:ea typeface="思源黑体 CN"/>
                  <a:cs typeface="Calibri" panose="020F0502020204030204" pitchFamily="34" charset="0"/>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561965"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i="1"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3200" i="1"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i="1" u="none" strike="noStrike" kern="1200" cap="none" spc="0" normalizeH="0" baseline="0" noProof="0" dirty="0">
                <a:ln>
                  <a:noFill/>
                </a:ln>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10"/>
          <a:stretch>
            <a:fillRect/>
          </a:stretch>
        </p:blipFill>
        <p:spPr>
          <a:xfrm>
            <a:off x="3941794" y="353631"/>
            <a:ext cx="4694327" cy="1694835"/>
          </a:xfrm>
          <a:prstGeom prst="rect">
            <a:avLst/>
          </a:prstGeom>
        </p:spPr>
      </p:pic>
    </p:spTree>
    <p:extLst>
      <p:ext uri="{BB962C8B-B14F-4D97-AF65-F5344CB8AC3E}">
        <p14:creationId xmlns:p14="http://schemas.microsoft.com/office/powerpoint/2010/main" val="3780574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547360"/>
            <a:ext cx="12197165" cy="1310640"/>
          </a:xfrm>
          <a:prstGeom prst="rect">
            <a:avLst/>
          </a:prstGeom>
        </p:spPr>
      </p:pic>
      <p:pic>
        <p:nvPicPr>
          <p:cNvPr id="7" name="Picture 6">
            <a:extLst>
              <a:ext uri="{FF2B5EF4-FFF2-40B4-BE49-F238E27FC236}">
                <a16:creationId xmlns:a16="http://schemas.microsoft.com/office/drawing/2014/main" id="{4CBE1368-8242-676D-E97F-66158F8380B6}"/>
              </a:ext>
            </a:extLst>
          </p:cNvPr>
          <p:cNvPicPr>
            <a:picLocks noChangeAspect="1"/>
          </p:cNvPicPr>
          <p:nvPr/>
        </p:nvPicPr>
        <p:blipFill>
          <a:blip r:embed="rId6"/>
          <a:stretch>
            <a:fillRect/>
          </a:stretch>
        </p:blipFill>
        <p:spPr>
          <a:xfrm>
            <a:off x="-135686" y="-1"/>
            <a:ext cx="2224891" cy="1253178"/>
          </a:xfrm>
          <a:prstGeom prst="rect">
            <a:avLst/>
          </a:prstGeom>
        </p:spPr>
      </p:pic>
      <p:sp>
        <p:nvSpPr>
          <p:cNvPr id="8" name="Rectangle: Rounded Corners 2">
            <a:extLst>
              <a:ext uri="{FF2B5EF4-FFF2-40B4-BE49-F238E27FC236}">
                <a16:creationId xmlns:a16="http://schemas.microsoft.com/office/drawing/2014/main" id="{7E9B94A3-0FE0-BFB4-916A-37C6C7FCE035}"/>
              </a:ext>
            </a:extLst>
          </p:cNvPr>
          <p:cNvSpPr/>
          <p:nvPr/>
        </p:nvSpPr>
        <p:spPr>
          <a:xfrm>
            <a:off x="384474" y="1030243"/>
            <a:ext cx="11476634" cy="1052558"/>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9" name="Rectangle: Rounded Corners 3">
            <a:extLst>
              <a:ext uri="{FF2B5EF4-FFF2-40B4-BE49-F238E27FC236}">
                <a16:creationId xmlns:a16="http://schemas.microsoft.com/office/drawing/2014/main" id="{DE009553-2ED2-078E-5F04-FB52220076B2}"/>
              </a:ext>
            </a:extLst>
          </p:cNvPr>
          <p:cNvSpPr/>
          <p:nvPr/>
        </p:nvSpPr>
        <p:spPr>
          <a:xfrm>
            <a:off x="384474" y="2423700"/>
            <a:ext cx="11476634" cy="2503900"/>
          </a:xfrm>
          <a:prstGeom prst="roundRect">
            <a:avLst>
              <a:gd name="adj" fmla="val 2056"/>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1" name="Rectangle: Rounded Corners 2">
            <a:extLst>
              <a:ext uri="{FF2B5EF4-FFF2-40B4-BE49-F238E27FC236}">
                <a16:creationId xmlns:a16="http://schemas.microsoft.com/office/drawing/2014/main" id="{7E9B94A3-0FE0-BFB4-916A-37C6C7FCE035}"/>
              </a:ext>
            </a:extLst>
          </p:cNvPr>
          <p:cNvSpPr/>
          <p:nvPr/>
        </p:nvSpPr>
        <p:spPr>
          <a:xfrm>
            <a:off x="384474" y="2082799"/>
            <a:ext cx="5498166" cy="340899"/>
          </a:xfrm>
          <a:prstGeom prst="roundRect">
            <a:avLst/>
          </a:prstGeom>
          <a:solidFill>
            <a:srgbClr val="DEF4F6">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2" name="Rectangle: Rounded Corners 3">
            <a:extLst>
              <a:ext uri="{FF2B5EF4-FFF2-40B4-BE49-F238E27FC236}">
                <a16:creationId xmlns:a16="http://schemas.microsoft.com/office/drawing/2014/main" id="{DE009553-2ED2-078E-5F04-FB52220076B2}"/>
              </a:ext>
            </a:extLst>
          </p:cNvPr>
          <p:cNvSpPr/>
          <p:nvPr/>
        </p:nvSpPr>
        <p:spPr>
          <a:xfrm>
            <a:off x="5882640" y="2082797"/>
            <a:ext cx="5978468" cy="340901"/>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3" name="Rectangle: Rounded Corners 3">
            <a:extLst>
              <a:ext uri="{FF2B5EF4-FFF2-40B4-BE49-F238E27FC236}">
                <a16:creationId xmlns:a16="http://schemas.microsoft.com/office/drawing/2014/main" id="{DE009553-2ED2-078E-5F04-FB52220076B2}"/>
              </a:ext>
            </a:extLst>
          </p:cNvPr>
          <p:cNvSpPr/>
          <p:nvPr/>
        </p:nvSpPr>
        <p:spPr>
          <a:xfrm>
            <a:off x="384474" y="4888445"/>
            <a:ext cx="2653366" cy="476035"/>
          </a:xfrm>
          <a:prstGeom prst="roundRect">
            <a:avLst/>
          </a:prstGeom>
          <a:solidFill>
            <a:srgbClr val="FFE1D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4" name="Rectangle: Rounded Corners 3">
            <a:extLst>
              <a:ext uri="{FF2B5EF4-FFF2-40B4-BE49-F238E27FC236}">
                <a16:creationId xmlns:a16="http://schemas.microsoft.com/office/drawing/2014/main" id="{DE009553-2ED2-078E-5F04-FB52220076B2}"/>
              </a:ext>
            </a:extLst>
          </p:cNvPr>
          <p:cNvSpPr/>
          <p:nvPr/>
        </p:nvSpPr>
        <p:spPr>
          <a:xfrm>
            <a:off x="3037840" y="4927600"/>
            <a:ext cx="8823268" cy="39772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15" name="Rectangle: Rounded Corners 3">
            <a:extLst>
              <a:ext uri="{FF2B5EF4-FFF2-40B4-BE49-F238E27FC236}">
                <a16:creationId xmlns:a16="http://schemas.microsoft.com/office/drawing/2014/main" id="{DE009553-2ED2-078E-5F04-FB52220076B2}"/>
              </a:ext>
            </a:extLst>
          </p:cNvPr>
          <p:cNvSpPr/>
          <p:nvPr/>
        </p:nvSpPr>
        <p:spPr>
          <a:xfrm>
            <a:off x="384474" y="5325325"/>
            <a:ext cx="11476634" cy="841795"/>
          </a:xfrm>
          <a:prstGeom prst="roundRect">
            <a:avLst/>
          </a:prstGeom>
          <a:solidFill>
            <a:schemeClr val="accent4">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306513" y="585096"/>
            <a:ext cx="11632557" cy="5836024"/>
          </a:xfrm>
          <a:prstGeom prst="roundRect">
            <a:avLst>
              <a:gd name="adj" fmla="val 9499"/>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ơi, gọi người cứu bác với!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Tôi đứng ngây ra, tim đập thình thịch. Cố trấn tĩnh, tôi đáp:</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Bác đợi cháu nhé!</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Có việc gì thế cháu?</a:t>
            </a:r>
          </a:p>
          <a:p>
            <a:pPr algn="just"/>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 Cháu thấy người bị tai nạn bên đường nên tới báo cho các chú ạ.</a:t>
            </a:r>
          </a:p>
        </p:txBody>
      </p:sp>
      <p:sp>
        <p:nvSpPr>
          <p:cNvPr id="5" name="TextBox 4"/>
          <p:cNvSpPr txBox="1"/>
          <p:nvPr/>
        </p:nvSpPr>
        <p:spPr>
          <a:xfrm>
            <a:off x="3401382" y="148216"/>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10573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arrow.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arrow.wav"/>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4" name="arrow.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4" name="arrow.wav"/>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4" name="arrow.wav"/>
                                        </p:tgtEl>
                                      </p:cMediaNode>
                                    </p:audio>
                                  </p:sub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arrow.wav"/>
                                        </p:tgtEl>
                                      </p:cMediaNode>
                                    </p:audio>
                                  </p:sub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5" name="TextBox 4"/>
          <p:cNvSpPr txBox="1"/>
          <p:nvPr/>
        </p:nvSpPr>
        <p:spPr>
          <a:xfrm>
            <a:off x="3678223" y="310704"/>
            <a:ext cx="4900248" cy="646986"/>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TỜ</a:t>
            </a:r>
            <a:r>
              <a:rPr kumimoji="0" lang="en-US" sz="3200" b="0" i="0" u="none" strike="noStrike" kern="1200" cap="none" spc="0" normalizeH="0" noProof="0" dirty="0">
                <a:ln>
                  <a:noFill/>
                </a:ln>
                <a:solidFill>
                  <a:srgbClr val="C00000"/>
                </a:solidFill>
                <a:effectLst/>
                <a:uLnTx/>
                <a:uFillTx/>
                <a:latin typeface="#9Slide07 SVNStick A Round" panose="02000503000000000000" pitchFamily="2" charset="0"/>
                <a:cs typeface="+mn-cs"/>
              </a:rPr>
              <a:t> BÁO TƯỜNG CỦA TÔI</a:t>
            </a:r>
            <a:endParaRPr kumimoji="0" lang="en-US" sz="3200" b="0"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
        <p:nvSpPr>
          <p:cNvPr id="6" name="Rectangle: Rounded Corners 3">
            <a:extLst>
              <a:ext uri="{FF2B5EF4-FFF2-40B4-BE49-F238E27FC236}">
                <a16:creationId xmlns:a16="http://schemas.microsoft.com/office/drawing/2014/main" id="{DE009553-2ED2-078E-5F04-FB52220076B2}"/>
              </a:ext>
            </a:extLst>
          </p:cNvPr>
          <p:cNvSpPr/>
          <p:nvPr/>
        </p:nvSpPr>
        <p:spPr>
          <a:xfrm>
            <a:off x="670560" y="1210525"/>
            <a:ext cx="10915574" cy="2436917"/>
          </a:xfrm>
          <a:prstGeom prst="roundRect">
            <a:avLst>
              <a:gd name="adj" fmla="val 1815"/>
            </a:avLst>
          </a:prstGeom>
          <a:solidFill>
            <a:schemeClr val="accent2">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7" name="Rectangle: Rounded Corners 3">
            <a:extLst>
              <a:ext uri="{FF2B5EF4-FFF2-40B4-BE49-F238E27FC236}">
                <a16:creationId xmlns:a16="http://schemas.microsoft.com/office/drawing/2014/main" id="{DE009553-2ED2-078E-5F04-FB52220076B2}"/>
              </a:ext>
            </a:extLst>
          </p:cNvPr>
          <p:cNvSpPr/>
          <p:nvPr/>
        </p:nvSpPr>
        <p:spPr>
          <a:xfrm>
            <a:off x="670560" y="3647442"/>
            <a:ext cx="10915574" cy="1910079"/>
          </a:xfrm>
          <a:prstGeom prst="roundRect">
            <a:avLst>
              <a:gd name="adj" fmla="val 1815"/>
            </a:avLst>
          </a:prstGeom>
          <a:solidFill>
            <a:schemeClr val="accent5">
              <a:lumMod val="40000"/>
              <a:lumOff val="6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cs typeface="+mn-cs"/>
            </a:endParaRPr>
          </a:p>
        </p:txBody>
      </p:sp>
      <p:sp>
        <p:nvSpPr>
          <p:cNvPr id="2" name="Rounded Rectangle 1"/>
          <p:cNvSpPr/>
          <p:nvPr/>
        </p:nvSpPr>
        <p:spPr>
          <a:xfrm>
            <a:off x="670560" y="1056640"/>
            <a:ext cx="10915574" cy="4663440"/>
          </a:xfrm>
          <a:prstGeom prst="roundRect">
            <a:avLst>
              <a:gd name="adj" fmla="val 4924"/>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Cháu gan dạ và tốt bụng quá! Hi vọng, người gặp nạn sẽ được cứu kịp thời.</a:t>
            </a:r>
          </a:p>
          <a:p>
            <a:pPr algn="just"/>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Ngày hôm sau, chuyện tôi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báo</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các chú bộ đội biên phòng cứu được người bị nạn lan đi khắp nơi. Tôi thấy rất vui. Tôi còn vui hơn khi tìm được nhan đề “Trăng Rằm yêu thương” cho tờ báo tường</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lớp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(Nguyễn Luân)</a:t>
            </a:r>
          </a:p>
        </p:txBody>
      </p:sp>
    </p:spTree>
    <p:extLst>
      <p:ext uri="{BB962C8B-B14F-4D97-AF65-F5344CB8AC3E}">
        <p14:creationId xmlns:p14="http://schemas.microsoft.com/office/powerpoint/2010/main" val="323679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589698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978860" y="1276190"/>
            <a:ext cx="2704835" cy="924905"/>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4488235" y="4251596"/>
              <a:ext cx="1049853"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Eng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4140368" y="1276190"/>
            <a:ext cx="3114956" cy="842243"/>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44953" y="4190424"/>
              <a:ext cx="1617388"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suýt nữa</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4" name="组合 47">
            <a:extLst>
              <a:ext uri="{FF2B5EF4-FFF2-40B4-BE49-F238E27FC236}">
                <a16:creationId xmlns:a16="http://schemas.microsoft.com/office/drawing/2014/main" id="{A44338A9-366B-14B4-D9B0-56CBE1F0010E}"/>
              </a:ext>
            </a:extLst>
          </p:cNvPr>
          <p:cNvGrpSpPr/>
          <p:nvPr/>
        </p:nvGrpSpPr>
        <p:grpSpPr>
          <a:xfrm>
            <a:off x="4082435" y="2448533"/>
            <a:ext cx="3114956" cy="766741"/>
            <a:chOff x="3151568" y="4106352"/>
            <a:chExt cx="2774950" cy="892629"/>
          </a:xfrm>
        </p:grpSpPr>
        <p:grpSp>
          <p:nvGrpSpPr>
            <p:cNvPr id="25"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7"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28"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26" name="文本框 41">
              <a:extLst>
                <a:ext uri="{FF2B5EF4-FFF2-40B4-BE49-F238E27FC236}">
                  <a16:creationId xmlns:a16="http://schemas.microsoft.com/office/drawing/2014/main" id="{10A29F83-44C0-4CA2-BE85-8E617F886A95}"/>
                </a:ext>
              </a:extLst>
            </p:cNvPr>
            <p:cNvSpPr txBox="1"/>
            <p:nvPr/>
          </p:nvSpPr>
          <p:spPr>
            <a:xfrm>
              <a:off x="3529608" y="4175015"/>
              <a:ext cx="21561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ngổn</a:t>
              </a:r>
              <a:r>
                <a:rPr kumimoji="0" lang="en-US" altLang="zh-C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ngang</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7617836" y="1283356"/>
            <a:ext cx="3624679" cy="835077"/>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748334" y="4263606"/>
              <a:ext cx="3438234" cy="578278"/>
            </a:xfrm>
            <a:prstGeom prst="rect">
              <a:avLst/>
            </a:prstGeom>
            <a:noFill/>
          </p:spPr>
          <p:txBody>
            <a:bodyPr wrap="none" rtlCol="0">
              <a:spAutoFit/>
            </a:bodyPr>
            <a:lstStyle/>
            <a:p>
              <a:pPr lvl="0" algn="dist">
                <a:defRPr/>
              </a:pPr>
              <a:r>
                <a:rPr lang="pt-BR" sz="3600" i="1" dirty="0">
                  <a:latin typeface="Calibri" panose="020F0502020204030204" pitchFamily="34" charset="0"/>
                  <a:ea typeface="Calibri" panose="020F0502020204030204" pitchFamily="34" charset="0"/>
                  <a:cs typeface="Calibri" panose="020F0502020204030204" pitchFamily="34" charset="0"/>
                </a:rPr>
                <a:t>hét toáng lên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2734225" y="-34992"/>
            <a:ext cx="7157324" cy="1694835"/>
          </a:xfrm>
          <a:prstGeom prst="rect">
            <a:avLst/>
          </a:prstGeom>
        </p:spPr>
      </p:pic>
      <p:grpSp>
        <p:nvGrpSpPr>
          <p:cNvPr id="35" name="组合 47">
            <a:extLst>
              <a:ext uri="{FF2B5EF4-FFF2-40B4-BE49-F238E27FC236}">
                <a16:creationId xmlns:a16="http://schemas.microsoft.com/office/drawing/2014/main" id="{A44338A9-366B-14B4-D9B0-56CBE1F0010E}"/>
              </a:ext>
            </a:extLst>
          </p:cNvPr>
          <p:cNvGrpSpPr/>
          <p:nvPr/>
        </p:nvGrpSpPr>
        <p:grpSpPr>
          <a:xfrm>
            <a:off x="7617836" y="2387249"/>
            <a:ext cx="3544692" cy="828026"/>
            <a:chOff x="3151568" y="4106352"/>
            <a:chExt cx="2774950" cy="892629"/>
          </a:xfrm>
        </p:grpSpPr>
        <p:grpSp>
          <p:nvGrpSpPr>
            <p:cNvPr id="3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3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37" name="文本框 41">
              <a:extLst>
                <a:ext uri="{FF2B5EF4-FFF2-40B4-BE49-F238E27FC236}">
                  <a16:creationId xmlns:a16="http://schemas.microsoft.com/office/drawing/2014/main" id="{10A29F83-44C0-4CA2-BE85-8E617F886A95}"/>
                </a:ext>
              </a:extLst>
            </p:cNvPr>
            <p:cNvSpPr txBox="1"/>
            <p:nvPr/>
          </p:nvSpPr>
          <p:spPr>
            <a:xfrm>
              <a:off x="3778706" y="4209649"/>
              <a:ext cx="1152831" cy="578279"/>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nhễ</a:t>
              </a:r>
              <a:r>
                <a:rPr kumimoji="0" lang="en-US" altLang="zh-CN" sz="36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nhại</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grpSp>
        <p:nvGrpSpPr>
          <p:cNvPr id="40" name="组合 47">
            <a:extLst>
              <a:ext uri="{FF2B5EF4-FFF2-40B4-BE49-F238E27FC236}">
                <a16:creationId xmlns:a16="http://schemas.microsoft.com/office/drawing/2014/main" id="{EF2C2F84-8950-FD38-239C-1F500C1814CB}"/>
              </a:ext>
            </a:extLst>
          </p:cNvPr>
          <p:cNvGrpSpPr/>
          <p:nvPr/>
        </p:nvGrpSpPr>
        <p:grpSpPr>
          <a:xfrm>
            <a:off x="978860" y="2387249"/>
            <a:ext cx="2645735" cy="828025"/>
            <a:chOff x="2196318"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panose="020F0502020204030204" pitchFamily="34" charset="0"/>
                  <a:ea typeface="思源黑体 CN"/>
                  <a:cs typeface="Calibri" panose="020F0502020204030204" pitchFamily="34" charset="0"/>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43198" y="4207725"/>
              <a:ext cx="239831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trấn</a:t>
              </a:r>
              <a:r>
                <a:rPr kumimoji="0" lang="en-US" altLang="zh-C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 </a:t>
              </a:r>
              <a:r>
                <a:rPr kumimoji="0" lang="en-US" altLang="zh-CN" sz="36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思源黑体 CN" panose="020B0500000000000000" pitchFamily="34" charset="-122"/>
                </a:rPr>
                <a:t>tĩnh</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思源黑体 CN" panose="020B0500000000000000" pitchFamily="34" charset="-122"/>
              </a:endParaRPr>
            </a:p>
          </p:txBody>
        </p:sp>
      </p:grpSp>
      <p:sp>
        <p:nvSpPr>
          <p:cNvPr id="45" name="TextBox 44">
            <a:extLst>
              <a:ext uri="{FF2B5EF4-FFF2-40B4-BE49-F238E27FC236}">
                <a16:creationId xmlns:a16="http://schemas.microsoft.com/office/drawing/2014/main" id="{61FEEFA4-3753-BB61-62C2-096F3F989B88}"/>
              </a:ext>
            </a:extLst>
          </p:cNvPr>
          <p:cNvSpPr txBox="1"/>
          <p:nvPr/>
        </p:nvSpPr>
        <p:spPr>
          <a:xfrm>
            <a:off x="550825" y="4551584"/>
            <a:ext cx="10881360"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Cách ngắt giọng ở những câu dài</a:t>
            </a:r>
          </a:p>
          <a:p>
            <a:pPr lvl="0" algn="just"/>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Ngày</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hôm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sau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báo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các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chú</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bộ</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đội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phòng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đến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cứu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người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bị</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nạn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lan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khắp</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nơi</a:t>
            </a:r>
            <a:r>
              <a:rPr lang="en-US" sz="3200" dirty="0">
                <a:latin typeface="Calibri" panose="020F0502020204030204" pitchFamily="34" charset="0"/>
                <a:ea typeface="Calibri" panose="020F0502020204030204" pitchFamily="34" charset="0"/>
                <a:cs typeface="Calibri" panose="020F0502020204030204" pitchFamily="34" charset="0"/>
              </a:rPr>
              <a:t>.//</a:t>
            </a:r>
            <a:r>
              <a:rPr lang="pt-BR" sz="3200" dirty="0">
                <a:latin typeface="Calibri" panose="020F0502020204030204" pitchFamily="34" charset="0"/>
                <a:ea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Picture 45">
            <a:extLst>
              <a:ext uri="{FF2B5EF4-FFF2-40B4-BE49-F238E27FC236}">
                <a16:creationId xmlns:a16="http://schemas.microsoft.com/office/drawing/2014/main" id="{E3E334DB-A964-8F2A-4F50-2F4B26A7039B}"/>
              </a:ext>
            </a:extLst>
          </p:cNvPr>
          <p:cNvPicPr>
            <a:picLocks noChangeAspect="1"/>
          </p:cNvPicPr>
          <p:nvPr/>
        </p:nvPicPr>
        <p:blipFill>
          <a:blip r:embed="rId7"/>
          <a:stretch>
            <a:fillRect/>
          </a:stretch>
        </p:blipFill>
        <p:spPr>
          <a:xfrm>
            <a:off x="2445510" y="3226097"/>
            <a:ext cx="7157324" cy="1694835"/>
          </a:xfrm>
          <a:prstGeom prst="rect">
            <a:avLst/>
          </a:prstGeom>
        </p:spPr>
      </p:pic>
    </p:spTree>
    <p:extLst>
      <p:ext uri="{BB962C8B-B14F-4D97-AF65-F5344CB8AC3E}">
        <p14:creationId xmlns:p14="http://schemas.microsoft.com/office/powerpoint/2010/main" val="2090908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fltVal val="0"/>
                                          </p:val>
                                        </p:tav>
                                        <p:tav tm="100000">
                                          <p:val>
                                            <p:strVal val="#ppt_w"/>
                                          </p:val>
                                        </p:tav>
                                      </p:tavLst>
                                    </p:anim>
                                    <p:anim calcmode="lin" valueType="num">
                                      <p:cBhvr>
                                        <p:cTn id="41" dur="500" fill="hold"/>
                                        <p:tgtEl>
                                          <p:spTgt spid="24"/>
                                        </p:tgtEl>
                                        <p:attrNameLst>
                                          <p:attrName>ppt_h</p:attrName>
                                        </p:attrNameLst>
                                      </p:cBhvr>
                                      <p:tavLst>
                                        <p:tav tm="0">
                                          <p:val>
                                            <p:fltVal val="0"/>
                                          </p:val>
                                        </p:tav>
                                        <p:tav tm="100000">
                                          <p:val>
                                            <p:strVal val="#ppt_h"/>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barn(inVertical)">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1101637" y="318143"/>
            <a:ext cx="10066521" cy="6845234"/>
          </a:xfrm>
          <a:prstGeom prst="rect">
            <a:avLst/>
          </a:prstGeom>
        </p:spPr>
      </p:pic>
    </p:spTree>
    <p:extLst>
      <p:ext uri="{BB962C8B-B14F-4D97-AF65-F5344CB8AC3E}">
        <p14:creationId xmlns:p14="http://schemas.microsoft.com/office/powerpoint/2010/main" val="235005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2341752" y="598592"/>
            <a:ext cx="9595412" cy="2123658"/>
          </a:xfrm>
          <a:prstGeom prst="rect">
            <a:avLst/>
          </a:prstGeom>
          <a:solidFill>
            <a:schemeClr val="bg1"/>
          </a:solidFill>
        </p:spPr>
        <p:txBody>
          <a:bodyPr wrap="square">
            <a:spAutoFit/>
          </a:bodyPr>
          <a:lstStyle/>
          <a:p>
            <a:pPr lvl="0" algn="just"/>
            <a:r>
              <a:rPr lang="vi-VN" sz="4400" b="1" i="1" dirty="0">
                <a:solidFill>
                  <a:srgbClr val="C00000"/>
                </a:solidFill>
                <a:latin typeface="Calibri" panose="020F0502020204030204" pitchFamily="34" charset="0"/>
                <a:ea typeface="Calibri" panose="020F0502020204030204" pitchFamily="34" charset="0"/>
                <a:cs typeface="Calibri" panose="020F0502020204030204" pitchFamily="34" charset="0"/>
              </a:rPr>
              <a:t>Trên con đường đến nhà bạn, cậu bé đã nhìn thấy sự việc gì? Cậu bé có cảm xúc thế nào khi nhìn thấy cảnh tượng đó? </a:t>
            </a:r>
            <a:endParaRPr kumimoji="0" lang="vi-VN" sz="4400" b="1"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650194" y="3300296"/>
            <a:ext cx="11128980" cy="2800767"/>
          </a:xfrm>
          <a:prstGeom prst="rect">
            <a:avLst/>
          </a:prstGeom>
          <a:solidFill>
            <a:schemeClr val="bg1"/>
          </a:solidFill>
        </p:spPr>
        <p:txBody>
          <a:bodyPr wrap="square">
            <a:spAutoFit/>
          </a:bodyPr>
          <a:lstStyle/>
          <a:p>
            <a:pPr lvl="0" algn="just"/>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Trên đường đến nhà bạn, cậu bé đã nhìn thấy một người bị nạn nằm bên gốc cây, bên cạnh chiếc xe máy ngổn ngang những bao hàng. Cậu bé cảm thấy sợ hãi, suýt hét toáng lên.</a:t>
            </a:r>
            <a:endPar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9200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4081670" y="-1"/>
            <a:ext cx="2956816" cy="1536325"/>
          </a:xfrm>
          <a:prstGeom prst="rect">
            <a:avLst/>
          </a:prstGeom>
        </p:spPr>
      </p:pic>
      <p:sp>
        <p:nvSpPr>
          <p:cNvPr id="2" name="Rounded Rectangle 1"/>
          <p:cNvSpPr/>
          <p:nvPr/>
        </p:nvSpPr>
        <p:spPr>
          <a:xfrm>
            <a:off x="368318" y="1101106"/>
            <a:ext cx="11386646" cy="1374636"/>
          </a:xfrm>
          <a:prstGeom prst="roundRect">
            <a:avLst>
              <a:gd name="adj" fmla="val 7905"/>
            </a:avLst>
          </a:prstGeom>
          <a:solidFill>
            <a:schemeClr val="bg1"/>
          </a:solidFill>
        </p:spPr>
        <p:txBody>
          <a:bodyPr wrap="square">
            <a:spAutoFit/>
          </a:bodyPr>
          <a:lstStyle/>
          <a:p>
            <a:pPr lvl="0" algn="ct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Để cứu người bị nạn, cậu bé đã làm gì? Tìm những chi tiết miêu tả khó khăn mà cậu bé đã vượt qua. </a:t>
            </a:r>
            <a:endParaRPr kumimoji="0" lang="vi-VN" sz="7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207985" y="2637431"/>
            <a:ext cx="11707312" cy="3970318"/>
          </a:xfrm>
          <a:prstGeom prst="rect">
            <a:avLst/>
          </a:prstGeom>
          <a:solidFill>
            <a:schemeClr val="accent4">
              <a:lumMod val="20000"/>
              <a:lumOff val="80000"/>
            </a:schemeClr>
          </a:solid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Để cứu người bị nạn, cậu bé </a:t>
            </a:r>
            <a:r>
              <a:rPr lang="vi-VN" sz="3600" b="1" i="1" dirty="0">
                <a:latin typeface="Calibri" panose="020F0502020204030204" pitchFamily="34" charset="0"/>
                <a:ea typeface="Calibri" panose="020F0502020204030204" pitchFamily="34" charset="0"/>
                <a:cs typeface="Calibri" panose="020F0502020204030204" pitchFamily="34" charset="0"/>
              </a:rPr>
              <a:t>đã chạy theo con đường gần nhất để đến đồn biên phòng.</a:t>
            </a:r>
          </a:p>
          <a:p>
            <a:pPr algn="just"/>
            <a:r>
              <a:rPr lang="vi-VN" sz="3600" dirty="0">
                <a:latin typeface="Calibri" panose="020F0502020204030204" pitchFamily="34" charset="0"/>
                <a:ea typeface="Calibri" panose="020F0502020204030204" pitchFamily="34" charset="0"/>
                <a:cs typeface="Calibri" panose="020F0502020204030204" pitchFamily="34" charset="0"/>
              </a:rPr>
              <a:t>Những chi tiết miêu tả khó khăn mà cậu bé đã vượt qua: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Trời bắt đầu nhá nhem tối. </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Khu rừng âm u. Tiếng mấy con chim kêu “túc... túc...” không ngớt.</a:t>
            </a:r>
          </a:p>
          <a:p>
            <a:pPr algn="just"/>
            <a:r>
              <a:rPr lang="vi-VN" sz="3600" i="1" dirty="0">
                <a:latin typeface="Calibri" panose="020F0502020204030204" pitchFamily="34" charset="0"/>
                <a:ea typeface="Calibri" panose="020F0502020204030204" pitchFamily="34" charset="0"/>
                <a:cs typeface="Calibri" panose="020F0502020204030204" pitchFamily="34" charset="0"/>
              </a:rPr>
              <a:t>+ Bàn chân đau nhói vì giẫm lên đá răng mèo.</a:t>
            </a:r>
          </a:p>
        </p:txBody>
      </p:sp>
    </p:spTree>
    <p:extLst>
      <p:ext uri="{BB962C8B-B14F-4D97-AF65-F5344CB8AC3E}">
        <p14:creationId xmlns:p14="http://schemas.microsoft.com/office/powerpoint/2010/main" val="117473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903</Words>
  <Application>Microsoft Office PowerPoint</Application>
  <PresentationFormat>Widescreen</PresentationFormat>
  <Paragraphs>67</Paragraphs>
  <Slides>15</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#9Slide07 Altus</vt:lpstr>
      <vt:lpstr>#9Slide07 HoneyCream</vt:lpstr>
      <vt:lpstr>#9Slide07 SVNStick A Round</vt:lpstr>
      <vt:lpstr>Arial</vt:lpstr>
      <vt:lpstr>Calibri</vt:lpstr>
      <vt:lpstr>Calibri Light</vt:lpstr>
      <vt:lpstr>Cambria</vt:lpstr>
      <vt:lpstr>SVN-Newton</vt:lpstr>
      <vt:lpstr>Times New Roman</vt:lpstr>
      <vt:lpstr>字魂27号-布丁体</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Thu Trang</cp:lastModifiedBy>
  <cp:revision>13</cp:revision>
  <dcterms:created xsi:type="dcterms:W3CDTF">2023-12-16T13:39:24Z</dcterms:created>
  <dcterms:modified xsi:type="dcterms:W3CDTF">2024-02-01T05:42:44Z</dcterms:modified>
</cp:coreProperties>
</file>