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9" r:id="rId3"/>
    <p:sldId id="263" r:id="rId4"/>
    <p:sldId id="265" r:id="rId5"/>
    <p:sldId id="266" r:id="rId6"/>
    <p:sldId id="272" r:id="rId7"/>
    <p:sldId id="273" r:id="rId8"/>
    <p:sldId id="274" r:id="rId9"/>
    <p:sldId id="275" r:id="rId10"/>
    <p:sldId id="276" r:id="rId11"/>
    <p:sldId id="277" r:id="rId12"/>
    <p:sldId id="258" r:id="rId13"/>
    <p:sldId id="282"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250B"/>
    <a:srgbClr val="1C8416"/>
    <a:srgbClr val="FF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30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7FD78-32D2-4E1E-8EA3-CD3F3B3F5FCB}" type="datetimeFigureOut">
              <a:rPr lang="en-US" smtClean="0"/>
              <a:t>01/02/2024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1B84D-ADA1-4106-A73E-6661F287ACDA}" type="slidenum">
              <a:rPr lang="en-US" smtClean="0"/>
              <a:t>‹#›</a:t>
            </a:fld>
            <a:endParaRPr lang="en-US"/>
          </a:p>
        </p:txBody>
      </p:sp>
    </p:spTree>
    <p:extLst>
      <p:ext uri="{BB962C8B-B14F-4D97-AF65-F5344CB8AC3E}">
        <p14:creationId xmlns:p14="http://schemas.microsoft.com/office/powerpoint/2010/main" val="290064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57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2982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251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3107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160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710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084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4478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3743838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083137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8560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A61041-19B0-4309-B12C-8124D74B5C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77337-1161-4CB2-8B69-3E24C9ADD51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a:extLst>
              <a:ext uri="{FF2B5EF4-FFF2-40B4-BE49-F238E27FC236}">
                <a16:creationId xmlns:a16="http://schemas.microsoft.com/office/drawing/2014/main" id="{F5E58FA1-8289-4B63-94AF-DF8065BB9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a:extLst>
              <a:ext uri="{FF2B5EF4-FFF2-40B4-BE49-F238E27FC236}">
                <a16:creationId xmlns:a16="http://schemas.microsoft.com/office/drawing/2014/main" id="{FF26FE73-8E88-4C1F-A28F-B1B51E3AF8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D884B-F155-42E3-9801-487CD0C3BEE5}"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248092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spTree>
    <p:extLst>
      <p:ext uri="{BB962C8B-B14F-4D97-AF65-F5344CB8AC3E}">
        <p14:creationId xmlns:p14="http://schemas.microsoft.com/office/powerpoint/2010/main" val="2443254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14" name="Picture 13"/>
          <p:cNvPicPr>
            <a:picLocks noChangeAspect="1"/>
          </p:cNvPicPr>
          <p:nvPr/>
        </p:nvPicPr>
        <p:blipFill>
          <a:blip r:embed="rId11"/>
          <a:stretch>
            <a:fillRect/>
          </a:stretch>
        </p:blipFill>
        <p:spPr>
          <a:xfrm>
            <a:off x="3991099" y="205751"/>
            <a:ext cx="2818874" cy="1724570"/>
          </a:xfrm>
          <a:prstGeom prst="rect">
            <a:avLst/>
          </a:prstGeom>
        </p:spPr>
      </p:pic>
      <p:pic>
        <p:nvPicPr>
          <p:cNvPr id="22" name="Picture 21"/>
          <p:cNvPicPr>
            <a:picLocks noChangeAspect="1"/>
          </p:cNvPicPr>
          <p:nvPr/>
        </p:nvPicPr>
        <p:blipFill>
          <a:blip r:embed="rId12"/>
          <a:stretch>
            <a:fillRect/>
          </a:stretch>
        </p:blipFill>
        <p:spPr>
          <a:xfrm>
            <a:off x="1176101" y="1508868"/>
            <a:ext cx="9839797" cy="4554107"/>
          </a:xfrm>
          <a:prstGeom prst="rect">
            <a:avLst/>
          </a:prstGeom>
        </p:spPr>
      </p:pic>
    </p:spTree>
    <p:extLst>
      <p:ext uri="{BB962C8B-B14F-4D97-AF65-F5344CB8AC3E}">
        <p14:creationId xmlns:p14="http://schemas.microsoft.com/office/powerpoint/2010/main" val="212511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3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5536" y="0"/>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4. Em nhận được lời khuyên gì từ khổ thơ thứ ba? </a:t>
              </a:r>
              <a:endParaRPr lang="en-US" sz="16600" b="1" dirty="0">
                <a:solidFill>
                  <a:srgbClr val="00206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2326567" y="1721855"/>
            <a:ext cx="7315199" cy="2407060"/>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7" name="TextBox 16"/>
            <p:cNvSpPr txBox="1"/>
            <p:nvPr/>
          </p:nvSpPr>
          <p:spPr>
            <a:xfrm>
              <a:off x="335878" y="2523788"/>
              <a:ext cx="7054271" cy="2675002"/>
            </a:xfrm>
            <a:prstGeom prst="rect">
              <a:avLst/>
            </a:prstGeom>
            <a:noFill/>
          </p:spPr>
          <p:txBody>
            <a:bodyPr wrap="square" rtlCol="0">
              <a:spAutoFit/>
            </a:bodyPr>
            <a:lstStyle/>
            <a:p>
              <a:pPr algn="ctr"/>
              <a:r>
                <a:rPr lang="vi-VN" sz="3200">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3200">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3200">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3200">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grpSp>
        <p:nvGrpSpPr>
          <p:cNvPr id="7" name="Group 6"/>
          <p:cNvGrpSpPr/>
          <p:nvPr/>
        </p:nvGrpSpPr>
        <p:grpSpPr>
          <a:xfrm>
            <a:off x="0" y="4227229"/>
            <a:ext cx="12192000" cy="2555821"/>
            <a:chOff x="0" y="4227229"/>
            <a:chExt cx="12192000" cy="2555821"/>
          </a:xfrm>
        </p:grpSpPr>
        <p:sp>
          <p:nvSpPr>
            <p:cNvPr id="6" name="Rectangle 5"/>
            <p:cNvSpPr/>
            <p:nvPr/>
          </p:nvSpPr>
          <p:spPr>
            <a:xfrm>
              <a:off x="0" y="4227229"/>
              <a:ext cx="12192000" cy="25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4872" y="4299492"/>
              <a:ext cx="11797258" cy="2431435"/>
            </a:xfrm>
            <a:prstGeom prst="rect">
              <a:avLst/>
            </a:prstGeom>
            <a:noFill/>
          </p:spPr>
          <p:txBody>
            <a:bodyPr wrap="square" rtlCol="0">
              <a:spAutoFit/>
            </a:bodyPr>
            <a:lstStyle/>
            <a:p>
              <a:pPr algn="just"/>
              <a:r>
                <a:rPr lang="en-US" sz="3800" b="1">
                  <a:solidFill>
                    <a:srgbClr val="002060"/>
                  </a:solidFill>
                  <a:latin typeface="Cambria" panose="02040503050406030204" pitchFamily="18" charset="0"/>
                  <a:ea typeface="Cambria" panose="02040503050406030204" pitchFamily="18" charset="0"/>
                </a:rPr>
                <a:t>Lời khuyên: </a:t>
              </a:r>
              <a:r>
                <a:rPr lang="vi-VN" sz="3800">
                  <a:latin typeface="Cambria" panose="02040503050406030204" pitchFamily="18" charset="0"/>
                  <a:ea typeface="Cambria" panose="02040503050406030204" pitchFamily="18" charset="0"/>
                </a:rPr>
                <a:t>Chúng ta phải biết khiêm tốn, không nên quá đề cao bản thân mình, hạ thấp người khác bởi mình giỏi sẽ có người giỏi hơn, không nên tự mãn, tự cao tự đại.</a:t>
              </a:r>
              <a:r>
                <a:rPr lang="en-US" sz="3800" b="1">
                  <a:solidFill>
                    <a:srgbClr val="002060"/>
                  </a:solidFill>
                  <a:latin typeface="Cambria" panose="02040503050406030204" pitchFamily="18" charset="0"/>
                  <a:ea typeface="Cambria" panose="02040503050406030204" pitchFamily="18" charset="0"/>
                </a:rPr>
                <a:t> </a:t>
              </a:r>
              <a:endParaRPr lang="vi-VN" sz="38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387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3037" y="5997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Khổ thơ cuối nói gì về tình cảm của cha mẹ dành cho con cái? </a:t>
              </a:r>
              <a:endParaRPr lang="en-US" sz="16600" b="1">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296586" y="1794132"/>
            <a:ext cx="7315199" cy="2407060"/>
            <a:chOff x="269823" y="2333933"/>
            <a:chExt cx="7315199" cy="3122487"/>
          </a:xfrm>
        </p:grpSpPr>
        <p:grpSp>
          <p:nvGrpSpPr>
            <p:cNvPr id="18" name="Group 17"/>
            <p:cNvGrpSpPr/>
            <p:nvPr/>
          </p:nvGrpSpPr>
          <p:grpSpPr>
            <a:xfrm>
              <a:off x="269823" y="2333933"/>
              <a:ext cx="7315199" cy="3122487"/>
              <a:chOff x="1170319" y="2385870"/>
              <a:chExt cx="9842090" cy="4178710"/>
            </a:xfrm>
          </p:grpSpPr>
          <p:sp>
            <p:nvSpPr>
              <p:cNvPr id="20"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1"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9" name="TextBox 18"/>
            <p:cNvSpPr txBox="1"/>
            <p:nvPr/>
          </p:nvSpPr>
          <p:spPr>
            <a:xfrm>
              <a:off x="335878" y="2523788"/>
              <a:ext cx="7054271" cy="2675002"/>
            </a:xfrm>
            <a:prstGeom prst="rect">
              <a:avLst/>
            </a:prstGeom>
            <a:noFill/>
          </p:spPr>
          <p:txBody>
            <a:bodyPr wrap="square" rtlCol="0">
              <a:spAutoFit/>
            </a:bodyPr>
            <a:lstStyle/>
            <a:p>
              <a:pPr algn="ctr"/>
              <a:r>
                <a:rPr lang="vi-VN" sz="3200">
                  <a:solidFill>
                    <a:srgbClr val="002060"/>
                  </a:solidFill>
                  <a:latin typeface="Cambria" panose="02040503050406030204" pitchFamily="18" charset="0"/>
                  <a:ea typeface="Cambria" panose="02040503050406030204" pitchFamily="18" charset="0"/>
                </a:rPr>
                <a:t>Tre già yêu lấy măng non</a:t>
              </a:r>
            </a:p>
            <a:p>
              <a:pPr algn="ctr"/>
              <a:r>
                <a:rPr lang="vi-VN" sz="3200">
                  <a:solidFill>
                    <a:srgbClr val="002060"/>
                  </a:solidFill>
                  <a:latin typeface="Cambria" panose="02040503050406030204" pitchFamily="18" charset="0"/>
                  <a:ea typeface="Cambria" panose="02040503050406030204" pitchFamily="18" charset="0"/>
                </a:rPr>
                <a:t>Chắt chiu như mẹ yêu con tháng ngày</a:t>
              </a:r>
            </a:p>
            <a:p>
              <a:pPr algn="ctr"/>
              <a:r>
                <a:rPr lang="vi-VN" sz="3200">
                  <a:solidFill>
                    <a:srgbClr val="002060"/>
                  </a:solidFill>
                  <a:latin typeface="Cambria" panose="02040503050406030204" pitchFamily="18" charset="0"/>
                  <a:ea typeface="Cambria" panose="02040503050406030204" pitchFamily="18" charset="0"/>
                </a:rPr>
                <a:t>Mai sau con lớn hơn thầy</a:t>
              </a:r>
            </a:p>
            <a:p>
              <a:pPr algn="ctr"/>
              <a:r>
                <a:rPr lang="vi-VN" sz="3200">
                  <a:solidFill>
                    <a:srgbClr val="002060"/>
                  </a:solidFill>
                  <a:latin typeface="Cambria" panose="02040503050406030204" pitchFamily="18" charset="0"/>
                  <a:ea typeface="Cambria" panose="02040503050406030204" pitchFamily="18" charset="0"/>
                </a:rPr>
                <a:t>Các con ôm cả hai tay đất tròn.</a:t>
              </a:r>
            </a:p>
          </p:txBody>
        </p:sp>
      </p:grpSp>
      <p:grpSp>
        <p:nvGrpSpPr>
          <p:cNvPr id="22" name="Group 21"/>
          <p:cNvGrpSpPr/>
          <p:nvPr/>
        </p:nvGrpSpPr>
        <p:grpSpPr>
          <a:xfrm>
            <a:off x="0" y="4227229"/>
            <a:ext cx="12192000" cy="2218541"/>
            <a:chOff x="0" y="4227229"/>
            <a:chExt cx="12192000" cy="2218541"/>
          </a:xfrm>
        </p:grpSpPr>
        <p:sp>
          <p:nvSpPr>
            <p:cNvPr id="23" name="Rectangle 22"/>
            <p:cNvSpPr/>
            <p:nvPr/>
          </p:nvSpPr>
          <p:spPr>
            <a:xfrm>
              <a:off x="0" y="4227229"/>
              <a:ext cx="12192000" cy="221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4872" y="4299492"/>
              <a:ext cx="11797258" cy="1938992"/>
            </a:xfrm>
            <a:prstGeom prst="rect">
              <a:avLst/>
            </a:prstGeom>
            <a:noFill/>
          </p:spPr>
          <p:txBody>
            <a:bodyPr wrap="square" rtlCol="0">
              <a:spAutoFit/>
            </a:bodyPr>
            <a:lstStyle/>
            <a:p>
              <a:pPr algn="just"/>
              <a:r>
                <a:rPr lang="vi-VN" sz="4000">
                  <a:solidFill>
                    <a:schemeClr val="accent2">
                      <a:lumMod val="75000"/>
                    </a:schemeClr>
                  </a:solidFill>
                  <a:latin typeface="Cambria" panose="02040503050406030204" pitchFamily="18" charset="0"/>
                  <a:ea typeface="Cambria" panose="02040503050406030204" pitchFamily="18" charset="0"/>
                </a:rPr>
                <a:t>Khổ thơ cuối nói về tình cảm yêu thương vô bờ của cha mẹ dành cho con cái và niềm tin về sự trưởng thành, phát triển của con trong tương lai.</a:t>
              </a:r>
              <a:endParaRPr lang="vi-VN" sz="6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2408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sp>
        <p:nvSpPr>
          <p:cNvPr id="22" name="圆角矩形 1">
            <a:extLst>
              <a:ext uri="{FF2B5EF4-FFF2-40B4-BE49-F238E27FC236}">
                <a16:creationId xmlns:a16="http://schemas.microsoft.com/office/drawing/2014/main" id="{88C76DCA-B0BE-9D4D-AE74-9B1582ED390D}"/>
              </a:ext>
            </a:extLst>
          </p:cNvPr>
          <p:cNvSpPr/>
          <p:nvPr/>
        </p:nvSpPr>
        <p:spPr>
          <a:xfrm>
            <a:off x="1818323" y="1640215"/>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3" name="圆角矩形 56">
            <a:extLst>
              <a:ext uri="{FF2B5EF4-FFF2-40B4-BE49-F238E27FC236}">
                <a16:creationId xmlns:a16="http://schemas.microsoft.com/office/drawing/2014/main" id="{D22807AB-AB9F-314B-8025-A79CD730A7BC}"/>
              </a:ext>
            </a:extLst>
          </p:cNvPr>
          <p:cNvSpPr/>
          <p:nvPr/>
        </p:nvSpPr>
        <p:spPr>
          <a:xfrm>
            <a:off x="1981775" y="1805975"/>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24" name="图片 64">
            <a:extLst>
              <a:ext uri="{FF2B5EF4-FFF2-40B4-BE49-F238E27FC236}">
                <a16:creationId xmlns:a16="http://schemas.microsoft.com/office/drawing/2014/main" id="{1C474A4B-66C5-6246-8015-F7CCBC6C97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24774">
            <a:off x="440094" y="313558"/>
            <a:ext cx="2682483" cy="3515170"/>
          </a:xfrm>
          <a:prstGeom prst="rect">
            <a:avLst/>
          </a:prstGeom>
        </p:spPr>
      </p:pic>
      <p:pic>
        <p:nvPicPr>
          <p:cNvPr id="25" name="图片 16">
            <a:extLst>
              <a:ext uri="{FF2B5EF4-FFF2-40B4-BE49-F238E27FC236}">
                <a16:creationId xmlns:a16="http://schemas.microsoft.com/office/drawing/2014/main" id="{E712629F-2109-A741-A017-34236DF04B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725926" y="1281210"/>
            <a:ext cx="1210756" cy="1210756"/>
          </a:xfrm>
          <a:prstGeom prst="rect">
            <a:avLst/>
          </a:prstGeom>
        </p:spPr>
      </p:pic>
      <p:pic>
        <p:nvPicPr>
          <p:cNvPr id="26" name="Picture 25"/>
          <p:cNvPicPr>
            <a:picLocks noChangeAspect="1"/>
          </p:cNvPicPr>
          <p:nvPr/>
        </p:nvPicPr>
        <p:blipFill>
          <a:blip r:embed="rId10"/>
          <a:stretch>
            <a:fillRect/>
          </a:stretch>
        </p:blipFill>
        <p:spPr>
          <a:xfrm>
            <a:off x="3282394" y="603228"/>
            <a:ext cx="6581740" cy="1659694"/>
          </a:xfrm>
          <a:prstGeom prst="rect">
            <a:avLst/>
          </a:prstGeom>
        </p:spPr>
      </p:pic>
      <p:sp>
        <p:nvSpPr>
          <p:cNvPr id="27" name="TextBox 26"/>
          <p:cNvSpPr txBox="1"/>
          <p:nvPr/>
        </p:nvSpPr>
        <p:spPr>
          <a:xfrm>
            <a:off x="2504667" y="2574846"/>
            <a:ext cx="8782926" cy="2308324"/>
          </a:xfrm>
          <a:prstGeom prst="rect">
            <a:avLst/>
          </a:prstGeom>
          <a:noFill/>
        </p:spPr>
        <p:txBody>
          <a:bodyPr wrap="square" rtlCol="0">
            <a:spAutoFit/>
          </a:bodyPr>
          <a:lstStyle/>
          <a:p>
            <a:pPr algn="just"/>
            <a:r>
              <a:rPr lang="en-US" sz="4800" b="1">
                <a:solidFill>
                  <a:schemeClr val="accent2">
                    <a:lumMod val="75000"/>
                  </a:schemeClr>
                </a:solidFill>
                <a:latin typeface="Cambria" panose="02040503050406030204" pitchFamily="18" charset="0"/>
                <a:ea typeface="Cambria" panose="02040503050406030204" pitchFamily="18" charset="0"/>
              </a:rPr>
              <a:t>Con người sống giữa cộng đồng phải yêu thương anh em, bạn bè, đồng chí.</a:t>
            </a:r>
          </a:p>
        </p:txBody>
      </p:sp>
    </p:spTree>
    <p:extLst>
      <p:ext uri="{BB962C8B-B14F-4D97-AF65-F5344CB8AC3E}">
        <p14:creationId xmlns:p14="http://schemas.microsoft.com/office/powerpoint/2010/main" val="798979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20" name="Picture 19"/>
          <p:cNvPicPr>
            <a:picLocks noChangeAspect="1"/>
          </p:cNvPicPr>
          <p:nvPr/>
        </p:nvPicPr>
        <p:blipFill>
          <a:blip r:embed="rId6"/>
          <a:stretch>
            <a:fillRect/>
          </a:stretch>
        </p:blipFill>
        <p:spPr>
          <a:xfrm>
            <a:off x="0" y="483531"/>
            <a:ext cx="5676769" cy="3039158"/>
          </a:xfrm>
          <a:prstGeom prst="rect">
            <a:avLst/>
          </a:prstGeom>
        </p:spPr>
      </p:pic>
      <p:grpSp>
        <p:nvGrpSpPr>
          <p:cNvPr id="21" name="Group 20"/>
          <p:cNvGrpSpPr/>
          <p:nvPr/>
        </p:nvGrpSpPr>
        <p:grpSpPr>
          <a:xfrm>
            <a:off x="3792511" y="2855380"/>
            <a:ext cx="7210269" cy="2995764"/>
            <a:chOff x="197374" y="173694"/>
            <a:chExt cx="11163353" cy="1588468"/>
          </a:xfrm>
        </p:grpSpPr>
        <p:sp>
          <p:nvSpPr>
            <p:cNvPr id="22" name="Rounded Rectangle 21"/>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3343" y="277089"/>
              <a:ext cx="10654148" cy="148507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Học thuộc lòng 3 khổ thơ đầu.</a:t>
              </a:r>
            </a:p>
            <a:p>
              <a:pPr algn="just"/>
              <a:r>
                <a:rPr lang="en-US" sz="4400" b="1">
                  <a:solidFill>
                    <a:schemeClr val="accent6">
                      <a:lumMod val="50000"/>
                    </a:schemeClr>
                  </a:solidFill>
                  <a:latin typeface="Cambria" panose="02040503050406030204" pitchFamily="18" charset="0"/>
                  <a:ea typeface="Cambria" panose="02040503050406030204" pitchFamily="18" charset="0"/>
                </a:rPr>
                <a:t>- Chuẩn bị bài tiếp theo.</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660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21" name="Picture 20"/>
          <p:cNvPicPr>
            <a:picLocks noChangeAspect="1"/>
          </p:cNvPicPr>
          <p:nvPr/>
        </p:nvPicPr>
        <p:blipFill>
          <a:blip r:embed="rId11"/>
          <a:stretch>
            <a:fillRect/>
          </a:stretch>
        </p:blipFill>
        <p:spPr>
          <a:xfrm>
            <a:off x="683512" y="1658770"/>
            <a:ext cx="10219224" cy="3916523"/>
          </a:xfrm>
          <a:prstGeom prst="rect">
            <a:avLst/>
          </a:prstGeom>
        </p:spPr>
      </p:pic>
    </p:spTree>
    <p:extLst>
      <p:ext uri="{BB962C8B-B14F-4D97-AF65-F5344CB8AC3E}">
        <p14:creationId xmlns:p14="http://schemas.microsoft.com/office/powerpoint/2010/main" val="2375489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6" name="Picture 5"/>
          <p:cNvPicPr>
            <a:picLocks noChangeAspect="1"/>
          </p:cNvPicPr>
          <p:nvPr/>
        </p:nvPicPr>
        <p:blipFill>
          <a:blip r:embed="rId7"/>
          <a:stretch>
            <a:fillRect/>
          </a:stretch>
        </p:blipFill>
        <p:spPr>
          <a:xfrm>
            <a:off x="602696" y="2050869"/>
            <a:ext cx="7952380" cy="2614667"/>
          </a:xfrm>
          <a:prstGeom prst="rect">
            <a:avLst/>
          </a:prstGeom>
        </p:spPr>
      </p:pic>
    </p:spTree>
    <p:extLst>
      <p:ext uri="{BB962C8B-B14F-4D97-AF65-F5344CB8AC3E}">
        <p14:creationId xmlns:p14="http://schemas.microsoft.com/office/powerpoint/2010/main" val="884023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859872" y="1959430"/>
            <a:ext cx="8923268" cy="2982168"/>
          </a:xfrm>
          <a:prstGeom prst="rect">
            <a:avLst/>
          </a:prstGeom>
        </p:spPr>
      </p:pic>
    </p:spTree>
    <p:extLst>
      <p:ext uri="{BB962C8B-B14F-4D97-AF65-F5344CB8AC3E}">
        <p14:creationId xmlns:p14="http://schemas.microsoft.com/office/powerpoint/2010/main" val="3146868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p:cNvPicPr>
            <a:picLocks noChangeAspect="1"/>
          </p:cNvPicPr>
          <p:nvPr/>
        </p:nvPicPr>
        <p:blipFill>
          <a:blip r:embed="rId5"/>
          <a:stretch>
            <a:fillRect/>
          </a:stretch>
        </p:blipFill>
        <p:spPr>
          <a:xfrm>
            <a:off x="7209084" y="2893470"/>
            <a:ext cx="4983973" cy="3232031"/>
          </a:xfrm>
          <a:prstGeom prst="rect">
            <a:avLst/>
          </a:prstGeom>
        </p:spPr>
      </p:pic>
    </p:spTree>
    <p:extLst>
      <p:ext uri="{BB962C8B-B14F-4D97-AF65-F5344CB8AC3E}">
        <p14:creationId xmlns:p14="http://schemas.microsoft.com/office/powerpoint/2010/main" val="152245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sp>
        <p:nvSpPr>
          <p:cNvPr id="14" name="Rectangle 13"/>
          <p:cNvSpPr/>
          <p:nvPr/>
        </p:nvSpPr>
        <p:spPr>
          <a:xfrm>
            <a:off x="809469" y="4962258"/>
            <a:ext cx="6805538" cy="15591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4459" y="3391592"/>
            <a:ext cx="6805538"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9469" y="1833359"/>
            <a:ext cx="6805538" cy="15591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9469" y="320637"/>
            <a:ext cx="6805538" cy="15591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570701" y="367374"/>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Con ong làm mật, yêu hoa</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cá bơi, yêu nước; con chim ca, yêu trời</a:t>
            </a:r>
          </a:p>
          <a:p>
            <a:pPr algn="ctr">
              <a:lnSpc>
                <a:spcPct val="85000"/>
              </a:lnSpc>
            </a:pPr>
            <a:r>
              <a:rPr lang="vi-VN" sz="2800">
                <a:solidFill>
                  <a:srgbClr val="002060"/>
                </a:solidFill>
                <a:latin typeface="Cambria" panose="02040503050406030204" pitchFamily="18" charset="0"/>
                <a:ea typeface="Cambria" panose="02040503050406030204" pitchFamily="18" charset="0"/>
              </a:rPr>
              <a:t>Con người muốn sống, con ơi</a:t>
            </a:r>
          </a:p>
          <a:p>
            <a:pPr algn="ctr">
              <a:lnSpc>
                <a:spcPct val="85000"/>
              </a:lnSpc>
            </a:pPr>
            <a:r>
              <a:rPr lang="vi-VN" sz="280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649215" y="1909733"/>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Một ngôi sao, chẳng sáng đêm</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thân lúa chín, chẳng nên mùa vàng.</a:t>
            </a:r>
          </a:p>
          <a:p>
            <a:pPr algn="ctr">
              <a:lnSpc>
                <a:spcPct val="85000"/>
              </a:lnSpc>
            </a:pPr>
            <a:r>
              <a:rPr lang="vi-VN" sz="2800">
                <a:solidFill>
                  <a:srgbClr val="002060"/>
                </a:solidFill>
                <a:latin typeface="Cambria" panose="02040503050406030204" pitchFamily="18" charset="0"/>
                <a:ea typeface="Cambria" panose="02040503050406030204" pitchFamily="18" charset="0"/>
              </a:rPr>
              <a:t>Một người – đâu phải nhân gian?</a:t>
            </a:r>
          </a:p>
          <a:p>
            <a:pPr algn="ctr">
              <a:lnSpc>
                <a:spcPct val="85000"/>
              </a:lnSpc>
            </a:pPr>
            <a:r>
              <a:rPr lang="vi-VN" sz="280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Núi cao bởi có đất bồi</a:t>
            </a:r>
          </a:p>
          <a:p>
            <a:pPr algn="ctr">
              <a:lnSpc>
                <a:spcPct val="85000"/>
              </a:lnSpc>
            </a:pPr>
            <a:r>
              <a:rPr lang="vi-VN" sz="2800">
                <a:solidFill>
                  <a:srgbClr val="002060"/>
                </a:solidFill>
                <a:latin typeface="Cambria" panose="02040503050406030204" pitchFamily="18" charset="0"/>
                <a:ea typeface="Cambria" panose="02040503050406030204" pitchFamily="18" charset="0"/>
              </a:rPr>
              <a:t>Núi chê đất thấp, núi ngồi ở đâu?</a:t>
            </a:r>
          </a:p>
          <a:p>
            <a:pPr algn="ctr">
              <a:lnSpc>
                <a:spcPct val="85000"/>
              </a:lnSpc>
            </a:pPr>
            <a:r>
              <a:rPr lang="vi-VN" sz="2800">
                <a:solidFill>
                  <a:srgbClr val="002060"/>
                </a:solidFill>
                <a:latin typeface="Cambria" panose="02040503050406030204" pitchFamily="18" charset="0"/>
                <a:ea typeface="Cambria" panose="02040503050406030204" pitchFamily="18" charset="0"/>
              </a:rPr>
              <a:t>Muôn dòng sông đổ biển sâu</a:t>
            </a:r>
          </a:p>
          <a:p>
            <a:pPr algn="ctr">
              <a:lnSpc>
                <a:spcPct val="85000"/>
              </a:lnSpc>
            </a:pPr>
            <a:r>
              <a:rPr lang="vi-VN" sz="280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555711" y="5011208"/>
            <a:ext cx="7059296" cy="1557349"/>
          </a:xfrm>
          <a:prstGeom prst="rect">
            <a:avLst/>
          </a:prstGeom>
          <a:noFill/>
        </p:spPr>
        <p:txBody>
          <a:bodyPr wrap="square" rtlCol="0">
            <a:spAutoFit/>
          </a:bodyPr>
          <a:lstStyle/>
          <a:p>
            <a:pPr algn="ctr">
              <a:lnSpc>
                <a:spcPct val="85000"/>
              </a:lnSpc>
            </a:pPr>
            <a:r>
              <a:rPr lang="vi-VN" sz="2800">
                <a:solidFill>
                  <a:srgbClr val="002060"/>
                </a:solidFill>
                <a:latin typeface="Cambria" panose="02040503050406030204" pitchFamily="18" charset="0"/>
                <a:ea typeface="Cambria" panose="02040503050406030204" pitchFamily="18" charset="0"/>
              </a:rPr>
              <a:t>Tre già yêu lấy măng non</a:t>
            </a:r>
          </a:p>
          <a:p>
            <a:pPr algn="ctr">
              <a:lnSpc>
                <a:spcPct val="85000"/>
              </a:lnSpc>
            </a:pPr>
            <a:r>
              <a:rPr lang="vi-VN" sz="2800">
                <a:solidFill>
                  <a:srgbClr val="002060"/>
                </a:solidFill>
                <a:latin typeface="Cambria" panose="02040503050406030204" pitchFamily="18" charset="0"/>
                <a:ea typeface="Cambria" panose="02040503050406030204" pitchFamily="18" charset="0"/>
              </a:rPr>
              <a:t>Chắt chiu như mẹ yêu con tháng ngày</a:t>
            </a:r>
          </a:p>
          <a:p>
            <a:pPr algn="ctr">
              <a:lnSpc>
                <a:spcPct val="85000"/>
              </a:lnSpc>
            </a:pPr>
            <a:r>
              <a:rPr lang="vi-VN" sz="2800">
                <a:solidFill>
                  <a:srgbClr val="002060"/>
                </a:solidFill>
                <a:latin typeface="Cambria" panose="02040503050406030204" pitchFamily="18" charset="0"/>
                <a:ea typeface="Cambria" panose="02040503050406030204" pitchFamily="18" charset="0"/>
              </a:rPr>
              <a:t>Mai sau con lớn hơn thầy</a:t>
            </a:r>
          </a:p>
          <a:p>
            <a:pPr algn="ctr">
              <a:lnSpc>
                <a:spcPct val="85000"/>
              </a:lnSpc>
            </a:pPr>
            <a:r>
              <a:rPr lang="vi-VN" sz="280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5" name="Picture 4"/>
          <p:cNvPicPr>
            <a:picLocks noChangeAspect="1"/>
          </p:cNvPicPr>
          <p:nvPr/>
        </p:nvPicPr>
        <p:blipFill>
          <a:blip r:embed="rId5"/>
          <a:stretch>
            <a:fillRect/>
          </a:stretch>
        </p:blipFill>
        <p:spPr>
          <a:xfrm>
            <a:off x="6915635" y="2782440"/>
            <a:ext cx="5700254" cy="3231160"/>
          </a:xfrm>
          <a:prstGeom prst="rect">
            <a:avLst/>
          </a:prstGeom>
        </p:spPr>
      </p:pic>
    </p:spTree>
    <p:extLst>
      <p:ext uri="{BB962C8B-B14F-4D97-AF65-F5344CB8AC3E}">
        <p14:creationId xmlns:p14="http://schemas.microsoft.com/office/powerpoint/2010/main" val="203962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534562" y="1783830"/>
            <a:ext cx="9233147" cy="2616325"/>
          </a:xfrm>
          <a:prstGeom prst="rect">
            <a:avLst/>
          </a:prstGeom>
        </p:spPr>
      </p:pic>
    </p:spTree>
    <p:extLst>
      <p:ext uri="{BB962C8B-B14F-4D97-AF65-F5344CB8AC3E}">
        <p14:creationId xmlns:p14="http://schemas.microsoft.com/office/powerpoint/2010/main" val="4271844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Bài thơ là lời của ai, nói với ai? </a:t>
              </a:r>
              <a:endParaRPr lang="en-US" sz="4000" b="1" dirty="0">
                <a:latin typeface="Cambria" panose="02040503050406030204" pitchFamily="18" charset="0"/>
                <a:ea typeface="Cambria" panose="02040503050406030204" pitchFamily="18" charset="0"/>
              </a:endParaRPr>
            </a:p>
            <a:p>
              <a:pPr algn="just"/>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Từ ngữ nào cho em biết điều đó?</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1376454" y="2748579"/>
            <a:ext cx="9708915" cy="707886"/>
          </a:xfrm>
          <a:prstGeom prst="rect">
            <a:avLst/>
          </a:prstGeom>
          <a:noFill/>
        </p:spPr>
        <p:txBody>
          <a:bodyPr wrap="square" rtlCol="0">
            <a:spAutoFit/>
          </a:bodyPr>
          <a:lstStyle/>
          <a:p>
            <a:pPr algn="just"/>
            <a:r>
              <a:rPr lang="en-US" sz="4000" b="1">
                <a:solidFill>
                  <a:srgbClr val="C00000"/>
                </a:solidFill>
                <a:latin typeface="Cambria" panose="02040503050406030204" pitchFamily="18" charset="0"/>
                <a:ea typeface="Cambria" panose="02040503050406030204" pitchFamily="18" charset="0"/>
              </a:rPr>
              <a:t>Bài thơ là lời của </a:t>
            </a:r>
            <a:r>
              <a:rPr lang="vi-VN" sz="4000" b="1">
                <a:solidFill>
                  <a:srgbClr val="C00000"/>
                </a:solidFill>
                <a:latin typeface="Cambria" panose="02040503050406030204" pitchFamily="18" charset="0"/>
                <a:ea typeface="Cambria" panose="02040503050406030204" pitchFamily="18" charset="0"/>
              </a:rPr>
              <a:t>cha mẹ nói với con cái</a:t>
            </a:r>
            <a:r>
              <a:rPr lang="en-US" sz="4000" b="1">
                <a:solidFill>
                  <a:srgbClr val="C00000"/>
                </a:solidFill>
                <a:latin typeface="Cambria" panose="02040503050406030204" pitchFamily="18" charset="0"/>
                <a:ea typeface="Cambria" panose="02040503050406030204" pitchFamily="18" charset="0"/>
              </a:rPr>
              <a:t>. </a:t>
            </a:r>
            <a:endParaRPr lang="en-US" sz="6600" b="1">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1376454" y="3660450"/>
            <a:ext cx="9319170"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Từ ngữ: con ơi, mẹ yêu con</a:t>
            </a:r>
            <a:r>
              <a:rPr lang="vi-VN" sz="4000" b="1">
                <a:solidFill>
                  <a:srgbClr val="002060"/>
                </a:solidFill>
                <a:latin typeface="Cambria" panose="02040503050406030204" pitchFamily="18" charset="0"/>
                <a:ea typeface="Cambria" panose="02040503050406030204" pitchFamily="18" charset="0"/>
              </a:rPr>
              <a:t>, con – thầy, các con</a:t>
            </a:r>
            <a:r>
              <a:rPr lang="en-US" sz="4000" b="1">
                <a:solidFill>
                  <a:srgbClr val="002060"/>
                </a:solidFill>
                <a:latin typeface="Cambria" panose="02040503050406030204" pitchFamily="18" charset="0"/>
                <a:ea typeface="Cambria" panose="02040503050406030204" pitchFamily="18" charset="0"/>
              </a:rPr>
              <a:t>.</a:t>
            </a:r>
            <a:endParaRPr lang="en-US" sz="6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79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Khổ thơ đầu khuyên chúng ta điều gì? Tìm câu trả lời đúng.</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5642" y="2337416"/>
            <a:ext cx="10455789" cy="858129"/>
            <a:chOff x="2024693" y="3080825"/>
            <a:chExt cx="11121676" cy="858129"/>
          </a:xfrm>
        </p:grpSpPr>
        <p:grpSp>
          <p:nvGrpSpPr>
            <p:cNvPr id="17" name="Group 16"/>
            <p:cNvGrpSpPr/>
            <p:nvPr/>
          </p:nvGrpSpPr>
          <p:grpSpPr>
            <a:xfrm>
              <a:off x="2024693" y="3080825"/>
              <a:ext cx="11121676" cy="858129"/>
              <a:chOff x="2024693" y="3080825"/>
              <a:chExt cx="11121676" cy="858129"/>
            </a:xfrm>
          </p:grpSpPr>
          <p:sp>
            <p:nvSpPr>
              <p:cNvPr id="19" name="Rounded Rectangle 18"/>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18" name="TextBox 17"/>
            <p:cNvSpPr txBox="1"/>
            <p:nvPr/>
          </p:nvSpPr>
          <p:spPr>
            <a:xfrm>
              <a:off x="2973189" y="3239186"/>
              <a:ext cx="10147698"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Cần phải sống chan hoà với thiên nhiên.</a:t>
              </a:r>
              <a:endParaRPr lang="en-US" sz="4000" b="1">
                <a:latin typeface="Cambria" panose="02040503050406030204" pitchFamily="18" charset="0"/>
                <a:ea typeface="Cambria" panose="02040503050406030204" pitchFamily="18" charset="0"/>
              </a:endParaRPr>
            </a:p>
          </p:txBody>
        </p:sp>
      </p:grpSp>
      <p:grpSp>
        <p:nvGrpSpPr>
          <p:cNvPr id="21" name="Group 20"/>
          <p:cNvGrpSpPr/>
          <p:nvPr/>
        </p:nvGrpSpPr>
        <p:grpSpPr>
          <a:xfrm>
            <a:off x="585643" y="3418901"/>
            <a:ext cx="10711399" cy="904470"/>
            <a:chOff x="2024693" y="4120263"/>
            <a:chExt cx="11393565" cy="904470"/>
          </a:xfrm>
        </p:grpSpPr>
        <p:sp>
          <p:nvSpPr>
            <p:cNvPr id="22" name="Rounded Rectangle 21"/>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24" name="TextBox 23"/>
            <p:cNvSpPr txBox="1"/>
            <p:nvPr/>
          </p:nvSpPr>
          <p:spPr>
            <a:xfrm>
              <a:off x="2968564" y="4292693"/>
              <a:ext cx="10449694"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 Cần phải biết bảo vệ môi trường sống của mình.</a:t>
              </a:r>
              <a:endParaRPr lang="en-US" sz="4400" b="1">
                <a:latin typeface="Cambria" panose="02040503050406030204" pitchFamily="18" charset="0"/>
                <a:ea typeface="Cambria" panose="02040503050406030204" pitchFamily="18" charset="0"/>
              </a:endParaRPr>
            </a:p>
          </p:txBody>
        </p:sp>
      </p:grpSp>
      <p:grpSp>
        <p:nvGrpSpPr>
          <p:cNvPr id="25" name="Group 24"/>
          <p:cNvGrpSpPr/>
          <p:nvPr/>
        </p:nvGrpSpPr>
        <p:grpSpPr>
          <a:xfrm>
            <a:off x="606950" y="4605706"/>
            <a:ext cx="10448871" cy="808085"/>
            <a:chOff x="2046001" y="5252383"/>
            <a:chExt cx="11114317" cy="808085"/>
          </a:xfrm>
        </p:grpSpPr>
        <p:sp>
          <p:nvSpPr>
            <p:cNvPr id="26" name="Rounded Rectangle 25"/>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28" name="TextBox 27"/>
            <p:cNvSpPr txBox="1"/>
            <p:nvPr/>
          </p:nvSpPr>
          <p:spPr>
            <a:xfrm>
              <a:off x="2984393" y="5393576"/>
              <a:ext cx="10175925" cy="535531"/>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biết yêu thương các loài vật.</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9" name="Group 28"/>
          <p:cNvGrpSpPr/>
          <p:nvPr/>
        </p:nvGrpSpPr>
        <p:grpSpPr>
          <a:xfrm>
            <a:off x="585642" y="5642096"/>
            <a:ext cx="10448871" cy="1119922"/>
            <a:chOff x="2046001" y="5252383"/>
            <a:chExt cx="11114317" cy="1119922"/>
          </a:xfrm>
        </p:grpSpPr>
        <p:sp>
          <p:nvSpPr>
            <p:cNvPr id="30" name="Rounded Rectangle 29"/>
            <p:cNvSpPr/>
            <p:nvPr/>
          </p:nvSpPr>
          <p:spPr>
            <a:xfrm>
              <a:off x="2753771" y="5252383"/>
              <a:ext cx="10392598" cy="1119922"/>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32" name="TextBox 31"/>
            <p:cNvSpPr txBox="1"/>
            <p:nvPr/>
          </p:nvSpPr>
          <p:spPr>
            <a:xfrm>
              <a:off x="2984393" y="5393576"/>
              <a:ext cx="10175925"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gắn bó với cộng đồng, yêu thương mọi người.</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258597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25"/>
                                        </p:tgtEl>
                                      </p:cBhvr>
                                    </p:animEffect>
                                    <p:anim calcmode="lin" valueType="num">
                                      <p:cBhvr>
                                        <p:cTn id="49" dur="1000"/>
                                        <p:tgtEl>
                                          <p:spTgt spid="25"/>
                                        </p:tgtEl>
                                        <p:attrNameLst>
                                          <p:attrName>ppt_x</p:attrName>
                                        </p:attrNameLst>
                                      </p:cBhvr>
                                      <p:tavLst>
                                        <p:tav tm="0">
                                          <p:val>
                                            <p:strVal val="ppt_x"/>
                                          </p:val>
                                        </p:tav>
                                        <p:tav tm="100000">
                                          <p:val>
                                            <p:strVal val="ppt_x"/>
                                          </p:val>
                                        </p:tav>
                                      </p:tavLst>
                                    </p:anim>
                                    <p:anim calcmode="lin" valueType="num">
                                      <p:cBhvr>
                                        <p:cTn id="50" dur="1000"/>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3. Hình ảnh nào giúp chúng ta hiểu vai trò, sức mạnh của sự đoàn kết?</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2178985" y="2850682"/>
            <a:ext cx="9708915" cy="707886"/>
          </a:xfrm>
          <a:prstGeom prst="rect">
            <a:avLst/>
          </a:prstGeom>
          <a:noFill/>
        </p:spPr>
        <p:txBody>
          <a:bodyPr wrap="square" rtlCol="0">
            <a:spAutoFit/>
          </a:bodyPr>
          <a:lstStyle/>
          <a:p>
            <a:r>
              <a:rPr lang="vi-VN" sz="4000" b="1">
                <a:solidFill>
                  <a:srgbClr val="C00000"/>
                </a:solidFill>
                <a:latin typeface="Cambria" panose="02040503050406030204" pitchFamily="18" charset="0"/>
                <a:ea typeface="Cambria" panose="02040503050406030204" pitchFamily="18" charset="0"/>
              </a:rPr>
              <a:t>Một ngôi sao, chẳng sáng đêm</a:t>
            </a:r>
          </a:p>
        </p:txBody>
      </p:sp>
      <p:sp>
        <p:nvSpPr>
          <p:cNvPr id="15" name="TextBox 14"/>
          <p:cNvSpPr txBox="1"/>
          <p:nvPr/>
        </p:nvSpPr>
        <p:spPr>
          <a:xfrm>
            <a:off x="1436377" y="3749086"/>
            <a:ext cx="9319170" cy="707886"/>
          </a:xfrm>
          <a:prstGeom prst="rect">
            <a:avLst/>
          </a:prstGeom>
          <a:noFill/>
        </p:spPr>
        <p:txBody>
          <a:bodyPr wrap="square" rtlCol="0">
            <a:spAutoFit/>
          </a:bodyPr>
          <a:lstStyle/>
          <a:p>
            <a:r>
              <a:rPr lang="vi-VN" sz="4000" b="1">
                <a:solidFill>
                  <a:srgbClr val="00B0F0"/>
                </a:solidFill>
                <a:latin typeface="Cambria" panose="02040503050406030204" pitchFamily="18" charset="0"/>
                <a:ea typeface="Cambria" panose="02040503050406030204" pitchFamily="18" charset="0"/>
              </a:rPr>
              <a:t>Một thân lúa chín, chẳng nên mùa vàng.</a:t>
            </a:r>
          </a:p>
        </p:txBody>
      </p:sp>
      <p:sp>
        <p:nvSpPr>
          <p:cNvPr id="16" name="TextBox 15"/>
          <p:cNvSpPr txBox="1"/>
          <p:nvPr/>
        </p:nvSpPr>
        <p:spPr>
          <a:xfrm>
            <a:off x="1983414" y="4647491"/>
            <a:ext cx="8464730" cy="707886"/>
          </a:xfrm>
          <a:prstGeom prst="rect">
            <a:avLst/>
          </a:prstGeom>
          <a:noFill/>
        </p:spPr>
        <p:txBody>
          <a:bodyPr wrap="square" rtlCol="0">
            <a:spAutoFit/>
          </a:bodyPr>
          <a:lstStyle/>
          <a:p>
            <a:r>
              <a:rPr lang="vi-VN" sz="4000" b="1">
                <a:solidFill>
                  <a:srgbClr val="00CC00"/>
                </a:solidFill>
                <a:latin typeface="Cambria" panose="02040503050406030204" pitchFamily="18" charset="0"/>
                <a:ea typeface="Cambria" panose="02040503050406030204" pitchFamily="18" charset="0"/>
              </a:rPr>
              <a:t>Một người – đâu phải nhân gian?</a:t>
            </a:r>
          </a:p>
        </p:txBody>
      </p:sp>
    </p:spTree>
    <p:extLst>
      <p:ext uri="{BB962C8B-B14F-4D97-AF65-F5344CB8AC3E}">
        <p14:creationId xmlns:p14="http://schemas.microsoft.com/office/powerpoint/2010/main" val="394426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631</Words>
  <Application>Microsoft Office PowerPoint</Application>
  <PresentationFormat>Widescreen</PresentationFormat>
  <Paragraphs>68</Paragraphs>
  <Slides>14</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DengXian</vt:lpstr>
      <vt:lpstr>#9Slide07 HoneyCream</vt:lpstr>
      <vt:lpstr>Arial</vt:lpstr>
      <vt:lpstr>Calibri</vt:lpstr>
      <vt:lpstr>Cambria</vt:lpstr>
      <vt:lpstr>SVN-Newton</vt:lpstr>
      <vt:lpstr>Times New Roman</vt:lpstr>
      <vt:lpstr>UTM Futura Extra</vt:lpstr>
      <vt:lpstr>UTM Wedding K&amp;T</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Thu Trang</cp:lastModifiedBy>
  <cp:revision>34</cp:revision>
  <dcterms:created xsi:type="dcterms:W3CDTF">2023-12-11T15:54:47Z</dcterms:created>
  <dcterms:modified xsi:type="dcterms:W3CDTF">2024-02-01T05:43:57Z</dcterms:modified>
</cp:coreProperties>
</file>