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26" r:id="rId3"/>
    <p:sldId id="608" r:id="rId4"/>
    <p:sldId id="2007577465" r:id="rId5"/>
    <p:sldId id="2007577464" r:id="rId6"/>
    <p:sldId id="2007577471" r:id="rId7"/>
    <p:sldId id="2007577467" r:id="rId8"/>
    <p:sldId id="2007577474" r:id="rId9"/>
    <p:sldId id="89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www" initials="q" lastIdx="2" clrIdx="0">
    <p:extLst>
      <p:ext uri="{19B8F6BF-5375-455C-9EA6-DF929625EA0E}">
        <p15:presenceInfo xmlns:p15="http://schemas.microsoft.com/office/powerpoint/2012/main" userId="qww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9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7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6D41F-AA0A-408A-A509-D87CE4CEB165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62C6C-6970-40B6-A836-A7F42A16B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81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80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5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45827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2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56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49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58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4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CAAD6C-4105-480A-B0A6-3C8076EFD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27D741-94D6-BB70-868C-6E054D8B7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7071B-7E78-0C6B-1D5A-0B0874EA488B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545DA4-2BE3-A38C-5E08-4D3B15E9DB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83826-A67A-8962-1FF8-424AD864912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829A3C-4381-BE0C-1436-259F092ADA2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A487FD-964D-FD48-ED56-9FC4F1169F1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0BFE5A-FE3A-60C9-A7FE-F2C09D636D9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123A8C-738C-A45C-E526-D4C7B3C994A9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97E4AB-BC93-FED5-8256-05AD0046FCF4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CD4B9F-D923-4144-A949-CE2A5DBF0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39A0C5-F0A2-B31D-D6E7-814B80AD9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C7112C-2D62-098C-B7CA-8101E340B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ED0F85-3F59-A1C6-CDBE-5E2D2B271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sv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03860" y="4392034"/>
            <a:ext cx="3779625" cy="2893131"/>
          </a:xfrm>
          <a:custGeom>
            <a:avLst/>
            <a:gdLst/>
            <a:ahLst/>
            <a:cxnLst/>
            <a:rect l="l" t="t" r="r" b="b"/>
            <a:pathLst>
              <a:path w="5669438" h="4339697">
                <a:moveTo>
                  <a:pt x="0" y="0"/>
                </a:moveTo>
                <a:lnTo>
                  <a:pt x="5669439" y="0"/>
                </a:lnTo>
                <a:lnTo>
                  <a:pt x="5669439" y="4339697"/>
                </a:lnTo>
                <a:lnTo>
                  <a:pt x="0" y="4339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2473868" y="4044681"/>
            <a:ext cx="1649975" cy="2630395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4868473"/>
            <a:ext cx="3054157" cy="2171228"/>
          </a:xfrm>
          <a:custGeom>
            <a:avLst/>
            <a:gdLst/>
            <a:ahLst/>
            <a:cxnLst/>
            <a:rect l="l" t="t" r="r" b="b"/>
            <a:pathLst>
              <a:path w="4581235" h="3256842">
                <a:moveTo>
                  <a:pt x="0" y="0"/>
                </a:moveTo>
                <a:lnTo>
                  <a:pt x="4581235" y="0"/>
                </a:lnTo>
                <a:lnTo>
                  <a:pt x="4581235" y="3256842"/>
                </a:lnTo>
                <a:lnTo>
                  <a:pt x="0" y="3256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054157" y="5052856"/>
            <a:ext cx="2628141" cy="2011722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689432" y="5157487"/>
            <a:ext cx="2636579" cy="1802461"/>
          </a:xfrm>
          <a:custGeom>
            <a:avLst/>
            <a:gdLst/>
            <a:ahLst/>
            <a:cxnLst/>
            <a:rect l="l" t="t" r="r" b="b"/>
            <a:pathLst>
              <a:path w="3954868" h="2703691">
                <a:moveTo>
                  <a:pt x="0" y="0"/>
                </a:moveTo>
                <a:lnTo>
                  <a:pt x="3954867" y="0"/>
                </a:lnTo>
                <a:lnTo>
                  <a:pt x="3954867" y="2703691"/>
                </a:lnTo>
                <a:lnTo>
                  <a:pt x="0" y="2703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43308" y="286442"/>
            <a:ext cx="2060930" cy="328554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0" y="0"/>
                </a:moveTo>
                <a:lnTo>
                  <a:pt x="3091394" y="0"/>
                </a:lnTo>
                <a:lnTo>
                  <a:pt x="3091394" y="4928311"/>
                </a:lnTo>
                <a:lnTo>
                  <a:pt x="0" y="4928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" y="-446807"/>
            <a:ext cx="2473867" cy="2743200"/>
          </a:xfrm>
          <a:custGeom>
            <a:avLst/>
            <a:gdLst/>
            <a:ahLst/>
            <a:cxnLst/>
            <a:rect l="l" t="t" r="r" b="b"/>
            <a:pathLst>
              <a:path w="3710801" h="4114800">
                <a:moveTo>
                  <a:pt x="0" y="4114800"/>
                </a:moveTo>
                <a:lnTo>
                  <a:pt x="3710801" y="4114800"/>
                </a:lnTo>
                <a:lnTo>
                  <a:pt x="3710801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10095443" y="-446807"/>
            <a:ext cx="2473867" cy="2743200"/>
          </a:xfrm>
          <a:custGeom>
            <a:avLst/>
            <a:gdLst/>
            <a:ahLst/>
            <a:cxnLst/>
            <a:rect l="l" t="t" r="r" b="b"/>
            <a:pathLst>
              <a:path w="3710801" h="4114800">
                <a:moveTo>
                  <a:pt x="371080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10801" y="0"/>
                </a:lnTo>
                <a:lnTo>
                  <a:pt x="3710801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597361" y="4889886"/>
            <a:ext cx="1834295" cy="2128401"/>
          </a:xfrm>
          <a:custGeom>
            <a:avLst/>
            <a:gdLst/>
            <a:ahLst/>
            <a:cxnLst/>
            <a:rect l="l" t="t" r="r" b="b"/>
            <a:pathLst>
              <a:path w="2751443" h="3192602">
                <a:moveTo>
                  <a:pt x="0" y="0"/>
                </a:moveTo>
                <a:lnTo>
                  <a:pt x="2751443" y="0"/>
                </a:lnTo>
                <a:lnTo>
                  <a:pt x="2751443" y="3192602"/>
                </a:lnTo>
                <a:lnTo>
                  <a:pt x="0" y="31926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13040" y="868113"/>
            <a:ext cx="1089511" cy="2046030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85842" y="2772935"/>
            <a:ext cx="2659710" cy="1619099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4" y="0"/>
                </a:lnTo>
                <a:lnTo>
                  <a:pt x="3989564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9443812" y="3571983"/>
            <a:ext cx="1089511" cy="2046030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571197" y="5157487"/>
            <a:ext cx="1632271" cy="2027665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8497336" y="531186"/>
            <a:ext cx="2060930" cy="328554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3091395" y="0"/>
                </a:moveTo>
                <a:lnTo>
                  <a:pt x="0" y="0"/>
                </a:lnTo>
                <a:lnTo>
                  <a:pt x="0" y="4928310"/>
                </a:lnTo>
                <a:lnTo>
                  <a:pt x="3091395" y="4928310"/>
                </a:lnTo>
                <a:lnTo>
                  <a:pt x="30913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9398185" y="1807261"/>
            <a:ext cx="2659710" cy="1619099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5" y="2428648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CE6F6F-611F-B0BF-A3A6-32D8766C834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2155" y="896416"/>
            <a:ext cx="3042168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1288CA-21BA-A1C3-7F19-3E5EF33B6DE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14533" y="1563785"/>
            <a:ext cx="8309568" cy="36762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E37975-B673-4125-7CC4-1DC79F5C39A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" y="-63019"/>
            <a:ext cx="1188410" cy="118841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67F7E24-FDA4-2AAA-C32B-0F5C2FBDF9DE}"/>
              </a:ext>
            </a:extLst>
          </p:cNvPr>
          <p:cNvGrpSpPr/>
          <p:nvPr/>
        </p:nvGrpSpPr>
        <p:grpSpPr>
          <a:xfrm>
            <a:off x="4901354" y="4830872"/>
            <a:ext cx="1254982" cy="484745"/>
            <a:chOff x="6900899" y="5530157"/>
            <a:chExt cx="3983876" cy="484745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5B4F5D7-261D-4F60-A525-64687B2B3B58}"/>
                </a:ext>
              </a:extLst>
            </p:cNvPr>
            <p:cNvSpPr/>
            <p:nvPr/>
          </p:nvSpPr>
          <p:spPr>
            <a:xfrm>
              <a:off x="6900899" y="5558302"/>
              <a:ext cx="3983876" cy="456600"/>
            </a:xfrm>
            <a:custGeom>
              <a:avLst/>
              <a:gdLst/>
              <a:ahLst/>
              <a:cxnLst/>
              <a:rect l="l" t="t" r="r" b="b"/>
              <a:pathLst>
                <a:path w="5385401" h="1046563">
                  <a:moveTo>
                    <a:pt x="0" y="0"/>
                  </a:moveTo>
                  <a:lnTo>
                    <a:pt x="5385401" y="0"/>
                  </a:lnTo>
                  <a:lnTo>
                    <a:pt x="5385401" y="1046563"/>
                  </a:lnTo>
                  <a:lnTo>
                    <a:pt x="0" y="1046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F6ABBE50-2DE3-2078-2CAA-6A1241D1D886}"/>
                </a:ext>
              </a:extLst>
            </p:cNvPr>
            <p:cNvSpPr txBox="1"/>
            <p:nvPr/>
          </p:nvSpPr>
          <p:spPr>
            <a:xfrm>
              <a:off x="7359341" y="5530157"/>
              <a:ext cx="3419847" cy="456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914"/>
                </a:lnSpc>
                <a:spcBef>
                  <a:spcPct val="0"/>
                </a:spcBef>
              </a:pPr>
              <a:r>
                <a:rPr lang="en-US" sz="2795" dirty="0" err="1">
                  <a:solidFill>
                    <a:srgbClr val="FFFFFF"/>
                  </a:solidFill>
                  <a:latin typeface="Cambria Bold"/>
                </a:rPr>
                <a:t>Tiết</a:t>
              </a:r>
              <a:r>
                <a:rPr lang="en-US" sz="2795" dirty="0">
                  <a:solidFill>
                    <a:srgbClr val="FFFFFF"/>
                  </a:solidFill>
                  <a:latin typeface="Cambria Bold"/>
                </a:rPr>
                <a:t>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808304" y="-1631281"/>
            <a:ext cx="11190656" cy="8123521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5704C4D-4A80-03CD-E4AB-3D3ED16AA8DC}"/>
              </a:ext>
            </a:extLst>
          </p:cNvPr>
          <p:cNvSpPr txBox="1"/>
          <p:nvPr/>
        </p:nvSpPr>
        <p:spPr>
          <a:xfrm>
            <a:off x="1386702" y="1876203"/>
            <a:ext cx="94185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7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7000" b="1" i="0" dirty="0">
              <a:solidFill>
                <a:srgbClr val="002060"/>
              </a:solidFill>
              <a:effectLst/>
              <a:latin typeface="Calisto MT" panose="02040603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biển</a:t>
            </a:r>
            <a:endParaRPr lang="en-SG" sz="7000" dirty="0">
              <a:solidFill>
                <a:srgbClr val="002060"/>
              </a:solidFill>
              <a:latin typeface="Calisto MT" panose="02040603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1A643F-5C44-0953-035E-3CE0F332CBBE}"/>
              </a:ext>
            </a:extLst>
          </p:cNvPr>
          <p:cNvSpPr txBox="1"/>
          <p:nvPr/>
        </p:nvSpPr>
        <p:spPr>
          <a:xfrm>
            <a:off x="1864360" y="831334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1B9F1-8B70-E0FF-FC37-F555AF2A200A}"/>
              </a:ext>
            </a:extLst>
          </p:cNvPr>
          <p:cNvSpPr txBox="1"/>
          <p:nvPr/>
        </p:nvSpPr>
        <p:spPr>
          <a:xfrm>
            <a:off x="1247140" y="2028150"/>
            <a:ext cx="103657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Duyên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Trung.</a:t>
            </a:r>
          </a:p>
          <a:p>
            <a:pPr algn="l"/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cảng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endParaRPr lang="en-SG" sz="40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3ED725-A0AB-2AFF-9C67-472340F23EA2}"/>
              </a:ext>
            </a:extLst>
          </p:cNvPr>
          <p:cNvGrpSpPr/>
          <p:nvPr/>
        </p:nvGrpSpPr>
        <p:grpSpPr>
          <a:xfrm>
            <a:off x="1442720" y="202045"/>
            <a:ext cx="9885680" cy="1475261"/>
            <a:chOff x="1174622" y="1607348"/>
            <a:chExt cx="7968343" cy="1495332"/>
          </a:xfrm>
        </p:grpSpPr>
        <p:sp>
          <p:nvSpPr>
            <p:cNvPr id="16" name="MH_SubTitle_1">
              <a:extLst>
                <a:ext uri="{FF2B5EF4-FFF2-40B4-BE49-F238E27FC236}">
                  <a16:creationId xmlns:a16="http://schemas.microsoft.com/office/drawing/2014/main" id="{88BA7F77-F68B-874F-B4F1-E73BAE768457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174622" y="1607348"/>
              <a:ext cx="7968343" cy="1495332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78D122-C24E-01DE-2A2A-381352E873B6}"/>
                </a:ext>
              </a:extLst>
            </p:cNvPr>
            <p:cNvSpPr txBox="1"/>
            <p:nvPr/>
          </p:nvSpPr>
          <p:spPr>
            <a:xfrm>
              <a:off x="2015077" y="1684291"/>
              <a:ext cx="6751173" cy="134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/>
                  <a:cs typeface="+mn-cs"/>
                </a:rPr>
                <a:t>1.  Đọc thông tin và quan sát các hình 6, 7 em hãy: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E52D5973-5691-45D5-2BE7-515E621E0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42" y="1114170"/>
            <a:ext cx="9299534" cy="57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2044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75D3AC-8346-39D2-DF95-EED3862FB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560" y="548640"/>
            <a:ext cx="9716931" cy="6153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0F18B-477F-9746-2DA8-DB4D007E933F}"/>
              </a:ext>
            </a:extLst>
          </p:cNvPr>
          <p:cNvSpPr txBox="1"/>
          <p:nvPr/>
        </p:nvSpPr>
        <p:spPr>
          <a:xfrm>
            <a:off x="1042509" y="86975"/>
            <a:ext cx="1153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MỘT SỐ HOẠT ĐỘNG KINH TẾ BIỂN CỦA VÙNG DUYÊN HẢI MIỀN TRUNG</a:t>
            </a:r>
            <a:endParaRPr lang="en-SG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85750"/>
      </p:ext>
    </p:extLst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5A9F6F-D727-1D1C-91AA-57DD38378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708550"/>
            <a:ext cx="1516895" cy="1516895"/>
          </a:xfrm>
          <a:prstGeom prst="rect">
            <a:avLst/>
          </a:prstGeom>
        </p:spPr>
      </p:pic>
      <p:pic>
        <p:nvPicPr>
          <p:cNvPr id="3" name="图片 8" descr="卡通人物&#10;&#10;中度可信度描述已自动生成">
            <a:extLst>
              <a:ext uri="{FF2B5EF4-FFF2-40B4-BE49-F238E27FC236}">
                <a16:creationId xmlns:a16="http://schemas.microsoft.com/office/drawing/2014/main" id="{E17A1530-224C-D788-C46D-B4AE20F60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97" y="-1371600"/>
            <a:ext cx="9574038" cy="10246360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56F08EC8-DBFB-2BF0-06A4-370B3F598420}"/>
              </a:ext>
            </a:extLst>
          </p:cNvPr>
          <p:cNvSpPr txBox="1"/>
          <p:nvPr/>
        </p:nvSpPr>
        <p:spPr>
          <a:xfrm rot="16200000">
            <a:off x="5239852" y="2088447"/>
            <a:ext cx="3262432" cy="6923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vi-VN" altLang="zh-CN" sz="10000" dirty="0">
                <a:gradFill>
                  <a:gsLst>
                    <a:gs pos="1000">
                      <a:schemeClr val="accent1">
                        <a:lumMod val="5000"/>
                        <a:lumOff val="95000"/>
                      </a:schemeClr>
                    </a:gs>
                    <a:gs pos="64000">
                      <a:srgbClr val="FF0000"/>
                    </a:gs>
                    <a:gs pos="36000">
                      <a:srgbClr val="7030A0"/>
                    </a:gs>
                  </a:gsLst>
                  <a:lin ang="5400000" scaled="1"/>
                </a:gradFill>
                <a:latin typeface="#9Slide07 SVNZiclets" panose="02000603000000000000" pitchFamily="2" charset="0"/>
                <a:ea typeface="微软雅黑" panose="020B0503020204020204" pitchFamily="34" charset="-122"/>
              </a:rPr>
              <a:t>LUYỆN </a:t>
            </a:r>
          </a:p>
          <a:p>
            <a:pPr algn="ctr"/>
            <a:r>
              <a:rPr lang="vi-VN" altLang="zh-CN" sz="10000" dirty="0">
                <a:gradFill>
                  <a:gsLst>
                    <a:gs pos="1000">
                      <a:schemeClr val="accent1">
                        <a:lumMod val="5000"/>
                        <a:lumOff val="95000"/>
                      </a:schemeClr>
                    </a:gs>
                    <a:gs pos="64000">
                      <a:srgbClr val="FF0000"/>
                    </a:gs>
                    <a:gs pos="36000">
                      <a:srgbClr val="7030A0"/>
                    </a:gs>
                  </a:gsLst>
                  <a:lin ang="5400000" scaled="1"/>
                </a:gradFill>
                <a:latin typeface="#9Slide07 SVNZiclets" panose="02000603000000000000" pitchFamily="2" charset="0"/>
                <a:ea typeface="微软雅黑" panose="020B0503020204020204" pitchFamily="34" charset="-122"/>
              </a:rPr>
              <a:t>TẬP</a:t>
            </a:r>
            <a:endParaRPr lang="en-US" altLang="zh-CN" sz="10000" dirty="0">
              <a:gradFill>
                <a:gsLst>
                  <a:gs pos="1000">
                    <a:schemeClr val="accent1">
                      <a:lumMod val="5000"/>
                      <a:lumOff val="95000"/>
                    </a:schemeClr>
                  </a:gs>
                  <a:gs pos="64000">
                    <a:srgbClr val="FF0000"/>
                  </a:gs>
                  <a:gs pos="36000">
                    <a:srgbClr val="7030A0"/>
                  </a:gs>
                </a:gsLst>
                <a:lin ang="5400000" scaled="1"/>
              </a:gradFill>
              <a:latin typeface="#9Slide07 SVN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6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2DF745-9FC5-19C5-13D1-213C45AC616B}"/>
              </a:ext>
            </a:extLst>
          </p:cNvPr>
          <p:cNvSpPr/>
          <p:nvPr/>
        </p:nvSpPr>
        <p:spPr>
          <a:xfrm>
            <a:off x="1030645" y="150669"/>
            <a:ext cx="10474052" cy="168272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6D7D8-4EBC-80F4-91A3-2961D341AD17}"/>
              </a:ext>
            </a:extLst>
          </p:cNvPr>
          <p:cNvSpPr txBox="1"/>
          <p:nvPr/>
        </p:nvSpPr>
        <p:spPr>
          <a:xfrm>
            <a:off x="902737" y="321509"/>
            <a:ext cx="107340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Vẽ sơ đồ tư duy thể hiện một số hoạt động kinh tế biển ở vùng Duyên hải miền Trung.</a:t>
            </a:r>
            <a:endParaRPr lang="en-SG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22C57-EAAC-40D9-4D9A-8B1E7488A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36" t="9853" r="8758" b="-8301"/>
          <a:stretch/>
        </p:blipFill>
        <p:spPr>
          <a:xfrm>
            <a:off x="628131" y="2004234"/>
            <a:ext cx="10935737" cy="43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3683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358" t="47250" r="26939" b="18737"/>
          <a:stretch/>
        </p:blipFill>
        <p:spPr bwMode="auto">
          <a:xfrm>
            <a:off x="2432115" y="838985"/>
            <a:ext cx="7220932" cy="4364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2663646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318C6-42D5-434C-8906-EF70BC585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26" y="2487053"/>
            <a:ext cx="8522947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96</Words>
  <Application>Microsoft Office PowerPoint</Application>
  <PresentationFormat>Widescreen</PresentationFormat>
  <Paragraphs>11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等线</vt:lpstr>
      <vt:lpstr>#9Slide07 HoneyCream</vt:lpstr>
      <vt:lpstr>#9Slide07 SVNZiclets</vt:lpstr>
      <vt:lpstr>Arial</vt:lpstr>
      <vt:lpstr>Calibri</vt:lpstr>
      <vt:lpstr>Calisto MT</vt:lpstr>
      <vt:lpstr>Cambria</vt:lpstr>
      <vt:lpstr>Cambria Bold</vt:lpstr>
      <vt:lpstr>Roboto</vt:lpstr>
      <vt:lpstr>SVN-Newton</vt:lpstr>
      <vt:lpstr>Times New Roman</vt:lpstr>
      <vt:lpstr>UTM Avo</vt:lpstr>
      <vt:lpstr>UTM Guanine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qwww</dc:creator>
  <cp:lastModifiedBy>Ngọc Đỗ</cp:lastModifiedBy>
  <cp:revision>14</cp:revision>
  <dcterms:created xsi:type="dcterms:W3CDTF">2021-06-21T14:09:30Z</dcterms:created>
  <dcterms:modified xsi:type="dcterms:W3CDTF">2024-02-19T03:34:47Z</dcterms:modified>
</cp:coreProperties>
</file>