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sldIdLst>
    <p:sldId id="258" r:id="rId2"/>
    <p:sldId id="296" r:id="rId3"/>
    <p:sldId id="260" r:id="rId4"/>
    <p:sldId id="295" r:id="rId5"/>
    <p:sldId id="262" r:id="rId6"/>
    <p:sldId id="263" r:id="rId7"/>
    <p:sldId id="277" r:id="rId8"/>
    <p:sldId id="291" r:id="rId9"/>
    <p:sldId id="290" r:id="rId10"/>
    <p:sldId id="280" r:id="rId11"/>
    <p:sldId id="292" r:id="rId12"/>
    <p:sldId id="281" r:id="rId13"/>
    <p:sldId id="282" r:id="rId14"/>
    <p:sldId id="283" r:id="rId15"/>
    <p:sldId id="293" r:id="rId16"/>
    <p:sldId id="297" r:id="rId17"/>
    <p:sldId id="269" r:id="rId18"/>
    <p:sldId id="294" r:id="rId19"/>
    <p:sldId id="272" r:id="rId20"/>
    <p:sldId id="271" r:id="rId21"/>
    <p:sldId id="273" r:id="rId22"/>
    <p:sldId id="274" r:id="rId23"/>
  </p:sldIdLst>
  <p:sldSz cx="12192000" cy="6858000"/>
  <p:notesSz cx="6858000" cy="9144000"/>
  <p:embeddedFontLst>
    <p:embeddedFont>
      <p:font typeface="等线" panose="02010600030101010101" pitchFamily="2" charset="-122"/>
      <p:regular r:id="rId25"/>
      <p:bold r:id="rId26"/>
    </p:embeddedFont>
    <p:embeddedFont>
      <p:font typeface="等线 Light" panose="02010600030101010101" pitchFamily="2" charset="-122"/>
      <p:regular r:id="rId27"/>
    </p:embeddedFont>
    <p:embeddedFont>
      <p:font typeface="#9SLIDE03 SFU FUTURA_05 EXTRABO" panose="020B0604020202020204" charset="0"/>
      <p:bold r:id="rId28"/>
    </p:embeddedFont>
    <p:embeddedFont>
      <p:font typeface="#9Slide03 SVNNexa Rust Sans Bla" panose="020B0606040200020203" charset="0"/>
      <p:bold r:id="rId29"/>
    </p:embeddedFont>
    <p:embeddedFont>
      <p:font typeface="#9Slide07 SVNDessert Menu Scrip" panose="020B0604020202020204" charset="0"/>
      <p:regular r:id="rId30"/>
    </p:embeddedFont>
    <p:embeddedFont>
      <p:font typeface="Calibri" panose="020F0502020204030204" pitchFamily="3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Wide Latin" panose="020A0A070505050204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8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2" d="100"/>
          <a:sy n="72" d="100"/>
        </p:scale>
        <p:origin x="37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B1B77-112B-4998-9B1D-CD4C98682654}" type="datetimeFigureOut">
              <a:rPr lang="en-US" smtClean="0"/>
              <a:t>01/10/2023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A6E64-5DF0-48C8-A9C6-47DEAE990759}" type="slidenum">
              <a:rPr lang="en-US" smtClean="0"/>
              <a:t>‹#›</a:t>
            </a:fld>
            <a:endParaRPr lang="en-US"/>
          </a:p>
        </p:txBody>
      </p:sp>
    </p:spTree>
    <p:extLst>
      <p:ext uri="{BB962C8B-B14F-4D97-AF65-F5344CB8AC3E}">
        <p14:creationId xmlns:p14="http://schemas.microsoft.com/office/powerpoint/2010/main" val="34214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2042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2317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89469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2839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661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2587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0590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3008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24205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2081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5412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6079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95448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90462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7967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52907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3246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8658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952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5862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6449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03132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extLst>
      <p:ext uri="{BB962C8B-B14F-4D97-AF65-F5344CB8AC3E}">
        <p14:creationId xmlns:p14="http://schemas.microsoft.com/office/powerpoint/2010/main" val="13954931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1526803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3013106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112569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16889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553814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1617467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393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9019535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909928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0458590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500762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1070851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8593337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357289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7" name="Picture 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9" name="Picture 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pic>
        <p:nvPicPr>
          <p:cNvPr id="16" name="Picture 15">
            <a:extLst>
              <a:ext uri="{FF2B5EF4-FFF2-40B4-BE49-F238E27FC236}">
                <a16:creationId xmlns:a16="http://schemas.microsoft.com/office/drawing/2014/main" id="{95303BA3-EB86-C325-12E5-03FDFB282CFA}"/>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09C0193A-A4B7-D5E3-8D66-70E5D7B4104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1925700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vdo.ai/contact?utm_medium=video&amp;utm_term=vndoc.com&amp;utm_source=vdoai_log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do.ai/contact?utm_medium=video&amp;utm_term=vndoc.com&amp;utm_source=vdoai_lo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do.ai/contact?utm_medium=video&amp;utm_term=vndoc.com&amp;utm_source=vdoai_log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vdo.ai/contact?utm_medium=video&amp;utm_term=vndoc.com&amp;utm_source=vdoai_log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984590" y="187488"/>
            <a:ext cx="9207410" cy="6483023"/>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4631679" y="1806208"/>
            <a:ext cx="5276872"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rPr>
              <a:t>KHỞI ĐỘNG</a:t>
            </a:r>
            <a:endParaRPr kumimoji="0" lang="zh-CN" altLang="en-US"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endParaRPr>
          </a:p>
        </p:txBody>
      </p:sp>
      <p:sp>
        <p:nvSpPr>
          <p:cNvPr id="12" name="椭圆 11"/>
          <p:cNvSpPr/>
          <p:nvPr/>
        </p:nvSpPr>
        <p:spPr>
          <a:xfrm>
            <a:off x="6671102" y="950822"/>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rPr>
              <a:t>1</a:t>
            </a:r>
            <a:endParaRPr kumimoji="0" lang="zh-CN" altLang="en-US"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endParaRPr>
          </a:p>
        </p:txBody>
      </p:sp>
    </p:spTree>
    <p:extLst>
      <p:ext uri="{BB962C8B-B14F-4D97-AF65-F5344CB8AC3E}">
        <p14:creationId xmlns:p14="http://schemas.microsoft.com/office/powerpoint/2010/main" val="21134267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76072" y="1249030"/>
            <a:ext cx="11439727" cy="5077838"/>
          </a:xfrm>
          <a:prstGeom prst="round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91349" y="233739"/>
            <a:ext cx="10872307" cy="76944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Đọc</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lại</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văn</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bản</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và</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trả</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lời</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các</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câu</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hỏi</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sau</a:t>
            </a:r>
            <a:r>
              <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a:t>
            </a:r>
          </a:p>
        </p:txBody>
      </p:sp>
      <p:grpSp>
        <p:nvGrpSpPr>
          <p:cNvPr id="9" name="Group 8">
            <a:extLst>
              <a:ext uri="{FF2B5EF4-FFF2-40B4-BE49-F238E27FC236}">
                <a16:creationId xmlns:a16="http://schemas.microsoft.com/office/drawing/2014/main" id="{4AD949C6-DB4B-C74B-8512-01F0D10E6626}"/>
              </a:ext>
            </a:extLst>
          </p:cNvPr>
          <p:cNvGrpSpPr/>
          <p:nvPr/>
        </p:nvGrpSpPr>
        <p:grpSpPr>
          <a:xfrm>
            <a:off x="794475" y="1651868"/>
            <a:ext cx="10593771" cy="1686613"/>
            <a:chOff x="1063328" y="1908447"/>
            <a:chExt cx="4169752" cy="1686613"/>
          </a:xfrm>
        </p:grpSpPr>
        <p:sp>
          <p:nvSpPr>
            <p:cNvPr id="27" name="Shape 2015"/>
            <p:cNvSpPr/>
            <p:nvPr/>
          </p:nvSpPr>
          <p:spPr>
            <a:xfrm>
              <a:off x="1582550" y="1908447"/>
              <a:ext cx="3650530" cy="1686613"/>
            </a:xfrm>
            <a:prstGeom prst="roundRect">
              <a:avLst>
                <a:gd name="adj" fmla="val 6918"/>
              </a:avLst>
            </a:prstGeom>
            <a:solidFill>
              <a:schemeClr val="bg1"/>
            </a:solidFill>
            <a:ln w="38100">
              <a:solidFill>
                <a:srgbClr val="A6AAA9"/>
              </a:solidFill>
              <a:miter lim="400000"/>
            </a:ln>
          </p:spPr>
          <p:txBody>
            <a:bodyPr lIns="19050" tIns="19050" rIns="19050" bIns="190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35"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30" name="Shape 2022"/>
            <p:cNvSpPr/>
            <p:nvPr/>
          </p:nvSpPr>
          <p:spPr>
            <a:xfrm>
              <a:off x="1582551" y="2068323"/>
              <a:ext cx="3605951" cy="138630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lvl="0" algn="ctr">
                <a:defRPr/>
              </a:pPr>
              <a:r>
                <a:rPr lang="en-US" b="1" dirty="0">
                  <a:solidFill>
                    <a:srgbClr val="C00000"/>
                  </a:solidFill>
                  <a:latin typeface="Cambria" panose="02040503050406030204" pitchFamily="18" charset="0"/>
                  <a:ea typeface="Cambria" panose="02040503050406030204" pitchFamily="18" charset="0"/>
                </a:rPr>
                <a:t>Chi </a:t>
              </a:r>
              <a:r>
                <a:rPr lang="en-US" b="1" dirty="0" err="1">
                  <a:solidFill>
                    <a:srgbClr val="C00000"/>
                  </a:solidFill>
                  <a:latin typeface="Cambria" panose="02040503050406030204" pitchFamily="18" charset="0"/>
                  <a:ea typeface="Cambria" panose="02040503050406030204" pitchFamily="18" charset="0"/>
                </a:rPr>
                <a:t>tiết</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nào</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cho</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thấy</a:t>
              </a:r>
              <a:r>
                <a:rPr lang="en-US" b="1" dirty="0">
                  <a:solidFill>
                    <a:srgbClr val="C00000"/>
                  </a:solidFill>
                  <a:latin typeface="Cambria" panose="02040503050406030204" pitchFamily="18" charset="0"/>
                  <a:ea typeface="Cambria" panose="02040503050406030204" pitchFamily="18" charset="0"/>
                </a:rPr>
                <a:t> Ta-</a:t>
              </a:r>
              <a:r>
                <a:rPr lang="en-US" b="1" dirty="0" err="1">
                  <a:solidFill>
                    <a:srgbClr val="C00000"/>
                  </a:solidFill>
                  <a:latin typeface="Cambria" panose="02040503050406030204" pitchFamily="18" charset="0"/>
                  <a:ea typeface="Cambria" panose="02040503050406030204" pitchFamily="18" charset="0"/>
                </a:rPr>
                <a:t>nhi</a:t>
              </a:r>
              <a:r>
                <a:rPr lang="en-US" b="1" dirty="0">
                  <a:solidFill>
                    <a:srgbClr val="C00000"/>
                  </a:solidFill>
                  <a:latin typeface="Cambria" panose="02040503050406030204" pitchFamily="18" charset="0"/>
                  <a:ea typeface="Cambria" panose="02040503050406030204" pitchFamily="18" charset="0"/>
                </a:rPr>
                <a:t>-a </a:t>
              </a:r>
              <a:r>
                <a:rPr lang="en-US" b="1" dirty="0" err="1">
                  <a:solidFill>
                    <a:srgbClr val="C00000"/>
                  </a:solidFill>
                  <a:latin typeface="Cambria" panose="02040503050406030204" pitchFamily="18" charset="0"/>
                  <a:ea typeface="Cambria" panose="02040503050406030204" pitchFamily="18" charset="0"/>
                </a:rPr>
                <a:t>cảm</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thấy</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thoải</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mái</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trong</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những</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ngày</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hè</a:t>
              </a:r>
              <a:r>
                <a:rPr lang="en-US" b="1" dirty="0">
                  <a:solidFill>
                    <a:srgbClr val="C00000"/>
                  </a:solidFill>
                  <a:latin typeface="Cambria" panose="02040503050406030204" pitchFamily="18" charset="0"/>
                  <a:ea typeface="Cambria" panose="02040503050406030204" pitchFamily="18" charset="0"/>
                </a:rPr>
                <a:t> ở </a:t>
              </a:r>
              <a:r>
                <a:rPr lang="en-US" b="1" dirty="0" err="1">
                  <a:solidFill>
                    <a:srgbClr val="C00000"/>
                  </a:solidFill>
                  <a:latin typeface="Cambria" panose="02040503050406030204" pitchFamily="18" charset="0"/>
                  <a:ea typeface="Cambria" panose="02040503050406030204" pitchFamily="18" charset="0"/>
                </a:rPr>
                <a:t>nhà</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ông</a:t>
              </a:r>
              <a:r>
                <a:rPr lang="en-US" b="1" dirty="0">
                  <a:solidFill>
                    <a:srgbClr val="C00000"/>
                  </a:solidFill>
                  <a:latin typeface="Cambria" panose="02040503050406030204" pitchFamily="18" charset="0"/>
                  <a:ea typeface="Cambria" panose="02040503050406030204" pitchFamily="18" charset="0"/>
                </a:rPr>
                <a:t> </a:t>
              </a:r>
              <a:r>
                <a:rPr lang="en-US" b="1" dirty="0" err="1">
                  <a:solidFill>
                    <a:srgbClr val="C00000"/>
                  </a:solidFill>
                  <a:latin typeface="Cambria" panose="02040503050406030204" pitchFamily="18" charset="0"/>
                  <a:ea typeface="Cambria" panose="02040503050406030204" pitchFamily="18" charset="0"/>
                </a:rPr>
                <a:t>bà</a:t>
              </a:r>
              <a:r>
                <a:rPr lang="en-US" b="1" dirty="0">
                  <a:solidFill>
                    <a:srgbClr val="C00000"/>
                  </a:solidFill>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8" name="Shape 2029"/>
            <p:cNvSpPr/>
            <p:nvPr/>
          </p:nvSpPr>
          <p:spPr>
            <a:xfrm>
              <a:off x="1063328" y="2287839"/>
              <a:ext cx="474644" cy="955486"/>
            </a:xfrm>
            <a:prstGeom prst="roundRect">
              <a:avLst/>
            </a:prstGeom>
            <a:solidFill>
              <a:srgbClr val="C00000"/>
            </a:solidFill>
            <a:ln w="12700" cap="flat">
              <a:noFill/>
              <a:miter lim="400000"/>
            </a:ln>
            <a:effectLst/>
          </p:spPr>
          <p:txBody>
            <a:bodyPr wrap="square" lIns="33866" tIns="33866" rIns="33866" bIns="3386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mbria" panose="02040503050406030204" pitchFamily="18" charset="0"/>
                  <a:ea typeface="Cambria" panose="02040503050406030204" pitchFamily="18" charset="0"/>
                  <a:sym typeface="字魂17号-萌趣果冻体" panose="02000000000000000000" pitchFamily="2" charset="-122"/>
                </a:rPr>
                <a:t>1</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grpSp>
      <p:pic>
        <p:nvPicPr>
          <p:cNvPr id="1026" name="Picture 2" descr="Sóc Nâu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11" l="10000" r="90000"/>
                    </a14:imgEffect>
                  </a14:imgLayer>
                </a14:imgProps>
              </a:ext>
              <a:ext uri="{28A0092B-C50C-407E-A947-70E740481C1C}">
                <a14:useLocalDpi xmlns:a14="http://schemas.microsoft.com/office/drawing/2010/main" val="0"/>
              </a:ext>
            </a:extLst>
          </a:blip>
          <a:srcRect/>
          <a:stretch>
            <a:fillRect/>
          </a:stretch>
        </p:blipFill>
        <p:spPr bwMode="auto">
          <a:xfrm flipH="1">
            <a:off x="-84267" y="4866290"/>
            <a:ext cx="1980375" cy="1980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đôi Mắt To Dễ Thương Con Kiến ​​đỏ PNG , Mắt To, đáng Yêu, Kiến  PNG và Vector với nền trong suốt để tải xuống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0" r="95000">
                        <a14:foregroundMark x1="26250" y1="41250" x2="31406" y2="40000"/>
                        <a14:foregroundMark x1="16875" y1="45781" x2="20469" y2="45469"/>
                        <a14:foregroundMark x1="12188" y1="44063" x2="12188" y2="44063"/>
                        <a14:foregroundMark x1="14375" y1="41563" x2="22656" y2="49219"/>
                        <a14:foregroundMark x1="18750" y1="39688" x2="10469" y2="48438"/>
                        <a14:foregroundMark x1="26875" y1="39063" x2="34688" y2="48750"/>
                        <a14:foregroundMark x1="34688" y1="39063" x2="25625" y2="45469"/>
                      </a14:backgroundRemoval>
                    </a14:imgEffect>
                  </a14:imgLayer>
                </a14:imgProps>
              </a:ext>
              <a:ext uri="{28A0092B-C50C-407E-A947-70E740481C1C}">
                <a14:useLocalDpi xmlns:a14="http://schemas.microsoft.com/office/drawing/2010/main" val="0"/>
              </a:ext>
            </a:extLst>
          </a:blip>
          <a:srcRect/>
          <a:stretch>
            <a:fillRect/>
          </a:stretch>
        </p:blipFill>
        <p:spPr bwMode="auto">
          <a:xfrm>
            <a:off x="10593482" y="-200972"/>
            <a:ext cx="1589529" cy="15895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09365" y="3461406"/>
            <a:ext cx="9161366" cy="1754326"/>
          </a:xfrm>
          <a:prstGeom prst="rect">
            <a:avLst/>
          </a:prstGeom>
        </p:spPr>
        <p:txBody>
          <a:bodyPr wrap="square">
            <a:spAutoFit/>
          </a:bodyPr>
          <a:lstStyle/>
          <a:p>
            <a:pPr algn="just"/>
            <a:r>
              <a:rPr lang="vi-VN" sz="3600" i="1" dirty="0">
                <a:solidFill>
                  <a:srgbClr val="000000"/>
                </a:solidFill>
                <a:latin typeface="Cambria" panose="02040503050406030204" pitchFamily="18" charset="0"/>
                <a:ea typeface="Cambria" panose="02040503050406030204" pitchFamily="18" charset="0"/>
              </a:rPr>
              <a:t>Chi tiết cho thấy Ta-nhi-a cảm thấy thoải mái trong những ngày hè ở nhà ông bà: </a:t>
            </a:r>
            <a:r>
              <a:rPr lang="vi-VN" sz="3600" b="1" i="1" dirty="0">
                <a:solidFill>
                  <a:srgbClr val="000000"/>
                </a:solidFill>
                <a:latin typeface="Cambria" panose="02040503050406030204" pitchFamily="18" charset="0"/>
                <a:ea typeface="Cambria" panose="02040503050406030204" pitchFamily="18" charset="0"/>
              </a:rPr>
              <a:t>Ta- nhi-a được thỏa thích chạy nhảy trong vườn. </a:t>
            </a:r>
          </a:p>
        </p:txBody>
      </p:sp>
    </p:spTree>
    <p:extLst>
      <p:ext uri="{BB962C8B-B14F-4D97-AF65-F5344CB8AC3E}">
        <p14:creationId xmlns:p14="http://schemas.microsoft.com/office/powerpoint/2010/main" val="34845390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66928" y="1284050"/>
            <a:ext cx="11439727" cy="5363637"/>
          </a:xfrm>
          <a:prstGeom prst="round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91349" y="233739"/>
            <a:ext cx="10279175"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Đọc</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lại</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văn</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bản</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và</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trả</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lời</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các</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câu</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hỏi</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kumimoji="0" lang="en-US" altLang="zh-CN"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sau</a:t>
            </a:r>
            <a:r>
              <a:rPr kumimoji="0" lang="en-US"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a:t>
            </a:r>
          </a:p>
        </p:txBody>
      </p:sp>
      <p:grpSp>
        <p:nvGrpSpPr>
          <p:cNvPr id="9" name="Group 8">
            <a:extLst>
              <a:ext uri="{FF2B5EF4-FFF2-40B4-BE49-F238E27FC236}">
                <a16:creationId xmlns:a16="http://schemas.microsoft.com/office/drawing/2014/main" id="{4AD949C6-DB4B-C74B-8512-01F0D10E6626}"/>
              </a:ext>
            </a:extLst>
          </p:cNvPr>
          <p:cNvGrpSpPr/>
          <p:nvPr/>
        </p:nvGrpSpPr>
        <p:grpSpPr>
          <a:xfrm>
            <a:off x="803475" y="1388557"/>
            <a:ext cx="10310627" cy="1686613"/>
            <a:chOff x="1107907" y="1908447"/>
            <a:chExt cx="4058305" cy="1686613"/>
          </a:xfrm>
        </p:grpSpPr>
        <p:sp>
          <p:nvSpPr>
            <p:cNvPr id="27" name="Shape 2015"/>
            <p:cNvSpPr/>
            <p:nvPr/>
          </p:nvSpPr>
          <p:spPr>
            <a:xfrm>
              <a:off x="1582551" y="1908447"/>
              <a:ext cx="3561372" cy="1686613"/>
            </a:xfrm>
            <a:prstGeom prst="roundRect">
              <a:avLst>
                <a:gd name="adj" fmla="val 6918"/>
              </a:avLst>
            </a:prstGeom>
            <a:solidFill>
              <a:schemeClr val="bg1"/>
            </a:solidFill>
            <a:ln w="12700">
              <a:solidFill>
                <a:srgbClr val="A6AAA9"/>
              </a:solidFill>
              <a:miter lim="400000"/>
            </a:ln>
          </p:spPr>
          <p:txBody>
            <a:bodyPr lIns="19050" tIns="19050" rIns="19050" bIns="190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35"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30" name="Shape 2022"/>
            <p:cNvSpPr/>
            <p:nvPr/>
          </p:nvSpPr>
          <p:spPr>
            <a:xfrm>
              <a:off x="1560261" y="2068323"/>
              <a:ext cx="3605951" cy="138630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Nêu</a:t>
              </a:r>
              <a:r>
                <a:rPr kumimoji="0" lang="vi-VN" altLang="zh-CN" sz="36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công việc Ta-nhi-a đã làm trong vườn nhà ông bà theo các ý sau:</a:t>
              </a:r>
              <a:endParaRPr kumimoji="0" lang="zh-CN" altLang="en-US" sz="3600" b="1" i="0" u="none" strike="noStrike" kern="120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8" name="Shape 2029"/>
            <p:cNvSpPr/>
            <p:nvPr/>
          </p:nvSpPr>
          <p:spPr>
            <a:xfrm>
              <a:off x="1107907" y="2274011"/>
              <a:ext cx="430065" cy="955486"/>
            </a:xfrm>
            <a:prstGeom prst="roundRect">
              <a:avLst/>
            </a:prstGeom>
            <a:solidFill>
              <a:srgbClr val="C00000"/>
            </a:solidFill>
            <a:ln w="12700" cap="flat">
              <a:noFill/>
              <a:miter lim="400000"/>
            </a:ln>
            <a:effectLst/>
          </p:spPr>
          <p:txBody>
            <a:bodyPr wrap="square" lIns="33866" tIns="33866" rIns="33866" bIns="3386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white"/>
                  </a:solidFill>
                  <a:latin typeface="Cambria" panose="02040503050406030204" pitchFamily="18" charset="0"/>
                  <a:ea typeface="Cambria" panose="02040503050406030204" pitchFamily="18" charset="0"/>
                  <a:sym typeface="字魂17号-萌趣果冻体" panose="02000000000000000000" pitchFamily="2" charset="-122"/>
                </a:rPr>
                <a:t>2</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grpSp>
      <p:pic>
        <p:nvPicPr>
          <p:cNvPr id="1026" name="Picture 2" descr="Sóc Nâu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11" l="10000" r="90000"/>
                    </a14:imgEffect>
                  </a14:imgLayer>
                </a14:imgProps>
              </a:ext>
              <a:ext uri="{28A0092B-C50C-407E-A947-70E740481C1C}">
                <a14:useLocalDpi xmlns:a14="http://schemas.microsoft.com/office/drawing/2010/main" val="0"/>
              </a:ext>
            </a:extLst>
          </a:blip>
          <a:srcRect/>
          <a:stretch>
            <a:fillRect/>
          </a:stretch>
        </p:blipFill>
        <p:spPr bwMode="auto">
          <a:xfrm flipH="1">
            <a:off x="-84267" y="4866290"/>
            <a:ext cx="1980375" cy="1980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đôi Mắt To Dễ Thương Con Kiến ​​đỏ PNG , Mắt To, đáng Yêu, Kiến  PNG và Vector với nền trong suốt để tải xuống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0" r="95000">
                        <a14:foregroundMark x1="26250" y1="41250" x2="31406" y2="40000"/>
                        <a14:foregroundMark x1="16875" y1="45781" x2="20469" y2="45469"/>
                        <a14:foregroundMark x1="12188" y1="44063" x2="12188" y2="44063"/>
                        <a14:foregroundMark x1="14375" y1="41563" x2="22656" y2="49219"/>
                        <a14:foregroundMark x1="18750" y1="39688" x2="10469" y2="48438"/>
                        <a14:foregroundMark x1="26875" y1="39063" x2="34688" y2="48750"/>
                        <a14:foregroundMark x1="34688" y1="39063" x2="25625" y2="45469"/>
                      </a14:backgroundRemoval>
                    </a14:imgEffect>
                  </a14:imgLayer>
                </a14:imgProps>
              </a:ext>
              <a:ext uri="{28A0092B-C50C-407E-A947-70E740481C1C}">
                <a14:useLocalDpi xmlns:a14="http://schemas.microsoft.com/office/drawing/2010/main" val="0"/>
              </a:ext>
            </a:extLst>
          </a:blip>
          <a:srcRect/>
          <a:stretch>
            <a:fillRect/>
          </a:stretch>
        </p:blipFill>
        <p:spPr bwMode="auto">
          <a:xfrm>
            <a:off x="9951402" y="-398492"/>
            <a:ext cx="2212145" cy="2212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92736533"/>
              </p:ext>
            </p:extLst>
          </p:nvPr>
        </p:nvGraphicFramePr>
        <p:xfrm>
          <a:off x="2256960" y="4363515"/>
          <a:ext cx="9156434" cy="1833880"/>
        </p:xfrm>
        <a:graphic>
          <a:graphicData uri="http://schemas.openxmlformats.org/drawingml/2006/table">
            <a:tbl>
              <a:tblPr firstRow="1" bandRow="1">
                <a:tableStyleId>{B301B821-A1FF-4177-AEE7-76D212191A09}</a:tableStyleId>
              </a:tblPr>
              <a:tblGrid>
                <a:gridCol w="4578217">
                  <a:extLst>
                    <a:ext uri="{9D8B030D-6E8A-4147-A177-3AD203B41FA5}">
                      <a16:colId xmlns:a16="http://schemas.microsoft.com/office/drawing/2014/main" val="2013272516"/>
                    </a:ext>
                  </a:extLst>
                </a:gridCol>
                <a:gridCol w="4578217">
                  <a:extLst>
                    <a:ext uri="{9D8B030D-6E8A-4147-A177-3AD203B41FA5}">
                      <a16:colId xmlns:a16="http://schemas.microsoft.com/office/drawing/2014/main" val="3147851851"/>
                    </a:ext>
                  </a:extLst>
                </a:gridCol>
              </a:tblGrid>
              <a:tr h="370840">
                <a:tc>
                  <a:txBody>
                    <a:bodyPr/>
                    <a:lstStyle/>
                    <a:p>
                      <a:pPr algn="just" fontAlgn="t"/>
                      <a:r>
                        <a:rPr lang="vi-VN" sz="2800" b="0" dirty="0">
                          <a:solidFill>
                            <a:srgbClr val="C00000"/>
                          </a:solidFill>
                          <a:effectLst/>
                          <a:latin typeface="Times New Roman" panose="02020603050405020304" pitchFamily="18" charset="0"/>
                          <a:cs typeface="Times New Roman" panose="02020603050405020304" pitchFamily="18" charset="0"/>
                        </a:rPr>
                        <a:t>Bứng một cây nhỏ nhất trồng vào chỗ đất trống dưới cửa sổ</a:t>
                      </a:r>
                      <a:r>
                        <a:rPr lang="en-US" sz="2800" b="0" dirty="0">
                          <a:solidFill>
                            <a:srgbClr val="C00000"/>
                          </a:solidFill>
                          <a:effectLst/>
                          <a:latin typeface="Times New Roman" panose="02020603050405020304" pitchFamily="18" charset="0"/>
                          <a:cs typeface="Times New Roman" panose="02020603050405020304" pitchFamily="18" charset="0"/>
                        </a:rPr>
                        <a:t>.</a:t>
                      </a:r>
                      <a:endParaRPr lang="vi-VN" sz="2800" b="0" dirty="0">
                        <a:solidFill>
                          <a:srgbClr val="C00000"/>
                        </a:solidFill>
                        <a:effectLst/>
                        <a:latin typeface="Times New Roman" panose="02020603050405020304" pitchFamily="18" charset="0"/>
                        <a:cs typeface="Times New Roman" panose="020206030504050203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a:r>
                        <a:rPr lang="en-US" sz="2800" b="0" dirty="0" err="1">
                          <a:solidFill>
                            <a:srgbClr val="C00000"/>
                          </a:solidFill>
                          <a:effectLst/>
                          <a:latin typeface="Times New Roman" panose="02020603050405020304" pitchFamily="18" charset="0"/>
                          <a:cs typeface="Times New Roman" panose="02020603050405020304" pitchFamily="18" charset="0"/>
                        </a:rPr>
                        <a:t>Thấy</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khóm</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hoa</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hồng</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bạch</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có</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vẻ</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chật</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chỗ</a:t>
                      </a:r>
                      <a:r>
                        <a:rPr lang="en-US" sz="2800" b="0" dirty="0">
                          <a:solidFill>
                            <a:srgbClr val="C00000"/>
                          </a:solidFill>
                          <a:effectLst/>
                          <a:latin typeface="Times New Roman" panose="02020603050405020304" pitchFamily="18" charset="0"/>
                          <a:cs typeface="Times New Roman" panose="02020603050405020304" pitchFamily="18"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049445"/>
                  </a:ext>
                </a:extLst>
              </a:tr>
              <a:tr h="370840">
                <a:tc>
                  <a:txBody>
                    <a:bodyPr/>
                    <a:lstStyle/>
                    <a:p>
                      <a:pPr algn="just" fontAlgn="t"/>
                      <a:r>
                        <a:rPr lang="en-US" sz="2800" b="0">
                          <a:solidFill>
                            <a:srgbClr val="C00000"/>
                          </a:solidFill>
                          <a:effectLst/>
                          <a:latin typeface="Times New Roman" panose="02020603050405020304" pitchFamily="18" charset="0"/>
                          <a:cs typeface="Times New Roman" panose="02020603050405020304" pitchFamily="18" charset="0"/>
                        </a:rPr>
                        <a:t>Chọn một khóm huệ đem trồng cạnh cây hoa hồng.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a:r>
                        <a:rPr lang="vi-VN" sz="2800" b="0" dirty="0">
                          <a:solidFill>
                            <a:srgbClr val="C00000"/>
                          </a:solidFill>
                          <a:effectLst/>
                          <a:latin typeface="Times New Roman" panose="02020603050405020304" pitchFamily="18" charset="0"/>
                          <a:cs typeface="Times New Roman" panose="02020603050405020304" pitchFamily="18" charset="0"/>
                        </a:rPr>
                        <a:t>Ngắm nghía một hồi, cảm thấy chưa hài lòng</a:t>
                      </a:r>
                      <a:r>
                        <a:rPr lang="en-US" sz="2800" b="0" dirty="0">
                          <a:solidFill>
                            <a:srgbClr val="C00000"/>
                          </a:solidFill>
                          <a:effectLst/>
                          <a:latin typeface="Times New Roman" panose="02020603050405020304" pitchFamily="18" charset="0"/>
                          <a:cs typeface="Times New Roman" panose="02020603050405020304" pitchFamily="18" charset="0"/>
                        </a:rPr>
                        <a:t>.</a:t>
                      </a:r>
                      <a:endParaRPr lang="vi-VN" sz="2800" b="0" dirty="0">
                        <a:solidFill>
                          <a:srgbClr val="C00000"/>
                        </a:solidFill>
                        <a:effectLst/>
                        <a:latin typeface="Times New Roman" panose="02020603050405020304" pitchFamily="18" charset="0"/>
                        <a:cs typeface="Times New Roman" panose="02020603050405020304" pitchFamily="18"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841129"/>
                  </a:ext>
                </a:extLst>
              </a:tr>
            </a:tbl>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79338">
            <a:off x="3073653" y="3066015"/>
            <a:ext cx="3304318" cy="121958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05779">
            <a:off x="6892817" y="2821963"/>
            <a:ext cx="3529890" cy="1499746"/>
          </a:xfrm>
          <a:prstGeom prst="rect">
            <a:avLst/>
          </a:prstGeom>
        </p:spPr>
      </p:pic>
      <p:sp>
        <p:nvSpPr>
          <p:cNvPr id="7" name="Rectangle 6"/>
          <p:cNvSpPr/>
          <p:nvPr/>
        </p:nvSpPr>
        <p:spPr>
          <a:xfrm>
            <a:off x="3445212" y="3408875"/>
            <a:ext cx="2190023" cy="584775"/>
          </a:xfrm>
          <a:prstGeom prst="rect">
            <a:avLst/>
          </a:prstGeom>
        </p:spPr>
        <p:txBody>
          <a:bodyPr wrap="none">
            <a:spAutoFit/>
          </a:bodyPr>
          <a:lstStyle/>
          <a:p>
            <a:pPr algn="ctr" fontAlgn="t"/>
            <a:r>
              <a:rPr lang="en-US" sz="3200" dirty="0" err="1">
                <a:latin typeface="Cambria" panose="02040503050406030204" pitchFamily="18" charset="0"/>
                <a:ea typeface="Cambria" panose="02040503050406030204" pitchFamily="18" charset="0"/>
                <a:cs typeface="Times New Roman" panose="02020603050405020304" pitchFamily="18" charset="0"/>
              </a:rPr>
              <a:t>Việc</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đã</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làm</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4" name="Rectangle 13"/>
          <p:cNvSpPr/>
          <p:nvPr/>
        </p:nvSpPr>
        <p:spPr>
          <a:xfrm>
            <a:off x="8326397" y="3383417"/>
            <a:ext cx="1053495" cy="584775"/>
          </a:xfrm>
          <a:prstGeom prst="rect">
            <a:avLst/>
          </a:prstGeom>
        </p:spPr>
        <p:txBody>
          <a:bodyPr wrap="none">
            <a:spAutoFit/>
          </a:bodyPr>
          <a:lstStyle/>
          <a:p>
            <a:pPr algn="ctr" fontAlgn="t"/>
            <a:r>
              <a:rPr lang="en-US" sz="3200" dirty="0" err="1">
                <a:latin typeface="Cambria" panose="02040503050406030204" pitchFamily="18" charset="0"/>
                <a:ea typeface="Cambria" panose="02040503050406030204" pitchFamily="18" charset="0"/>
                <a:cs typeface="Times New Roman" panose="02020603050405020304" pitchFamily="18" charset="0"/>
              </a:rPr>
              <a:t>Lí</a:t>
            </a:r>
            <a:r>
              <a:rPr lang="en-US" sz="3200" dirty="0">
                <a:latin typeface="Cambria" panose="02040503050406030204" pitchFamily="18" charset="0"/>
                <a:ea typeface="Cambria" panose="02040503050406030204" pitchFamily="18" charset="0"/>
                <a:cs typeface="Times New Roman" panose="02020603050405020304" pitchFamily="18" charset="0"/>
              </a:rPr>
              <a:t> do</a:t>
            </a:r>
          </a:p>
        </p:txBody>
      </p:sp>
      <p:sp>
        <p:nvSpPr>
          <p:cNvPr id="8" name="Right Arrow 7"/>
          <p:cNvSpPr/>
          <p:nvPr/>
        </p:nvSpPr>
        <p:spPr>
          <a:xfrm>
            <a:off x="6186430" y="3521438"/>
            <a:ext cx="964178" cy="361006"/>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1369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66928" y="609600"/>
            <a:ext cx="11439727" cy="5752289"/>
          </a:xfrm>
          <a:prstGeom prst="round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949C6-DB4B-C74B-8512-01F0D10E6626}"/>
              </a:ext>
            </a:extLst>
          </p:cNvPr>
          <p:cNvGrpSpPr/>
          <p:nvPr/>
        </p:nvGrpSpPr>
        <p:grpSpPr>
          <a:xfrm>
            <a:off x="1059791" y="849295"/>
            <a:ext cx="10253999" cy="1686613"/>
            <a:chOff x="1107907" y="1908447"/>
            <a:chExt cx="4036016" cy="1686613"/>
          </a:xfrm>
        </p:grpSpPr>
        <p:sp>
          <p:nvSpPr>
            <p:cNvPr id="27" name="Shape 2015"/>
            <p:cNvSpPr/>
            <p:nvPr/>
          </p:nvSpPr>
          <p:spPr>
            <a:xfrm>
              <a:off x="1582551" y="1908447"/>
              <a:ext cx="3561372" cy="1686613"/>
            </a:xfrm>
            <a:prstGeom prst="roundRect">
              <a:avLst>
                <a:gd name="adj" fmla="val 6918"/>
              </a:avLst>
            </a:prstGeom>
            <a:noFill/>
            <a:ln w="12700">
              <a:solidFill>
                <a:srgbClr val="A6AAA9"/>
              </a:solidFill>
              <a:miter lim="400000"/>
            </a:ln>
          </p:spPr>
          <p:txBody>
            <a:bodyPr lIns="19050" tIns="19050" rIns="19050" bIns="190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35"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30" name="Shape 2022"/>
            <p:cNvSpPr/>
            <p:nvPr/>
          </p:nvSpPr>
          <p:spPr>
            <a:xfrm>
              <a:off x="1537972" y="2081675"/>
              <a:ext cx="3605951" cy="138630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Nhờ</a:t>
              </a:r>
              <a:r>
                <a:rPr kumimoji="0" lang="vi-VN" altLang="zh-CN"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việc làm của Ta-nhi-a, cây hồng và cây huệ  nở hoa đẹp thế nào?</a:t>
              </a:r>
              <a:endParaRPr kumimoji="0" lang="zh-CN" altLang="en-US" sz="4000" b="0" i="0" u="none" strike="noStrike" kern="120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8" name="Shape 2029"/>
            <p:cNvSpPr/>
            <p:nvPr/>
          </p:nvSpPr>
          <p:spPr>
            <a:xfrm>
              <a:off x="1107907" y="2274011"/>
              <a:ext cx="430065" cy="955486"/>
            </a:xfrm>
            <a:prstGeom prst="roundRect">
              <a:avLst/>
            </a:prstGeom>
            <a:solidFill>
              <a:srgbClr val="C00000"/>
            </a:solidFill>
            <a:ln w="12700" cap="flat">
              <a:noFill/>
              <a:miter lim="400000"/>
            </a:ln>
            <a:effectLst/>
          </p:spPr>
          <p:txBody>
            <a:bodyPr wrap="square" lIns="33866" tIns="33866" rIns="33866" bIns="3386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3</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grpSp>
      <p:sp>
        <p:nvSpPr>
          <p:cNvPr id="5" name="Rounded Rectangle 4">
            <a:extLst>
              <a:ext uri="{FF2B5EF4-FFF2-40B4-BE49-F238E27FC236}">
                <a16:creationId xmlns:a16="http://schemas.microsoft.com/office/drawing/2014/main" id="{396519F4-F104-8846-8927-08A15201704D}"/>
              </a:ext>
            </a:extLst>
          </p:cNvPr>
          <p:cNvSpPr/>
          <p:nvPr/>
        </p:nvSpPr>
        <p:spPr>
          <a:xfrm>
            <a:off x="2152424" y="2775603"/>
            <a:ext cx="9358799" cy="3379012"/>
          </a:xfrm>
          <a:prstGeom prst="roundRect">
            <a:avLst>
              <a:gd name="adj" fmla="val 100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C00000"/>
                </a:solidFill>
                <a:latin typeface="Cambria" panose="02040503050406030204" pitchFamily="18" charset="0"/>
                <a:ea typeface="Cambria" panose="02040503050406030204" pitchFamily="18" charset="0"/>
              </a:rPr>
              <a:t>Nhờ việc làm của Ta-nhi-a, cây hồng nở ra những bông hoa màu trắng dịu, cánh hoa trong suốt lung linh. Hoa nở nhiều đến nỗi cả bụi như phủ đầy tuyết trắng. Và cây hoa huệ cũng đẹp trội hơn hẳn những cây mà nó sống cạnh trước kia. Những bông huệ trắng muốt, đẹp như một nàng tiên trong truyện cổ tích.  </a:t>
            </a:r>
            <a:endParaRPr lang="en-VN" sz="3200" dirty="0">
              <a:solidFill>
                <a:srgbClr val="C00000"/>
              </a:solidFill>
              <a:latin typeface="Cambria" panose="02040503050406030204" pitchFamily="18" charset="0"/>
              <a:ea typeface="Cambria" panose="02040503050406030204" pitchFamily="18" charset="0"/>
            </a:endParaRPr>
          </a:p>
        </p:txBody>
      </p:sp>
      <p:pic>
        <p:nvPicPr>
          <p:cNvPr id="1026" name="Picture 2" descr="Sóc Nâu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11" l="10000" r="90000"/>
                    </a14:imgEffect>
                  </a14:imgLayer>
                </a14:imgProps>
              </a:ext>
              <a:ext uri="{28A0092B-C50C-407E-A947-70E740481C1C}">
                <a14:useLocalDpi xmlns:a14="http://schemas.microsoft.com/office/drawing/2010/main" val="0"/>
              </a:ext>
            </a:extLst>
          </a:blip>
          <a:srcRect/>
          <a:stretch>
            <a:fillRect/>
          </a:stretch>
        </p:blipFill>
        <p:spPr bwMode="auto">
          <a:xfrm flipH="1">
            <a:off x="-84267" y="4866290"/>
            <a:ext cx="1980375" cy="198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376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07605" y="562708"/>
            <a:ext cx="11439727" cy="5579782"/>
          </a:xfrm>
          <a:prstGeom prst="round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949C6-DB4B-C74B-8512-01F0D10E6626}"/>
              </a:ext>
            </a:extLst>
          </p:cNvPr>
          <p:cNvGrpSpPr/>
          <p:nvPr/>
        </p:nvGrpSpPr>
        <p:grpSpPr>
          <a:xfrm>
            <a:off x="768306" y="913406"/>
            <a:ext cx="10465971" cy="1686613"/>
            <a:chOff x="1107907" y="1430703"/>
            <a:chExt cx="4119449" cy="1686613"/>
          </a:xfrm>
        </p:grpSpPr>
        <p:sp>
          <p:nvSpPr>
            <p:cNvPr id="27" name="Shape 2015"/>
            <p:cNvSpPr/>
            <p:nvPr/>
          </p:nvSpPr>
          <p:spPr>
            <a:xfrm>
              <a:off x="1643695" y="1430703"/>
              <a:ext cx="3561372" cy="1686613"/>
            </a:xfrm>
            <a:prstGeom prst="roundRect">
              <a:avLst>
                <a:gd name="adj" fmla="val 6918"/>
              </a:avLst>
            </a:prstGeom>
            <a:solidFill>
              <a:schemeClr val="bg1"/>
            </a:solidFill>
            <a:ln w="57150">
              <a:solidFill>
                <a:srgbClr val="A6AAA9"/>
              </a:solidFill>
              <a:miter lim="400000"/>
            </a:ln>
          </p:spPr>
          <p:txBody>
            <a:bodyPr lIns="19050" tIns="19050" rIns="19050" bIns="190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35"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30" name="Shape 2022"/>
            <p:cNvSpPr/>
            <p:nvPr/>
          </p:nvSpPr>
          <p:spPr>
            <a:xfrm>
              <a:off x="1621405" y="1580858"/>
              <a:ext cx="3605951" cy="138630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Trong câu</a:t>
              </a:r>
              <a:r>
                <a:rPr kumimoji="0" lang="vi-VN" altLang="zh-CN" sz="32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chuyện, Ta-nhi-a đã suy đoán nguyên nhân biến đổi của cây hồng và cây huệ là gì?</a:t>
              </a:r>
              <a:endParaRPr kumimoji="0" lang="zh-CN" altLang="en-US" sz="3200" b="1" i="0" u="none" strike="noStrike" kern="120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8" name="Shape 2029"/>
            <p:cNvSpPr/>
            <p:nvPr/>
          </p:nvSpPr>
          <p:spPr>
            <a:xfrm>
              <a:off x="1107907" y="1796267"/>
              <a:ext cx="474644" cy="955486"/>
            </a:xfrm>
            <a:prstGeom prst="roundRect">
              <a:avLst/>
            </a:prstGeom>
            <a:solidFill>
              <a:schemeClr val="accent2">
                <a:lumMod val="60000"/>
                <a:lumOff val="40000"/>
              </a:schemeClr>
            </a:solidFill>
            <a:ln w="12700" cap="flat">
              <a:noFill/>
              <a:miter lim="400000"/>
            </a:ln>
            <a:effectLst/>
          </p:spPr>
          <p:txBody>
            <a:bodyPr wrap="square" lIns="33866" tIns="33866" rIns="33866" bIns="3386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4</a:t>
              </a:r>
              <a:endParaRPr kumimoji="0" sz="48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grpSp>
      <p:sp>
        <p:nvSpPr>
          <p:cNvPr id="5" name="Rounded Rectangle 4">
            <a:extLst>
              <a:ext uri="{FF2B5EF4-FFF2-40B4-BE49-F238E27FC236}">
                <a16:creationId xmlns:a16="http://schemas.microsoft.com/office/drawing/2014/main" id="{396519F4-F104-8846-8927-08A15201704D}"/>
              </a:ext>
            </a:extLst>
          </p:cNvPr>
          <p:cNvSpPr/>
          <p:nvPr/>
        </p:nvSpPr>
        <p:spPr>
          <a:xfrm>
            <a:off x="2009367" y="2950716"/>
            <a:ext cx="9358799" cy="28749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schemeClr val="tx1"/>
                </a:solidFill>
                <a:latin typeface="Cambria" panose="02040503050406030204" pitchFamily="18" charset="0"/>
                <a:ea typeface="Cambria" panose="02040503050406030204" pitchFamily="18" charset="0"/>
              </a:rPr>
              <a:t>Trong câu chuyện, Ta-nhi-a đã suy đoán nguyên nhân biến đổi của cây hồng và hoa huệ là chỗ ở mới của chúng thoáng hơn, không bị rễ của cây khác tranh chất màu dưới đất.</a:t>
            </a:r>
            <a:endParaRPr lang="en-VN" sz="4800" dirty="0">
              <a:solidFill>
                <a:schemeClr val="tx1"/>
              </a:solidFill>
              <a:latin typeface="Cambria" panose="02040503050406030204" pitchFamily="18" charset="0"/>
              <a:ea typeface="Cambria" panose="02040503050406030204" pitchFamily="18" charset="0"/>
            </a:endParaRPr>
          </a:p>
        </p:txBody>
      </p:sp>
      <p:pic>
        <p:nvPicPr>
          <p:cNvPr id="1026" name="Picture 2" descr="Sóc Nâu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11" l="10000" r="90000"/>
                    </a14:imgEffect>
                  </a14:imgLayer>
                </a14:imgProps>
              </a:ext>
              <a:ext uri="{28A0092B-C50C-407E-A947-70E740481C1C}">
                <a14:useLocalDpi xmlns:a14="http://schemas.microsoft.com/office/drawing/2010/main" val="0"/>
              </a:ext>
            </a:extLst>
          </a:blip>
          <a:srcRect/>
          <a:stretch>
            <a:fillRect/>
          </a:stretch>
        </p:blipFill>
        <p:spPr bwMode="auto">
          <a:xfrm flipH="1">
            <a:off x="-84267" y="4866290"/>
            <a:ext cx="1980375" cy="198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720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66928" y="1284051"/>
            <a:ext cx="11439727" cy="5077838"/>
          </a:xfrm>
          <a:prstGeom prst="round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AD949C6-DB4B-C74B-8512-01F0D10E6626}"/>
              </a:ext>
            </a:extLst>
          </p:cNvPr>
          <p:cNvGrpSpPr/>
          <p:nvPr/>
        </p:nvGrpSpPr>
        <p:grpSpPr>
          <a:xfrm>
            <a:off x="803475" y="1388557"/>
            <a:ext cx="10253999" cy="1686613"/>
            <a:chOff x="1107907" y="1908447"/>
            <a:chExt cx="4036016" cy="1686613"/>
          </a:xfrm>
        </p:grpSpPr>
        <p:sp>
          <p:nvSpPr>
            <p:cNvPr id="27" name="Shape 2015"/>
            <p:cNvSpPr/>
            <p:nvPr/>
          </p:nvSpPr>
          <p:spPr>
            <a:xfrm>
              <a:off x="1582551" y="1908447"/>
              <a:ext cx="3561372" cy="1686613"/>
            </a:xfrm>
            <a:prstGeom prst="roundRect">
              <a:avLst>
                <a:gd name="adj" fmla="val 6918"/>
              </a:avLst>
            </a:prstGeom>
            <a:solidFill>
              <a:schemeClr val="bg1"/>
            </a:solidFill>
            <a:ln w="38100">
              <a:solidFill>
                <a:srgbClr val="A6AAA9"/>
              </a:solidFill>
              <a:miter lim="400000"/>
            </a:ln>
          </p:spPr>
          <p:txBody>
            <a:bodyPr lIns="19050" tIns="19050" rIns="19050" bIns="1905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35"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30" name="Shape 2022"/>
            <p:cNvSpPr/>
            <p:nvPr/>
          </p:nvSpPr>
          <p:spPr>
            <a:xfrm>
              <a:off x="1537972" y="2081675"/>
              <a:ext cx="3605951" cy="138630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Theo em, Ta-nhi-a đã</a:t>
              </a:r>
              <a:r>
                <a:rPr kumimoji="0" lang="vi-VN" altLang="zh-CN"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có thêm trải nghiệm gì trong mùa hè?</a:t>
              </a:r>
              <a:endParaRPr kumimoji="0" lang="zh-CN" altLang="en-US" sz="4400" b="0" i="0" u="none" strike="noStrike" kern="120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8" name="Shape 2029"/>
            <p:cNvSpPr/>
            <p:nvPr/>
          </p:nvSpPr>
          <p:spPr>
            <a:xfrm>
              <a:off x="1107907" y="2274011"/>
              <a:ext cx="430065" cy="955486"/>
            </a:xfrm>
            <a:prstGeom prst="roundRect">
              <a:avLst/>
            </a:prstGeom>
            <a:solidFill>
              <a:schemeClr val="accent4"/>
            </a:solidFill>
            <a:ln w="12700" cap="flat">
              <a:noFill/>
              <a:miter lim="400000"/>
            </a:ln>
            <a:effectLst/>
          </p:spPr>
          <p:txBody>
            <a:bodyPr wrap="square" lIns="33866" tIns="33866" rIns="33866" bIns="3386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5</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grpSp>
      <p:sp>
        <p:nvSpPr>
          <p:cNvPr id="5" name="Rounded Rectangle 4">
            <a:extLst>
              <a:ext uri="{FF2B5EF4-FFF2-40B4-BE49-F238E27FC236}">
                <a16:creationId xmlns:a16="http://schemas.microsoft.com/office/drawing/2014/main" id="{396519F4-F104-8846-8927-08A15201704D}"/>
              </a:ext>
            </a:extLst>
          </p:cNvPr>
          <p:cNvSpPr/>
          <p:nvPr/>
        </p:nvSpPr>
        <p:spPr>
          <a:xfrm>
            <a:off x="2009367" y="3267506"/>
            <a:ext cx="9358799" cy="28749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sysClr val="windowText" lastClr="000000"/>
                </a:solidFill>
                <a:latin typeface="Cambria" panose="02040503050406030204" pitchFamily="18" charset="0"/>
                <a:ea typeface="Cambria" panose="02040503050406030204" pitchFamily="18" charset="0"/>
              </a:rPr>
              <a:t>Theo em, Ta-nhi-a đã có thêm những trải nghiệm trồng hoa và những kiến thức mới trong cách chăm sóc cây trồng để cây có thể sinh trưởng tốt nhất. </a:t>
            </a:r>
            <a:endParaRPr lang="en-VN" sz="8800" dirty="0">
              <a:solidFill>
                <a:sysClr val="windowText" lastClr="000000"/>
              </a:solidFill>
              <a:latin typeface="Cambria" panose="02040503050406030204" pitchFamily="18" charset="0"/>
              <a:ea typeface="Cambria" panose="02040503050406030204" pitchFamily="18" charset="0"/>
            </a:endParaRPr>
          </a:p>
        </p:txBody>
      </p:sp>
      <p:pic>
        <p:nvPicPr>
          <p:cNvPr id="1026" name="Picture 2" descr="Sóc Nâu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11" l="10000" r="90000"/>
                    </a14:imgEffect>
                  </a14:imgLayer>
                </a14:imgProps>
              </a:ext>
              <a:ext uri="{28A0092B-C50C-407E-A947-70E740481C1C}">
                <a14:useLocalDpi xmlns:a14="http://schemas.microsoft.com/office/drawing/2010/main" val="0"/>
              </a:ext>
            </a:extLst>
          </a:blip>
          <a:srcRect/>
          <a:stretch>
            <a:fillRect/>
          </a:stretch>
        </p:blipFill>
        <p:spPr bwMode="auto">
          <a:xfrm flipH="1">
            <a:off x="-84267" y="4866290"/>
            <a:ext cx="1980375" cy="198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764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3" y="2066925"/>
            <a:ext cx="7797460" cy="3733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00625"/>
            <a:ext cx="2450378" cy="1836356"/>
          </a:xfrm>
          <a:prstGeom prst="rect">
            <a:avLst/>
          </a:prstGeom>
        </p:spPr>
      </p:pic>
      <p:pic>
        <p:nvPicPr>
          <p:cNvPr id="8" name="Picture 7"/>
          <p:cNvPicPr>
            <a:picLocks noChangeAspect="1"/>
          </p:cNvPicPr>
          <p:nvPr/>
        </p:nvPicPr>
        <p:blipFill>
          <a:blip r:embed="rId5"/>
          <a:stretch>
            <a:fillRect/>
          </a:stretch>
        </p:blipFill>
        <p:spPr>
          <a:xfrm>
            <a:off x="1344376" y="2790093"/>
            <a:ext cx="6176844" cy="2469330"/>
          </a:xfrm>
          <a:prstGeom prst="rect">
            <a:avLst/>
          </a:prstGeom>
        </p:spPr>
      </p:pic>
    </p:spTree>
    <p:extLst>
      <p:ext uri="{BB962C8B-B14F-4D97-AF65-F5344CB8AC3E}">
        <p14:creationId xmlns:p14="http://schemas.microsoft.com/office/powerpoint/2010/main" val="41210216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2549409"/>
            <a:ext cx="935076" cy="15896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00625"/>
            <a:ext cx="2450378" cy="1836356"/>
          </a:xfrm>
          <a:prstGeom prst="rect">
            <a:avLst/>
          </a:prstGeom>
        </p:spPr>
      </p:pic>
      <p:pic>
        <p:nvPicPr>
          <p:cNvPr id="7" name="Picture 6">
            <a:extLst>
              <a:ext uri="{FF2B5EF4-FFF2-40B4-BE49-F238E27FC236}">
                <a16:creationId xmlns:a16="http://schemas.microsoft.com/office/drawing/2014/main" id="{960008F1-088B-4C5D-82D7-596B3ADA98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77460" y="949524"/>
            <a:ext cx="10584705" cy="6379029"/>
          </a:xfrm>
          <a:prstGeom prst="rect">
            <a:avLst/>
          </a:prstGeom>
        </p:spPr>
      </p:pic>
      <p:sp>
        <p:nvSpPr>
          <p:cNvPr id="9" name="TextBox 8">
            <a:extLst>
              <a:ext uri="{FF2B5EF4-FFF2-40B4-BE49-F238E27FC236}">
                <a16:creationId xmlns:a16="http://schemas.microsoft.com/office/drawing/2014/main" id="{0DAED977-DE43-4D97-96F2-82C5884D877F}"/>
              </a:ext>
            </a:extLst>
          </p:cNvPr>
          <p:cNvSpPr txBox="1"/>
          <p:nvPr/>
        </p:nvSpPr>
        <p:spPr>
          <a:xfrm>
            <a:off x="3665908" y="2726903"/>
            <a:ext cx="7774430" cy="261610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Đoạn</a:t>
            </a:r>
            <a:r>
              <a:rPr lang="en-US" sz="2800" dirty="0">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đọc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giọng</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vui tươi.</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Đoạn</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nl-NL" sz="2800" dirty="0">
                <a:latin typeface="Arial" panose="020B0604020202020204" pitchFamily="34" charset="0"/>
                <a:cs typeface="Arial" panose="020B0604020202020204" pitchFamily="34" charset="0"/>
              </a:rPr>
              <a:t>Nhấn giọng vào những từ ngữ thể hiện tâm trạng</a:t>
            </a:r>
            <a:r>
              <a:rPr lang="vi-VN" sz="2800" dirty="0">
                <a:latin typeface="Arial" panose="020B0604020202020204" pitchFamily="34" charset="0"/>
                <a:cs typeface="Arial" panose="020B0604020202020204" pitchFamily="34" charset="0"/>
              </a:rPr>
              <a:t>,</a:t>
            </a:r>
            <a:r>
              <a:rPr lang="nl-NL" sz="2800" dirty="0">
                <a:latin typeface="Arial" panose="020B0604020202020204" pitchFamily="34" charset="0"/>
                <a:cs typeface="Arial" panose="020B0604020202020204" pitchFamily="34" charset="0"/>
              </a:rPr>
              <a:t> cảm xúc</a:t>
            </a:r>
            <a:r>
              <a:rPr lang="vi-VN" sz="2800" dirty="0">
                <a:latin typeface="Arial" panose="020B0604020202020204" pitchFamily="34" charset="0"/>
                <a:cs typeface="Arial" panose="020B0604020202020204" pitchFamily="34" charset="0"/>
              </a:rPr>
              <a:t> bất ngờ</a:t>
            </a:r>
            <a:r>
              <a:rPr lang="nl-NL" sz="2800" dirty="0">
                <a:latin typeface="Arial" panose="020B0604020202020204" pitchFamily="34" charset="0"/>
                <a:cs typeface="Arial" panose="020B0604020202020204" pitchFamily="34" charset="0"/>
              </a:rPr>
              <a:t> của </a:t>
            </a:r>
            <a:r>
              <a:rPr lang="vi-VN" sz="2800" dirty="0">
                <a:latin typeface="Arial" panose="020B0604020202020204" pitchFamily="34" charset="0"/>
                <a:cs typeface="Arial" panose="020B0604020202020204" pitchFamily="34" charset="0"/>
              </a:rPr>
              <a:t>nhân vật.</a:t>
            </a:r>
            <a:r>
              <a:rPr lang="nl-NL"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a:p>
            <a:r>
              <a:rPr lang="vi-VN" sz="2800" dirty="0">
                <a:cs typeface="Arial" panose="020B0604020202020204" pitchFamily="34" charset="0"/>
              </a:rPr>
              <a:t>  Đoạn</a:t>
            </a:r>
            <a:r>
              <a:rPr lang="en-US" sz="2800" dirty="0">
                <a:latin typeface="Arial" panose="020B0604020202020204" pitchFamily="34" charset="0"/>
                <a:cs typeface="Arial" panose="020B0604020202020204" pitchFamily="34" charset="0"/>
              </a:rPr>
              <a:t> </a:t>
            </a:r>
            <a:r>
              <a:rPr lang="vi-VN" sz="2800" dirty="0">
                <a:cs typeface="Arial" panose="020B0604020202020204" pitchFamily="34" charset="0"/>
              </a:rPr>
              <a:t>3</a:t>
            </a:r>
            <a:r>
              <a:rPr lang="en-US" sz="2800" dirty="0">
                <a:latin typeface="Arial" panose="020B0604020202020204" pitchFamily="34" charset="0"/>
                <a:cs typeface="Arial" panose="020B0604020202020204" pitchFamily="34" charset="0"/>
              </a:rPr>
              <a:t>: </a:t>
            </a:r>
            <a:r>
              <a:rPr lang="nl-NL" sz="2800" dirty="0">
                <a:latin typeface="Arial" panose="020B0604020202020204" pitchFamily="34" charset="0"/>
                <a:cs typeface="Arial" panose="020B0604020202020204" pitchFamily="34" charset="0"/>
              </a:rPr>
              <a:t>Nhấn giọng vào những từ ngữ thể hiện tâm trạng</a:t>
            </a:r>
            <a:r>
              <a:rPr lang="vi-VN" sz="2800" dirty="0">
                <a:latin typeface="Arial" panose="020B0604020202020204" pitchFamily="34" charset="0"/>
                <a:cs typeface="Arial" panose="020B0604020202020204" pitchFamily="34" charset="0"/>
              </a:rPr>
              <a:t> băn khoăn của nhân vật</a:t>
            </a:r>
            <a:r>
              <a:rPr lang="vi-VN" sz="2400" dirty="0">
                <a:latin typeface="Arial" panose="020B0604020202020204" pitchFamily="34" charset="0"/>
                <a:cs typeface="Arial" panose="020B0604020202020204" pitchFamily="34" charset="0"/>
              </a:rPr>
              <a:t>.</a:t>
            </a:r>
            <a:r>
              <a:rPr lang="nl-NL"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67367"/>
            <a:ext cx="5177457" cy="2479216"/>
          </a:xfrm>
          <a:prstGeom prst="rect">
            <a:avLst/>
          </a:prstGeom>
        </p:spPr>
      </p:pic>
      <p:sp>
        <p:nvSpPr>
          <p:cNvPr id="2" name="Rectangle 1"/>
          <p:cNvSpPr/>
          <p:nvPr/>
        </p:nvSpPr>
        <p:spPr>
          <a:xfrm>
            <a:off x="808074" y="798772"/>
            <a:ext cx="3985385" cy="830997"/>
          </a:xfrm>
          <a:prstGeom prst="rect">
            <a:avLst/>
          </a:prstGeom>
        </p:spPr>
        <p:txBody>
          <a:bodyPr wrap="none">
            <a:spAutoFit/>
          </a:bodyPr>
          <a:lstStyle/>
          <a:p>
            <a:pPr algn="ctr"/>
            <a:r>
              <a:rPr lang="vi-VN" sz="2400" dirty="0">
                <a:solidFill>
                  <a:srgbClr val="FF0000"/>
                </a:solidFill>
                <a:latin typeface="#9Slide07 SVNDessert Menu Scrip" panose="00000500000000000000" pitchFamily="2" charset="0"/>
              </a:rPr>
              <a:t>Theo em, giọng đọc của bài</a:t>
            </a:r>
          </a:p>
          <a:p>
            <a:pPr algn="ctr"/>
            <a:r>
              <a:rPr lang="vi-VN" sz="2400" dirty="0">
                <a:solidFill>
                  <a:srgbClr val="FF0000"/>
                </a:solidFill>
                <a:latin typeface="#9Slide07 SVNDessert Menu Scrip" panose="00000500000000000000" pitchFamily="2" charset="0"/>
              </a:rPr>
              <a:t> như thế nào?</a:t>
            </a:r>
            <a:endParaRPr lang="en-US" sz="2400" dirty="0">
              <a:solidFill>
                <a:srgbClr val="FF0000"/>
              </a:solidFill>
              <a:latin typeface="#9Slide07 SVNDessert Menu Scrip" panose="00000500000000000000" pitchFamily="2" charset="0"/>
            </a:endParaRPr>
          </a:p>
        </p:txBody>
      </p:sp>
    </p:spTree>
    <p:extLst>
      <p:ext uri="{BB962C8B-B14F-4D97-AF65-F5344CB8AC3E}">
        <p14:creationId xmlns:p14="http://schemas.microsoft.com/office/powerpoint/2010/main" val="9947281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455910" y="194554"/>
            <a:ext cx="9736090" cy="66634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10" name="AutoShape 4" descr="VDO.AI">
            <a:hlinkClick r:id="rId3"/>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TextBox 1">
            <a:extLst>
              <a:ext uri="{FF2B5EF4-FFF2-40B4-BE49-F238E27FC236}">
                <a16:creationId xmlns:a16="http://schemas.microsoft.com/office/drawing/2014/main" id="{37D0A8C5-176D-A043-A388-043146EDDC09}"/>
              </a:ext>
            </a:extLst>
          </p:cNvPr>
          <p:cNvSpPr txBox="1"/>
          <p:nvPr/>
        </p:nvSpPr>
        <p:spPr>
          <a:xfrm>
            <a:off x="2865612" y="194554"/>
            <a:ext cx="9210912" cy="65325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600" b="1" dirty="0">
                <a:solidFill>
                  <a:prstClr val="black"/>
                </a:solidFill>
                <a:latin typeface="Times New Roman" panose="02020603050405020304" pitchFamily="18" charset="0"/>
                <a:cs typeface="Times New Roman" panose="02020603050405020304" pitchFamily="18" charset="0"/>
              </a:rPr>
              <a:t>TIẾNG NÓI CỦA CỎ CÂY</a:t>
            </a:r>
          </a:p>
          <a:p>
            <a:pPr algn="just">
              <a:spcAft>
                <a:spcPts val="300"/>
              </a:spcAft>
            </a:pPr>
            <a:r>
              <a:rPr lang="en-US" sz="2600" dirty="0"/>
              <a:t>     </a:t>
            </a:r>
            <a:r>
              <a:rPr lang="vi-VN" sz="2600" dirty="0"/>
              <a:t>Những đêm hè thường có mưa rào làm cho đất dịu mát. Sáng sáng, mặt trời hiền hòa ló rạng trên bầu trời mới được tắm gội. Muôn hoa vui sướng chào đón ánh dương, cùng nhau tưng bừng nở rộ. Ô kìa! Bụi hoa hồng được chuyển chỗ mới đẹp làm sao! Những bông hoa màu trắng dịu, cánh hoa trong suốt lung linh. Hoa nở nhiều đến nỗi cả bụi như phủ đầy tuyết trắng. Hàng xóm đi qua trông thấy bụi hoa hồng dưới cửa sổ, đều hỏi:</a:t>
            </a:r>
          </a:p>
          <a:p>
            <a:pPr algn="just"/>
            <a:r>
              <a:rPr lang="en-US" sz="2600" dirty="0"/>
              <a:t>     </a:t>
            </a:r>
            <a:r>
              <a:rPr lang="vi-VN" sz="2600" dirty="0"/>
              <a:t>– Đây là giống hoa mới phải không?</a:t>
            </a:r>
          </a:p>
          <a:p>
            <a:pPr algn="just"/>
            <a:r>
              <a:rPr lang="en-US" sz="2600" dirty="0"/>
              <a:t>     </a:t>
            </a:r>
            <a:r>
              <a:rPr lang="vi-VN" sz="2600" dirty="0"/>
              <a:t>– Không ạ! Vẫn giống cây đó thôi.</a:t>
            </a:r>
          </a:p>
          <a:p>
            <a:pPr algn="just"/>
            <a:r>
              <a:rPr lang="en-US" sz="2600" dirty="0"/>
              <a:t>     </a:t>
            </a:r>
            <a:r>
              <a:rPr lang="vi-VN" sz="2600" dirty="0"/>
              <a:t>Ta-nhi-a chỉ cho mọi người khóm hồng cũ: Hoa của chúng nhỏ hơn và không rực rỡ bằng. Kì lạ thay, cây hoa huệ dưới cửa sổ giờ đây cũng đẹp trội hơn hẳn những cây mà nó sống cạnh trước kia. Những bông huệ trắng muốt, đẹp như một nàng tiên trong truyện cổ tích.</a:t>
            </a:r>
          </a:p>
        </p:txBody>
      </p:sp>
    </p:spTree>
    <p:extLst>
      <p:ext uri="{BB962C8B-B14F-4D97-AF65-F5344CB8AC3E}">
        <p14:creationId xmlns:p14="http://schemas.microsoft.com/office/powerpoint/2010/main" val="30964392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3" y="2066925"/>
            <a:ext cx="7797460" cy="3733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00625"/>
            <a:ext cx="2450378" cy="1836356"/>
          </a:xfrm>
          <a:prstGeom prst="rect">
            <a:avLst/>
          </a:prstGeom>
        </p:spPr>
      </p:pic>
      <p:pic>
        <p:nvPicPr>
          <p:cNvPr id="2" name="Picture 1"/>
          <p:cNvPicPr>
            <a:picLocks noChangeAspect="1"/>
          </p:cNvPicPr>
          <p:nvPr/>
        </p:nvPicPr>
        <p:blipFill>
          <a:blip r:embed="rId5"/>
          <a:stretch>
            <a:fillRect/>
          </a:stretch>
        </p:blipFill>
        <p:spPr>
          <a:xfrm>
            <a:off x="1387004" y="2762572"/>
            <a:ext cx="5937241" cy="2752934"/>
          </a:xfrm>
          <a:prstGeom prst="rect">
            <a:avLst/>
          </a:prstGeom>
        </p:spPr>
      </p:pic>
    </p:spTree>
    <p:extLst>
      <p:ext uri="{BB962C8B-B14F-4D97-AF65-F5344CB8AC3E}">
        <p14:creationId xmlns:p14="http://schemas.microsoft.com/office/powerpoint/2010/main" val="2483588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515022" y="1167318"/>
            <a:ext cx="11299272" cy="56420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106698" y="5615507"/>
            <a:ext cx="4568116" cy="1019542"/>
            <a:chOff x="15299923" y="3008709"/>
            <a:chExt cx="4568116" cy="1019542"/>
          </a:xfrm>
        </p:grpSpPr>
        <p:pic>
          <p:nvPicPr>
            <p:cNvPr id="6" name="图片 5" descr="f942c5803785d49a0cdf446b75c7280d"/>
            <p:cNvPicPr>
              <a:picLocks noChangeAspect="1"/>
            </p:cNvPicPr>
            <p:nvPr/>
          </p:nvPicPr>
          <p:blipFill>
            <a:blip r:embed="rId3"/>
            <a:stretch>
              <a:fillRect/>
            </a:stretch>
          </p:blipFill>
          <p:spPr>
            <a:xfrm>
              <a:off x="15299923" y="3008709"/>
              <a:ext cx="2230417" cy="1019542"/>
            </a:xfrm>
            <a:prstGeom prst="rect">
              <a:avLst/>
            </a:prstGeom>
          </p:spPr>
        </p:pic>
        <p:sp>
          <p:nvSpPr>
            <p:cNvPr id="31" name="Text Box 16"/>
            <p:cNvSpPr txBox="1">
              <a:spLocks noChangeArrowheads="1"/>
            </p:cNvSpPr>
            <p:nvPr/>
          </p:nvSpPr>
          <p:spPr bwMode="auto">
            <a:xfrm>
              <a:off x="15649009" y="3246946"/>
              <a:ext cx="4219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auto" latinLnBrk="0" hangingPunct="0">
                <a:lnSpc>
                  <a:spcPct val="100000"/>
                </a:lnSpc>
                <a:spcBef>
                  <a:spcPts val="0"/>
                </a:spcBef>
                <a:spcAft>
                  <a:spcPts val="0"/>
                </a:spcAft>
                <a:buClrTx/>
                <a:buSzTx/>
                <a:buFontTx/>
                <a:buNone/>
                <a:tabLst/>
                <a:defRPr/>
              </a:pPr>
              <a:r>
                <a:rPr lang="vi-VN" altLang="zh-CN" sz="3200" b="1" dirty="0">
                  <a:ln w="18415" cmpd="sng">
                    <a:noFill/>
                    <a:prstDash val="solid"/>
                  </a:ln>
                  <a:solidFill>
                    <a:prstClr val="black"/>
                  </a:solidFill>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Động từ</a:t>
              </a:r>
              <a:endParaRPr kumimoji="0" lang="zh-CN" altLang="en-US" sz="3200" b="1" i="0" u="none" strike="noStrike" kern="1200" cap="none" spc="0" normalizeH="0" baseline="0" noProof="0" dirty="0">
                <a:ln w="18415" cmpd="sng">
                  <a:noFill/>
                  <a:prstDash val="solid"/>
                </a:ln>
                <a:solidFill>
                  <a:prstClr val="black"/>
                </a:solidFill>
                <a:effectLst/>
                <a:uLnTx/>
                <a:uFillTx/>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sp>
        <p:nvSpPr>
          <p:cNvPr id="11"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1F24E63F-5544-9240-8F73-9D89095D3D5A}"/>
              </a:ext>
            </a:extLst>
          </p:cNvPr>
          <p:cNvSpPr txBox="1"/>
          <p:nvPr/>
        </p:nvSpPr>
        <p:spPr>
          <a:xfrm>
            <a:off x="437573" y="250665"/>
            <a:ext cx="11376721"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1. Xếp</a:t>
            </a:r>
            <a:r>
              <a:rPr kumimoji="0" lang="vi-VN" altLang="zh-CN" sz="4400" b="1" i="0" u="none" strike="noStrike" kern="1200" cap="none" spc="0" normalizeH="0" noProof="0" dirty="0">
                <a:ln>
                  <a:noFill/>
                </a:ln>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các từ dưới đây vào nhóm thích hợp:</a:t>
            </a:r>
            <a:endParaRPr kumimoji="0" lang="en-US" altLang="zh-CN" sz="44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endParaRPr>
          </a:p>
        </p:txBody>
      </p:sp>
      <p:grpSp>
        <p:nvGrpSpPr>
          <p:cNvPr id="5" name="Group 4"/>
          <p:cNvGrpSpPr/>
          <p:nvPr/>
        </p:nvGrpSpPr>
        <p:grpSpPr>
          <a:xfrm>
            <a:off x="3441734" y="5573678"/>
            <a:ext cx="4185346" cy="1053974"/>
            <a:chOff x="515022" y="1190686"/>
            <a:chExt cx="4185346" cy="1455237"/>
          </a:xfrm>
        </p:grpSpPr>
        <p:pic>
          <p:nvPicPr>
            <p:cNvPr id="14" name="图片 5" descr="f942c5803785d49a0cdf446b75c7280d">
              <a:extLst>
                <a:ext uri="{FF2B5EF4-FFF2-40B4-BE49-F238E27FC236}">
                  <a16:creationId xmlns:a16="http://schemas.microsoft.com/office/drawing/2014/main" id="{20658EE1-798D-2744-A913-E0CDA4F9CFC4}"/>
                </a:ext>
              </a:extLst>
            </p:cNvPr>
            <p:cNvPicPr>
              <a:picLocks noChangeAspect="1"/>
            </p:cNvPicPr>
            <p:nvPr/>
          </p:nvPicPr>
          <p:blipFill>
            <a:blip r:embed="rId3"/>
            <a:stretch>
              <a:fillRect/>
            </a:stretch>
          </p:blipFill>
          <p:spPr>
            <a:xfrm>
              <a:off x="515022" y="1190686"/>
              <a:ext cx="2033625" cy="1455237"/>
            </a:xfrm>
            <a:prstGeom prst="rect">
              <a:avLst/>
            </a:prstGeom>
          </p:spPr>
        </p:pic>
        <p:sp>
          <p:nvSpPr>
            <p:cNvPr id="16"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838541" y="1682945"/>
              <a:ext cx="3861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w="18415" cmpd="sng">
                    <a:noFill/>
                    <a:prstDash val="solid"/>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Danh từ</a:t>
              </a:r>
              <a:endParaRPr kumimoji="0" lang="zh-CN" altLang="en-US" sz="2800" b="1" i="0" u="none" strike="noStrike" kern="1200" cap="none" spc="0" normalizeH="0" baseline="0" noProof="0" dirty="0">
                <a:ln w="18415" cmpd="sng">
                  <a:noFill/>
                  <a:prstDash val="solid"/>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3" name="Group 2"/>
          <p:cNvGrpSpPr/>
          <p:nvPr/>
        </p:nvGrpSpPr>
        <p:grpSpPr>
          <a:xfrm>
            <a:off x="-124519" y="385978"/>
            <a:ext cx="3599235" cy="4144570"/>
            <a:chOff x="641033" y="1458854"/>
            <a:chExt cx="3599235" cy="4144570"/>
          </a:xfrm>
        </p:grpSpPr>
        <p:pic>
          <p:nvPicPr>
            <p:cNvPr id="2050" name="Picture 2" descr="Free vector green trees leaves flat icons set of oak aspen linden maple chestnut clover plants isolated vector illust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153" b="48381" l="51098" r="70936"/>
                      </a14:imgEffect>
                    </a14:imgLayer>
                  </a14:imgProps>
                </a:ext>
                <a:ext uri="{28A0092B-C50C-407E-A947-70E740481C1C}">
                  <a14:useLocalDpi xmlns:a14="http://schemas.microsoft.com/office/drawing/2010/main" val="0"/>
                </a:ext>
              </a:extLst>
            </a:blip>
            <a:srcRect l="48618" t="28999" r="26584" b="49466"/>
            <a:stretch/>
          </p:blipFill>
          <p:spPr bwMode="auto">
            <a:xfrm rot="7037751">
              <a:off x="368366" y="1731521"/>
              <a:ext cx="4144570" cy="35992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1817497" y="3358733"/>
              <a:ext cx="170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3600" b="1" dirty="0">
                  <a:ln w="18415" cmpd="sng">
                    <a:noFill/>
                    <a:prstDash val="solid"/>
                  </a:ln>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a:t>
              </a:r>
              <a:r>
                <a:rPr kumimoji="0" lang="vi-VN" altLang="zh-CN"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ườn</a:t>
              </a:r>
              <a:endParaRPr kumimoji="0" lang="zh-CN" altLang="en-US"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4" name="Group 3"/>
          <p:cNvGrpSpPr/>
          <p:nvPr/>
        </p:nvGrpSpPr>
        <p:grpSpPr>
          <a:xfrm>
            <a:off x="1904271" y="805199"/>
            <a:ext cx="3541191" cy="2866678"/>
            <a:chOff x="4029021" y="-1259380"/>
            <a:chExt cx="3541191" cy="2866678"/>
          </a:xfrm>
        </p:grpSpPr>
        <p:pic>
          <p:nvPicPr>
            <p:cNvPr id="2052" name="Picture 4" descr="Free vector green trees leaves flat icons set of oak aspen linden maple chestnut clover plants isolated vector illustration"/>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4221" b="70665" l="32010" r="45323"/>
                      </a14:imgEffect>
                    </a14:imgLayer>
                  </a14:imgProps>
                </a:ext>
                <a:ext uri="{28A0092B-C50C-407E-A947-70E740481C1C}">
                  <a14:useLocalDpi xmlns:a14="http://schemas.microsoft.com/office/drawing/2010/main" val="0"/>
                </a:ext>
              </a:extLst>
            </a:blip>
            <a:srcRect l="30346" t="52165" r="53013" b="27279"/>
            <a:stretch/>
          </p:blipFill>
          <p:spPr bwMode="auto">
            <a:xfrm rot="7816624">
              <a:off x="4366278" y="-1596637"/>
              <a:ext cx="2866678" cy="354119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4874964" y="39741"/>
              <a:ext cx="20656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4000" b="1" dirty="0">
                  <a:ln w="18415" cmpd="sng">
                    <a:noFill/>
                    <a:prstDash val="solid"/>
                  </a:ln>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đi</a:t>
              </a:r>
              <a:endParaRPr kumimoji="0" lang="zh-CN" altLang="en-US" sz="4000" b="1" i="0" u="none" strike="noStrike" kern="1200" cap="none" spc="0" normalizeH="0" baseline="0" noProof="0" dirty="0">
                <a:ln w="18415" cmpd="sng">
                  <a:noFill/>
                  <a:prstDash val="solid"/>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18" name="Group 17"/>
          <p:cNvGrpSpPr/>
          <p:nvPr/>
        </p:nvGrpSpPr>
        <p:grpSpPr>
          <a:xfrm>
            <a:off x="3996029" y="213572"/>
            <a:ext cx="3599235" cy="4144570"/>
            <a:chOff x="641033" y="1458854"/>
            <a:chExt cx="3599235" cy="4144570"/>
          </a:xfrm>
        </p:grpSpPr>
        <p:pic>
          <p:nvPicPr>
            <p:cNvPr id="19" name="Picture 2" descr="Free vector green trees leaves flat icons set of oak aspen linden maple chestnut clover plants isolated vector illust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153" b="48381" l="51098" r="70936"/>
                      </a14:imgEffect>
                    </a14:imgLayer>
                  </a14:imgProps>
                </a:ext>
                <a:ext uri="{28A0092B-C50C-407E-A947-70E740481C1C}">
                  <a14:useLocalDpi xmlns:a14="http://schemas.microsoft.com/office/drawing/2010/main" val="0"/>
                </a:ext>
              </a:extLst>
            </a:blip>
            <a:srcRect l="48618" t="28999" r="26584" b="49466"/>
            <a:stretch/>
          </p:blipFill>
          <p:spPr bwMode="auto">
            <a:xfrm rot="7037751">
              <a:off x="368366" y="1731521"/>
              <a:ext cx="4144570" cy="35992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1817497" y="3358733"/>
              <a:ext cx="170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cây</a:t>
              </a:r>
              <a:endParaRPr kumimoji="0" lang="zh-CN" altLang="en-US"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21" name="Group 20"/>
          <p:cNvGrpSpPr/>
          <p:nvPr/>
        </p:nvGrpSpPr>
        <p:grpSpPr>
          <a:xfrm>
            <a:off x="6024819" y="632793"/>
            <a:ext cx="3541191" cy="2866678"/>
            <a:chOff x="4029021" y="-1259380"/>
            <a:chExt cx="3541191" cy="2866678"/>
          </a:xfrm>
        </p:grpSpPr>
        <p:pic>
          <p:nvPicPr>
            <p:cNvPr id="22" name="Picture 4" descr="Free vector green trees leaves flat icons set of oak aspen linden maple chestnut clover plants isolated vector illustration"/>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4221" b="70665" l="32010" r="45323"/>
                      </a14:imgEffect>
                    </a14:imgLayer>
                  </a14:imgProps>
                </a:ext>
                <a:ext uri="{28A0092B-C50C-407E-A947-70E740481C1C}">
                  <a14:useLocalDpi xmlns:a14="http://schemas.microsoft.com/office/drawing/2010/main" val="0"/>
                </a:ext>
              </a:extLst>
            </a:blip>
            <a:srcRect l="30346" t="52165" r="53013" b="27279"/>
            <a:stretch/>
          </p:blipFill>
          <p:spPr bwMode="auto">
            <a:xfrm rot="7816624">
              <a:off x="4366278" y="-1596637"/>
              <a:ext cx="2866678" cy="35411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4874964" y="39741"/>
              <a:ext cx="20656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4000" b="1" dirty="0">
                  <a:ln w="18415" cmpd="sng">
                    <a:noFill/>
                    <a:prstDash val="solid"/>
                  </a:ln>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trồng</a:t>
              </a:r>
              <a:endParaRPr kumimoji="0" lang="zh-CN" altLang="en-US" sz="4000" b="1" i="0" u="none" strike="noStrike" kern="1200" cap="none" spc="0" normalizeH="0" baseline="0" noProof="0" dirty="0">
                <a:ln w="18415" cmpd="sng">
                  <a:noFill/>
                  <a:prstDash val="solid"/>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27" name="Group 26"/>
          <p:cNvGrpSpPr/>
          <p:nvPr/>
        </p:nvGrpSpPr>
        <p:grpSpPr>
          <a:xfrm>
            <a:off x="8161757" y="266380"/>
            <a:ext cx="3599235" cy="4144570"/>
            <a:chOff x="641033" y="1458854"/>
            <a:chExt cx="3599235" cy="4144570"/>
          </a:xfrm>
        </p:grpSpPr>
        <p:pic>
          <p:nvPicPr>
            <p:cNvPr id="28" name="Picture 2" descr="Free vector green trees leaves flat icons set of oak aspen linden maple chestnut clover plants isolated vector illust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153" b="48381" l="51098" r="70936"/>
                      </a14:imgEffect>
                    </a14:imgLayer>
                  </a14:imgProps>
                </a:ext>
                <a:ext uri="{28A0092B-C50C-407E-A947-70E740481C1C}">
                  <a14:useLocalDpi xmlns:a14="http://schemas.microsoft.com/office/drawing/2010/main" val="0"/>
                </a:ext>
              </a:extLst>
            </a:blip>
            <a:srcRect l="48618" t="28999" r="26584" b="49466"/>
            <a:stretch/>
          </p:blipFill>
          <p:spPr bwMode="auto">
            <a:xfrm rot="7037751">
              <a:off x="368366" y="1731521"/>
              <a:ext cx="4144570" cy="3599235"/>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1817497" y="3358733"/>
              <a:ext cx="170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3600" b="1" dirty="0">
                  <a:ln w="18415" cmpd="sng">
                    <a:noFill/>
                    <a:prstDash val="solid"/>
                  </a:ln>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đất</a:t>
              </a:r>
              <a:endParaRPr kumimoji="0" lang="zh-CN" altLang="en-US"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32" name="Group 31"/>
          <p:cNvGrpSpPr/>
          <p:nvPr/>
        </p:nvGrpSpPr>
        <p:grpSpPr>
          <a:xfrm>
            <a:off x="625415" y="2482315"/>
            <a:ext cx="3599235" cy="4144570"/>
            <a:chOff x="641033" y="1458854"/>
            <a:chExt cx="3599235" cy="4144570"/>
          </a:xfrm>
        </p:grpSpPr>
        <p:pic>
          <p:nvPicPr>
            <p:cNvPr id="33" name="Picture 2" descr="Free vector green trees leaves flat icons set of oak aspen linden maple chestnut clover plants isolated vector illust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153" b="48381" l="51098" r="70936"/>
                      </a14:imgEffect>
                    </a14:imgLayer>
                  </a14:imgProps>
                </a:ext>
                <a:ext uri="{28A0092B-C50C-407E-A947-70E740481C1C}">
                  <a14:useLocalDpi xmlns:a14="http://schemas.microsoft.com/office/drawing/2010/main" val="0"/>
                </a:ext>
              </a:extLst>
            </a:blip>
            <a:srcRect l="48618" t="28999" r="26584" b="49466"/>
            <a:stretch/>
          </p:blipFill>
          <p:spPr bwMode="auto">
            <a:xfrm rot="7037751">
              <a:off x="368366" y="1731521"/>
              <a:ext cx="4144570" cy="35992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1817497" y="3358733"/>
              <a:ext cx="170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3600" b="1" dirty="0">
                  <a:ln w="18415" cmpd="sng">
                    <a:noFill/>
                    <a:prstDash val="solid"/>
                  </a:ln>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chọn</a:t>
              </a:r>
              <a:endParaRPr kumimoji="0" lang="zh-CN" altLang="en-US"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35" name="Group 34"/>
          <p:cNvGrpSpPr/>
          <p:nvPr/>
        </p:nvGrpSpPr>
        <p:grpSpPr>
          <a:xfrm>
            <a:off x="2484255" y="2918258"/>
            <a:ext cx="3541191" cy="2866678"/>
            <a:chOff x="4029021" y="-1259380"/>
            <a:chExt cx="3541191" cy="2866678"/>
          </a:xfrm>
        </p:grpSpPr>
        <p:pic>
          <p:nvPicPr>
            <p:cNvPr id="36" name="Picture 4" descr="Free vector green trees leaves flat icons set of oak aspen linden maple chestnut clover plants isolated vector illustration"/>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4221" b="70665" l="32010" r="45323"/>
                      </a14:imgEffect>
                    </a14:imgLayer>
                  </a14:imgProps>
                </a:ext>
                <a:ext uri="{28A0092B-C50C-407E-A947-70E740481C1C}">
                  <a14:useLocalDpi xmlns:a14="http://schemas.microsoft.com/office/drawing/2010/main" val="0"/>
                </a:ext>
              </a:extLst>
            </a:blip>
            <a:srcRect l="30346" t="52165" r="53013" b="27279"/>
            <a:stretch/>
          </p:blipFill>
          <p:spPr bwMode="auto">
            <a:xfrm rot="7816624">
              <a:off x="4366278" y="-1596637"/>
              <a:ext cx="2866678" cy="3541191"/>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4874964" y="39741"/>
              <a:ext cx="20656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4000" b="1" dirty="0">
                  <a:ln w="18415" cmpd="sng">
                    <a:noFill/>
                    <a:prstDash val="solid"/>
                  </a:ln>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hỏi</a:t>
              </a:r>
              <a:endParaRPr kumimoji="0" lang="zh-CN" altLang="en-US" sz="4000" b="1" i="0" u="none" strike="noStrike" kern="1200" cap="none" spc="0" normalizeH="0" baseline="0" noProof="0" dirty="0">
                <a:ln w="18415" cmpd="sng">
                  <a:noFill/>
                  <a:prstDash val="solid"/>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38" name="Group 37"/>
          <p:cNvGrpSpPr/>
          <p:nvPr/>
        </p:nvGrpSpPr>
        <p:grpSpPr>
          <a:xfrm>
            <a:off x="4457999" y="2489424"/>
            <a:ext cx="3599235" cy="4144570"/>
            <a:chOff x="641033" y="1458854"/>
            <a:chExt cx="3599235" cy="4144570"/>
          </a:xfrm>
        </p:grpSpPr>
        <p:pic>
          <p:nvPicPr>
            <p:cNvPr id="39" name="Picture 2" descr="Free vector green trees leaves flat icons set of oak aspen linden maple chestnut clover plants isolated vector illust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153" b="48381" l="51098" r="70936"/>
                      </a14:imgEffect>
                    </a14:imgLayer>
                  </a14:imgProps>
                </a:ext>
                <a:ext uri="{28A0092B-C50C-407E-A947-70E740481C1C}">
                  <a14:useLocalDpi xmlns:a14="http://schemas.microsoft.com/office/drawing/2010/main" val="0"/>
                </a:ext>
              </a:extLst>
            </a:blip>
            <a:srcRect l="48618" t="28999" r="26584" b="49466"/>
            <a:stretch/>
          </p:blipFill>
          <p:spPr bwMode="auto">
            <a:xfrm rot="7037751">
              <a:off x="368366" y="1731521"/>
              <a:ext cx="4144570" cy="3599235"/>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1817497" y="3358733"/>
              <a:ext cx="170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hoa</a:t>
              </a:r>
              <a:endParaRPr kumimoji="0" lang="zh-CN" altLang="en-US"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41" name="Group 40"/>
          <p:cNvGrpSpPr/>
          <p:nvPr/>
        </p:nvGrpSpPr>
        <p:grpSpPr>
          <a:xfrm>
            <a:off x="8706716" y="2975467"/>
            <a:ext cx="3541191" cy="2866678"/>
            <a:chOff x="4029021" y="-1259380"/>
            <a:chExt cx="3541191" cy="2866678"/>
          </a:xfrm>
        </p:grpSpPr>
        <p:pic>
          <p:nvPicPr>
            <p:cNvPr id="42" name="Picture 4" descr="Free vector green trees leaves flat icons set of oak aspen linden maple chestnut clover plants isolated vector illustration"/>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4221" b="70665" l="32010" r="45323"/>
                      </a14:imgEffect>
                    </a14:imgLayer>
                  </a14:imgProps>
                </a:ext>
                <a:ext uri="{28A0092B-C50C-407E-A947-70E740481C1C}">
                  <a14:useLocalDpi xmlns:a14="http://schemas.microsoft.com/office/drawing/2010/main" val="0"/>
                </a:ext>
              </a:extLst>
            </a:blip>
            <a:srcRect l="30346" t="52165" r="53013" b="27279"/>
            <a:stretch/>
          </p:blipFill>
          <p:spPr bwMode="auto">
            <a:xfrm rot="7816624">
              <a:off x="4366278" y="-1596637"/>
              <a:ext cx="2866678" cy="3541191"/>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4874964" y="39741"/>
              <a:ext cx="20656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4000" b="1" dirty="0">
                  <a:ln w="18415" cmpd="sng">
                    <a:noFill/>
                    <a:prstDash val="solid"/>
                  </a:ln>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bạn</a:t>
              </a:r>
              <a:endParaRPr kumimoji="0" lang="zh-CN" altLang="en-US" sz="4000" b="1" i="0" u="none" strike="noStrike" kern="1200" cap="none" spc="0" normalizeH="0" baseline="0" noProof="0" dirty="0">
                <a:ln w="18415" cmpd="sng">
                  <a:noFill/>
                  <a:prstDash val="solid"/>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44" name="Group 43"/>
          <p:cNvGrpSpPr/>
          <p:nvPr/>
        </p:nvGrpSpPr>
        <p:grpSpPr>
          <a:xfrm>
            <a:off x="6589182" y="2274531"/>
            <a:ext cx="3599235" cy="4144570"/>
            <a:chOff x="641033" y="1458854"/>
            <a:chExt cx="3599235" cy="4144570"/>
          </a:xfrm>
        </p:grpSpPr>
        <p:pic>
          <p:nvPicPr>
            <p:cNvPr id="45" name="Picture 2" descr="Free vector green trees leaves flat icons set of oak aspen linden maple chestnut clover plants isolated vector illust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153" b="48381" l="51098" r="70936"/>
                      </a14:imgEffect>
                    </a14:imgLayer>
                  </a14:imgProps>
                </a:ext>
                <a:ext uri="{28A0092B-C50C-407E-A947-70E740481C1C}">
                  <a14:useLocalDpi xmlns:a14="http://schemas.microsoft.com/office/drawing/2010/main" val="0"/>
                </a:ext>
              </a:extLst>
            </a:blip>
            <a:srcRect l="48618" t="28999" r="26584" b="49466"/>
            <a:stretch/>
          </p:blipFill>
          <p:spPr bwMode="auto">
            <a:xfrm rot="7037751">
              <a:off x="368366" y="1731521"/>
              <a:ext cx="4144570" cy="359923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1817497" y="3358733"/>
              <a:ext cx="170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vi-VN" altLang="zh-CN" sz="3600" b="1" dirty="0">
                  <a:ln w="18415" cmpd="sng">
                    <a:noFill/>
                    <a:prstDash val="solid"/>
                  </a:ln>
                  <a:solidFill>
                    <a:schemeClr val="tx1">
                      <a:lumMod val="95000"/>
                      <a:lumOff val="5000"/>
                    </a:schemeClr>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ngắm</a:t>
              </a:r>
              <a:endParaRPr kumimoji="0" lang="zh-CN" altLang="en-US" sz="3600" b="1" i="0" u="none" strike="noStrike" kern="1200" cap="none" spc="0" normalizeH="0" baseline="0" noProof="0" dirty="0">
                <a:ln w="18415" cmpd="sng">
                  <a:noFill/>
                  <a:prstDash val="solid"/>
                </a:ln>
                <a:solidFill>
                  <a:schemeClr val="tx1">
                    <a:lumMod val="95000"/>
                    <a:lumOff val="5000"/>
                  </a:schemeClr>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spTree>
    <p:extLst>
      <p:ext uri="{BB962C8B-B14F-4D97-AF65-F5344CB8AC3E}">
        <p14:creationId xmlns:p14="http://schemas.microsoft.com/office/powerpoint/2010/main" val="27805213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66" y="-80010"/>
            <a:ext cx="1584722" cy="1584722"/>
          </a:xfrm>
          <a:prstGeom prst="rect">
            <a:avLst/>
          </a:prstGeom>
        </p:spPr>
      </p:pic>
      <p:pic>
        <p:nvPicPr>
          <p:cNvPr id="7" name="Picture 6"/>
          <p:cNvPicPr>
            <a:picLocks noChangeAspect="1"/>
          </p:cNvPicPr>
          <p:nvPr/>
        </p:nvPicPr>
        <p:blipFill>
          <a:blip r:embed="rId4"/>
          <a:stretch>
            <a:fillRect/>
          </a:stretch>
        </p:blipFill>
        <p:spPr>
          <a:xfrm>
            <a:off x="-2428146" y="-318016"/>
            <a:ext cx="13509907" cy="6846401"/>
          </a:xfrm>
          <a:prstGeom prst="rect">
            <a:avLst/>
          </a:prstGeom>
        </p:spPr>
      </p:pic>
    </p:spTree>
    <p:extLst>
      <p:ext uri="{BB962C8B-B14F-4D97-AF65-F5344CB8AC3E}">
        <p14:creationId xmlns:p14="http://schemas.microsoft.com/office/powerpoint/2010/main" val="26399582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458C440F-76F5-A84B-8BD3-D571FDFF7F77}"/>
              </a:ext>
            </a:extLst>
          </p:cNvPr>
          <p:cNvSpPr txBox="1"/>
          <p:nvPr/>
        </p:nvSpPr>
        <p:spPr>
          <a:xfrm>
            <a:off x="0" y="303733"/>
            <a:ext cx="12192000" cy="212365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2. </a:t>
            </a:r>
            <a:r>
              <a:rPr lang="vi-VN" altLang="zh-CN" sz="4400" b="1" dirty="0">
                <a:solidFill>
                  <a:srgbClr val="C00000"/>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Đóng vai cây hoa hồng hoặc hoa huệ, đặt câu nêu cảm xúc của cây khi trở nên đẹp hơn. Tìm động từ chỉ cảm xúc trong câu em đặt.</a:t>
            </a:r>
            <a:endParaRPr kumimoji="0" lang="en-US" altLang="zh-C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endParaRPr>
          </a:p>
        </p:txBody>
      </p:sp>
      <p:sp>
        <p:nvSpPr>
          <p:cNvPr id="7" name="Oval Callout 6">
            <a:extLst>
              <a:ext uri="{FF2B5EF4-FFF2-40B4-BE49-F238E27FC236}">
                <a16:creationId xmlns:a16="http://schemas.microsoft.com/office/drawing/2014/main" id="{78065155-C2F3-0C4D-909F-15BD316A8FBD}"/>
              </a:ext>
            </a:extLst>
          </p:cNvPr>
          <p:cNvSpPr/>
          <p:nvPr/>
        </p:nvSpPr>
        <p:spPr>
          <a:xfrm>
            <a:off x="3852154" y="2865120"/>
            <a:ext cx="6978744" cy="3360582"/>
          </a:xfrm>
          <a:prstGeom prst="wedgeEllipseCallout">
            <a:avLst>
              <a:gd name="adj1" fmla="val -52184"/>
              <a:gd name="adj2" fmla="val 33596"/>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vi-VN" sz="3600" dirty="0">
                <a:solidFill>
                  <a:schemeClr val="tx1"/>
                </a:solidFill>
                <a:latin typeface="Cambria" panose="02040503050406030204" pitchFamily="18" charset="0"/>
                <a:ea typeface="Cambria" panose="02040503050406030204" pitchFamily="18" charset="0"/>
              </a:rPr>
              <a:t>Ta-nhi-a à! Nếu không có bạn thì chắc chắn mình sẽ không vui vẻ và hứng khởi như bây giờ.</a:t>
            </a:r>
            <a:endParaRPr lang="en-VN" sz="48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85092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3609378" y="716280"/>
            <a:ext cx="8232102" cy="59374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6315426" y="872881"/>
            <a:ext cx="42975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rgbClr val="161B1F"/>
                </a:solidFill>
                <a:effectLst/>
                <a:uLnTx/>
                <a:uFillTx/>
                <a:latin typeface="#9SLIDE03 SFU FUTURA_05 EXTRABO" pitchFamily="2" charset="77"/>
                <a:ea typeface="字魂17号-萌趣果冻体" panose="02000000000000000000" pitchFamily="2" charset="-122"/>
                <a:cs typeface="Open Sans" panose="020B0606030504020204" pitchFamily="34" charset="0"/>
                <a:sym typeface="字魂17号-萌趣果冻体" panose="02000000000000000000" pitchFamily="2" charset="-122"/>
              </a:rPr>
              <a:t>DẶN DÒ</a:t>
            </a:r>
          </a:p>
        </p:txBody>
      </p:sp>
      <p:grpSp>
        <p:nvGrpSpPr>
          <p:cNvPr id="7" name="Group 6">
            <a:extLst>
              <a:ext uri="{FF2B5EF4-FFF2-40B4-BE49-F238E27FC236}">
                <a16:creationId xmlns:a16="http://schemas.microsoft.com/office/drawing/2014/main" id="{21655CA4-4F0E-E244-992F-68619AC02212}"/>
              </a:ext>
            </a:extLst>
          </p:cNvPr>
          <p:cNvGrpSpPr/>
          <p:nvPr/>
        </p:nvGrpSpPr>
        <p:grpSpPr>
          <a:xfrm>
            <a:off x="3141118" y="1801088"/>
            <a:ext cx="9074232" cy="1754326"/>
            <a:chOff x="3141118" y="2249202"/>
            <a:chExt cx="8441403" cy="1754326"/>
          </a:xfrm>
        </p:grpSpPr>
        <p:sp>
          <p:nvSpPr>
            <p:cNvPr id="68" name="矩形 67"/>
            <p:cNvSpPr/>
            <p:nvPr/>
          </p:nvSpPr>
          <p:spPr>
            <a:xfrm>
              <a:off x="4475957" y="2249202"/>
              <a:ext cx="7106564" cy="175432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Hoàn</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thành</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trong</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vở</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Tiếng</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Việt</a:t>
              </a:r>
              <a:endPar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p:txBody>
        </p:sp>
        <p:grpSp>
          <p:nvGrpSpPr>
            <p:cNvPr id="3" name="Group 2">
              <a:extLst>
                <a:ext uri="{FF2B5EF4-FFF2-40B4-BE49-F238E27FC236}">
                  <a16:creationId xmlns:a16="http://schemas.microsoft.com/office/drawing/2014/main" id="{DBE7FFAF-1F28-0A47-A7D7-465FF21190BF}"/>
                </a:ext>
              </a:extLst>
            </p:cNvPr>
            <p:cNvGrpSpPr/>
            <p:nvPr/>
          </p:nvGrpSpPr>
          <p:grpSpPr>
            <a:xfrm>
              <a:off x="3141118" y="2336658"/>
              <a:ext cx="1486535" cy="748180"/>
              <a:chOff x="3029101" y="2021113"/>
              <a:chExt cx="1486535" cy="748180"/>
            </a:xfrm>
          </p:grpSpPr>
          <p:sp>
            <p:nvSpPr>
              <p:cNvPr id="23" name="Oval 60"/>
              <p:cNvSpPr/>
              <p:nvPr/>
            </p:nvSpPr>
            <p:spPr>
              <a:xfrm>
                <a:off x="3029101" y="2021113"/>
                <a:ext cx="1486535" cy="731164"/>
              </a:xfrm>
              <a:prstGeom prst="ellipse">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69" name="矩形 68"/>
              <p:cNvSpPr/>
              <p:nvPr/>
            </p:nvSpPr>
            <p:spPr>
              <a:xfrm>
                <a:off x="3234143" y="2122962"/>
                <a:ext cx="110807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1</a:t>
                </a:r>
              </a:p>
            </p:txBody>
          </p:sp>
        </p:grpSp>
      </p:grpSp>
      <p:grpSp>
        <p:nvGrpSpPr>
          <p:cNvPr id="9" name="Group 8">
            <a:extLst>
              <a:ext uri="{FF2B5EF4-FFF2-40B4-BE49-F238E27FC236}">
                <a16:creationId xmlns:a16="http://schemas.microsoft.com/office/drawing/2014/main" id="{A9C85F55-1388-2B45-89DF-EDA4BCD33FD6}"/>
              </a:ext>
            </a:extLst>
          </p:cNvPr>
          <p:cNvGrpSpPr/>
          <p:nvPr/>
        </p:nvGrpSpPr>
        <p:grpSpPr>
          <a:xfrm>
            <a:off x="4181366" y="3754569"/>
            <a:ext cx="6927448" cy="750703"/>
            <a:chOff x="3609378" y="3503228"/>
            <a:chExt cx="6927448" cy="750703"/>
          </a:xfrm>
        </p:grpSpPr>
        <p:grpSp>
          <p:nvGrpSpPr>
            <p:cNvPr id="5" name="Group 4">
              <a:extLst>
                <a:ext uri="{FF2B5EF4-FFF2-40B4-BE49-F238E27FC236}">
                  <a16:creationId xmlns:a16="http://schemas.microsoft.com/office/drawing/2014/main" id="{61D941E0-47D6-2B4E-8B6E-4DD1CAB67AB5}"/>
                </a:ext>
              </a:extLst>
            </p:cNvPr>
            <p:cNvGrpSpPr/>
            <p:nvPr/>
          </p:nvGrpSpPr>
          <p:grpSpPr>
            <a:xfrm>
              <a:off x="3609378" y="3503228"/>
              <a:ext cx="1486535" cy="750703"/>
              <a:chOff x="2435336" y="3955497"/>
              <a:chExt cx="1486535" cy="750703"/>
            </a:xfrm>
          </p:grpSpPr>
          <p:sp>
            <p:nvSpPr>
              <p:cNvPr id="24" name="Oval 60"/>
              <p:cNvSpPr/>
              <p:nvPr/>
            </p:nvSpPr>
            <p:spPr>
              <a:xfrm>
                <a:off x="2435336" y="3955497"/>
                <a:ext cx="1486535" cy="7311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73" name="矩形 72"/>
              <p:cNvSpPr/>
              <p:nvPr/>
            </p:nvSpPr>
            <p:spPr>
              <a:xfrm>
                <a:off x="2984882" y="4059869"/>
                <a:ext cx="43954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2</a:t>
                </a:r>
              </a:p>
            </p:txBody>
          </p:sp>
        </p:grpSp>
        <p:sp>
          <p:nvSpPr>
            <p:cNvPr id="74" name="矩形 73"/>
            <p:cNvSpPr/>
            <p:nvPr/>
          </p:nvSpPr>
          <p:spPr>
            <a:xfrm>
              <a:off x="4096059" y="3523387"/>
              <a:ext cx="6440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Ôn</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lại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cũ</a:t>
              </a:r>
              <a:r>
                <a:rPr lang="vi-VN" altLang="zh-CN" sz="360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đã học</a:t>
              </a:r>
              <a:endParaRPr kumimoji="0" lang="zh-CN" altLang="en-US" sz="3600" b="0" i="0" u="none" strike="noStrike" kern="120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10" name="Group 9">
            <a:extLst>
              <a:ext uri="{FF2B5EF4-FFF2-40B4-BE49-F238E27FC236}">
                <a16:creationId xmlns:a16="http://schemas.microsoft.com/office/drawing/2014/main" id="{23C9BD52-F823-C046-A8D0-8DCB85E77401}"/>
              </a:ext>
            </a:extLst>
          </p:cNvPr>
          <p:cNvGrpSpPr/>
          <p:nvPr/>
        </p:nvGrpSpPr>
        <p:grpSpPr>
          <a:xfrm>
            <a:off x="5555729" y="5158929"/>
            <a:ext cx="5266371" cy="923330"/>
            <a:chOff x="3141117" y="4602103"/>
            <a:chExt cx="5266371" cy="923330"/>
          </a:xfrm>
        </p:grpSpPr>
        <p:sp>
          <p:nvSpPr>
            <p:cNvPr id="72" name="矩形 71"/>
            <p:cNvSpPr/>
            <p:nvPr/>
          </p:nvSpPr>
          <p:spPr>
            <a:xfrm>
              <a:off x="4731820" y="4602103"/>
              <a:ext cx="3675668" cy="92333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Chuẩn</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bị</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mới</a:t>
              </a:r>
              <a:endParaRPr kumimoji="0" lang="zh-CN" altLang="en-US" sz="3600" b="0" i="0" u="none" strike="noStrike" kern="120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6" name="Group 5">
              <a:extLst>
                <a:ext uri="{FF2B5EF4-FFF2-40B4-BE49-F238E27FC236}">
                  <a16:creationId xmlns:a16="http://schemas.microsoft.com/office/drawing/2014/main" id="{15FCD6C1-EA61-D94E-A823-A2007DD7EED5}"/>
                </a:ext>
              </a:extLst>
            </p:cNvPr>
            <p:cNvGrpSpPr/>
            <p:nvPr/>
          </p:nvGrpSpPr>
          <p:grpSpPr>
            <a:xfrm>
              <a:off x="3141117" y="4698186"/>
              <a:ext cx="1486535" cy="744909"/>
              <a:chOff x="5567078" y="4056507"/>
              <a:chExt cx="1486535" cy="744909"/>
            </a:xfrm>
          </p:grpSpPr>
          <p:sp>
            <p:nvSpPr>
              <p:cNvPr id="26" name="Oval 60"/>
              <p:cNvSpPr/>
              <p:nvPr/>
            </p:nvSpPr>
            <p:spPr>
              <a:xfrm>
                <a:off x="5567078" y="4056507"/>
                <a:ext cx="1486535" cy="7311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75" name="矩形 74"/>
              <p:cNvSpPr/>
              <p:nvPr/>
            </p:nvSpPr>
            <p:spPr>
              <a:xfrm>
                <a:off x="6117242" y="4155085"/>
                <a:ext cx="43954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3</a:t>
                </a:r>
              </a:p>
            </p:txBody>
          </p:sp>
        </p:grpSp>
      </p:grpSp>
      <p:pic>
        <p:nvPicPr>
          <p:cNvPr id="2" name="图片 1" descr="3a9c5ece8b5eed5f0ecb97ba828fee55"/>
          <p:cNvPicPr>
            <a:picLocks noChangeAspect="1"/>
          </p:cNvPicPr>
          <p:nvPr/>
        </p:nvPicPr>
        <p:blipFill>
          <a:blip r:embed="rId3"/>
          <a:stretch>
            <a:fillRect/>
          </a:stretch>
        </p:blipFill>
        <p:spPr>
          <a:xfrm>
            <a:off x="259263" y="1950890"/>
            <a:ext cx="3428797" cy="4968402"/>
          </a:xfrm>
          <a:prstGeom prst="rect">
            <a:avLst/>
          </a:prstGeom>
        </p:spPr>
      </p:pic>
    </p:spTree>
    <p:extLst>
      <p:ext uri="{BB962C8B-B14F-4D97-AF65-F5344CB8AC3E}">
        <p14:creationId xmlns:p14="http://schemas.microsoft.com/office/powerpoint/2010/main" val="5720073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DE749AC-681B-4048-BC2C-72041BD9272B}"/>
              </a:ext>
            </a:extLst>
          </p:cNvPr>
          <p:cNvSpPr txBox="1"/>
          <p:nvPr/>
        </p:nvSpPr>
        <p:spPr>
          <a:xfrm>
            <a:off x="5149101" y="1477108"/>
            <a:ext cx="719731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9600" b="1" i="0" u="none" strike="noStrike" kern="1200" cap="none" spc="0" normalizeH="0" baseline="0" noProof="0" dirty="0">
                <a:ln w="6600">
                  <a:solidFill>
                    <a:srgbClr val="ED7D31"/>
                  </a:solidFill>
                  <a:prstDash val="solid"/>
                </a:ln>
                <a:solidFill>
                  <a:srgbClr val="72016A"/>
                </a:solidFill>
                <a:effectLst>
                  <a:outerShdw dist="38100" dir="2700000" algn="tl" rotWithShape="0">
                    <a:srgbClr val="ED7D31"/>
                  </a:outerShdw>
                </a:effectLst>
                <a:uLnTx/>
                <a:uFillTx/>
                <a:latin typeface="#9Slide03 SVNNexa Rust Sans Bla" panose="020B0606040200020203" pitchFamily="34" charset="0"/>
                <a:ea typeface="+mn-ea"/>
                <a:cs typeface="+mn-cs"/>
              </a:rPr>
              <a:t>TẠM BIỆT CÁC EM</a:t>
            </a:r>
          </a:p>
        </p:txBody>
      </p:sp>
    </p:spTree>
    <p:extLst>
      <p:ext uri="{BB962C8B-B14F-4D97-AF65-F5344CB8AC3E}">
        <p14:creationId xmlns:p14="http://schemas.microsoft.com/office/powerpoint/2010/main" val="4069988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566607" y="571500"/>
            <a:ext cx="8501464" cy="5986034"/>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5316380" y="2135695"/>
            <a:ext cx="4737518"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rPr>
              <a:t>KHÁM PHÁ</a:t>
            </a:r>
            <a:endParaRPr kumimoji="0" lang="zh-CN" altLang="en-US"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endParaRPr>
          </a:p>
        </p:txBody>
      </p:sp>
      <p:sp>
        <p:nvSpPr>
          <p:cNvPr id="12" name="椭圆 11"/>
          <p:cNvSpPr/>
          <p:nvPr/>
        </p:nvSpPr>
        <p:spPr>
          <a:xfrm>
            <a:off x="6875621" y="1240765"/>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rPr>
              <a:t>2</a:t>
            </a:r>
            <a:endParaRPr kumimoji="0" lang="zh-CN" altLang="en-US"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endParaRPr>
          </a:p>
        </p:txBody>
      </p:sp>
    </p:spTree>
    <p:extLst>
      <p:ext uri="{BB962C8B-B14F-4D97-AF65-F5344CB8AC3E}">
        <p14:creationId xmlns:p14="http://schemas.microsoft.com/office/powerpoint/2010/main" val="9306492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3" y="865377"/>
            <a:ext cx="7797460" cy="58892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00625"/>
            <a:ext cx="2450378" cy="1836356"/>
          </a:xfrm>
          <a:prstGeom prst="rect">
            <a:avLst/>
          </a:prstGeom>
        </p:spPr>
      </p:pic>
      <p:pic>
        <p:nvPicPr>
          <p:cNvPr id="9" name="Picture 8"/>
          <p:cNvPicPr>
            <a:picLocks noChangeAspect="1"/>
          </p:cNvPicPr>
          <p:nvPr/>
        </p:nvPicPr>
        <p:blipFill>
          <a:blip r:embed="rId5"/>
          <a:stretch>
            <a:fillRect/>
          </a:stretch>
        </p:blipFill>
        <p:spPr>
          <a:xfrm>
            <a:off x="1624335" y="2606559"/>
            <a:ext cx="5742930" cy="2213040"/>
          </a:xfrm>
          <a:prstGeom prst="rect">
            <a:avLst/>
          </a:prstGeom>
        </p:spPr>
      </p:pic>
    </p:spTree>
    <p:extLst>
      <p:ext uri="{BB962C8B-B14F-4D97-AF65-F5344CB8AC3E}">
        <p14:creationId xmlns:p14="http://schemas.microsoft.com/office/powerpoint/2010/main" val="41152132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301752" y="304800"/>
            <a:ext cx="11768328"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descr="f942c5803785d49a0cdf446b75c7280d"/>
          <p:cNvPicPr>
            <a:picLocks noChangeAspect="1"/>
          </p:cNvPicPr>
          <p:nvPr/>
        </p:nvPicPr>
        <p:blipFill>
          <a:blip r:embed="rId3"/>
          <a:stretch>
            <a:fillRect/>
          </a:stretch>
        </p:blipFill>
        <p:spPr>
          <a:xfrm>
            <a:off x="-113792" y="224262"/>
            <a:ext cx="12408408" cy="6566646"/>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TextBox 1">
            <a:extLst>
              <a:ext uri="{FF2B5EF4-FFF2-40B4-BE49-F238E27FC236}">
                <a16:creationId xmlns:a16="http://schemas.microsoft.com/office/drawing/2014/main" id="{37D0A8C5-176D-A043-A388-043146EDDC09}"/>
              </a:ext>
            </a:extLst>
          </p:cNvPr>
          <p:cNvSpPr txBox="1"/>
          <p:nvPr/>
        </p:nvSpPr>
        <p:spPr>
          <a:xfrm>
            <a:off x="523113" y="637457"/>
            <a:ext cx="11325606" cy="5632311"/>
          </a:xfrm>
          <a:prstGeom prst="rect">
            <a:avLst/>
          </a:prstGeom>
          <a:noFill/>
        </p:spPr>
        <p:txBody>
          <a:bodyPr wrap="square" rtlCol="0">
            <a:spAutoFit/>
          </a:bodyPr>
          <a:lstStyle/>
          <a:p>
            <a:pPr algn="just"/>
            <a:r>
              <a:rPr lang="en-US" sz="2000" dirty="0">
                <a:latin typeface="+mj-lt"/>
              </a:rPr>
              <a:t>      </a:t>
            </a:r>
            <a:r>
              <a:rPr lang="vi-VN" sz="2000" dirty="0">
                <a:latin typeface="+mj-lt"/>
              </a:rPr>
              <a:t>Những ngày hè ở nhà ông bà, Ta-nhi-a được thoả thích chạy nhảy trong vườn. Thấy khóm hoa hồng bạch có vẻ chật chỗ, cô bé liền bứng một cây nhỏ nhất trồng vào chỗ đất trống dưới cửa sổ. Ngắm nghía một hồi, cảm thấy chưa hài lòng, cô đến bên khóm huệ, chọn một cây đem trồng cạnh cây hoa hồng.</a:t>
            </a:r>
          </a:p>
          <a:p>
            <a:pPr algn="just"/>
            <a:r>
              <a:rPr lang="en-US" sz="2000" dirty="0">
                <a:latin typeface="+mj-lt"/>
              </a:rPr>
              <a:t>     </a:t>
            </a:r>
            <a:r>
              <a:rPr lang="vi-VN" sz="2000" dirty="0">
                <a:latin typeface="+mj-lt"/>
              </a:rPr>
              <a:t>Những đêm hè thường có mưa rào làm cho đất dịu mát. Sáng sáng, mặt trời hiền hòa ló rạng trên bầu trời mới được tắm gội. Muôn hoa vui sướng chào đón ánh dương, cùng nhau tưng bừng nở rộ. Ô kìa! Bụi hoa hồng được chuyển chỗ mới đẹp làm sao! Những bông hoa màu trắng dịu, cánh hoa trong suốt lung linh. Hoa nở nhiều đến nỗi cả bụi như phủ đầy tuyết trắng. Hàng xóm đi qua trông thấy bụi hoa hồng dưới cửa sổ, đều hỏi:</a:t>
            </a:r>
          </a:p>
          <a:p>
            <a:pPr algn="just"/>
            <a:r>
              <a:rPr lang="en-US" sz="2000" dirty="0">
                <a:latin typeface="+mj-lt"/>
              </a:rPr>
              <a:t>     </a:t>
            </a:r>
            <a:r>
              <a:rPr lang="vi-VN" sz="2000" dirty="0">
                <a:latin typeface="+mj-lt"/>
              </a:rPr>
              <a:t>– Đây là giống hoa mới phải không?</a:t>
            </a:r>
          </a:p>
          <a:p>
            <a:pPr algn="just"/>
            <a:r>
              <a:rPr lang="en-US" sz="2000" dirty="0">
                <a:latin typeface="+mj-lt"/>
              </a:rPr>
              <a:t>     </a:t>
            </a:r>
            <a:r>
              <a:rPr lang="vi-VN" sz="2000" dirty="0">
                <a:latin typeface="+mj-lt"/>
              </a:rPr>
              <a:t>– Không ạ! Vẫn giống cây đó thôi.</a:t>
            </a:r>
          </a:p>
          <a:p>
            <a:pPr algn="just"/>
            <a:r>
              <a:rPr lang="en-US" sz="2000" dirty="0">
                <a:latin typeface="+mj-lt"/>
              </a:rPr>
              <a:t>     </a:t>
            </a:r>
            <a:r>
              <a:rPr lang="vi-VN" sz="2000" dirty="0">
                <a:latin typeface="+mj-lt"/>
              </a:rPr>
              <a:t>Ta-nhi-a chỉ cho mọi người khóm hồng cũ: Hoa của chúng nhỏ hơn và không rực rỡ bằng. Kì lạ thay, cây hoa huệ dưới cửa sổ giờ đây cũng đẹp trội hơn hẳn những cây mà nó sống cạnh trước kia. Những bông huệ trắng muốt, đẹp như một nàng tiên trong truyện cổ tích.</a:t>
            </a:r>
          </a:p>
          <a:p>
            <a:pPr algn="just"/>
            <a:r>
              <a:rPr lang="en-US" sz="2000" dirty="0">
                <a:latin typeface="+mj-lt"/>
              </a:rPr>
              <a:t>     </a:t>
            </a:r>
            <a:r>
              <a:rPr lang="vi-VN" sz="2000" dirty="0">
                <a:latin typeface="+mj-lt"/>
              </a:rPr>
              <a:t>Ta-nhi-a nghĩ mãi về nguyên nhân biến đổi của cây. Có lẽ là do chỗ ở mới của chúng thoáng hơn, không bị rễ của cây khác tranh chất màu dưới đất. </a:t>
            </a:r>
          </a:p>
          <a:p>
            <a:pPr algn="just"/>
            <a:r>
              <a:rPr lang="en-US" sz="2000" dirty="0">
                <a:latin typeface="+mj-lt"/>
              </a:rPr>
              <a:t>      </a:t>
            </a:r>
            <a:r>
              <a:rPr lang="vi-VN" sz="2000" dirty="0">
                <a:latin typeface="+mj-lt"/>
              </a:rPr>
              <a:t>Đêm ấy, bên cửa sổ mở rộng, có tiếng thở nhẹ mơ hồ xen lẫn tiếng thì thầm: </a:t>
            </a:r>
          </a:p>
          <a:p>
            <a:pPr algn="just"/>
            <a:r>
              <a:rPr lang="en-US" sz="2000" dirty="0">
                <a:latin typeface="+mj-lt"/>
              </a:rPr>
              <a:t>     </a:t>
            </a:r>
            <a:r>
              <a:rPr lang="vi-VN" sz="2000" dirty="0">
                <a:latin typeface="+mj-lt"/>
              </a:rPr>
              <a:t>– Bạn thân mến! – Bụi hoa hồng khẽ nói. – Hơi thở của bạn làm tôi dễ chịu quá.</a:t>
            </a:r>
          </a:p>
          <a:p>
            <a:pPr algn="just"/>
            <a:r>
              <a:rPr lang="en-US" sz="2000" dirty="0">
                <a:latin typeface="+mj-lt"/>
              </a:rPr>
              <a:t>     </a:t>
            </a:r>
            <a:r>
              <a:rPr lang="vi-VN" sz="2000" dirty="0">
                <a:latin typeface="+mj-lt"/>
              </a:rPr>
              <a:t>– Cảm ơn bạn. – Cây hoa huệ cất giọng nhẹ nhàng. – Không có bạn, tôi làm sao được tươi tắn thế này.</a:t>
            </a:r>
          </a:p>
        </p:txBody>
      </p:sp>
      <p:sp>
        <p:nvSpPr>
          <p:cNvPr id="8" name="TextBox 7">
            <a:extLst>
              <a:ext uri="{FF2B5EF4-FFF2-40B4-BE49-F238E27FC236}">
                <a16:creationId xmlns:a16="http://schemas.microsoft.com/office/drawing/2014/main" id="{90014355-26FE-22E9-2DD7-7488C2F58B01}"/>
              </a:ext>
            </a:extLst>
          </p:cNvPr>
          <p:cNvSpPr txBox="1"/>
          <p:nvPr/>
        </p:nvSpPr>
        <p:spPr>
          <a:xfrm>
            <a:off x="8919848" y="6182796"/>
            <a:ext cx="2406648"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(Theo Ben-la Đi-giua)</a:t>
            </a:r>
            <a:endParaRPr kumimoji="0" lang="en-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p:cNvSpPr txBox="1"/>
          <p:nvPr/>
        </p:nvSpPr>
        <p:spPr>
          <a:xfrm>
            <a:off x="3785616" y="31604"/>
            <a:ext cx="3964433" cy="646986"/>
          </a:xfrm>
          <a:prstGeom prst="roundRect">
            <a:avLst/>
          </a:prstGeom>
          <a:solidFill>
            <a:schemeClr val="bg1"/>
          </a:solidFill>
          <a:ln w="38100">
            <a:solidFill>
              <a:srgbClr val="C980C4"/>
            </a:solidFill>
            <a:prstDash val="lgDash"/>
          </a:ln>
        </p:spPr>
        <p:txBody>
          <a:bodyPr wrap="none" rtlCol="0">
            <a:spAutoFit/>
          </a:bodyPr>
          <a:lstStyle/>
          <a:p>
            <a:r>
              <a:rPr lang="en-US" sz="3200" b="1" dirty="0" err="1">
                <a:solidFill>
                  <a:schemeClr val="accent4">
                    <a:lumMod val="75000"/>
                  </a:schemeClr>
                </a:solidFill>
                <a:latin typeface="Cambria" panose="02040503050406030204" pitchFamily="18" charset="0"/>
                <a:ea typeface="Cambria" panose="02040503050406030204" pitchFamily="18" charset="0"/>
              </a:rPr>
              <a:t>Tiếng</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nói</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của</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cỏ</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cây</a:t>
            </a:r>
            <a:endParaRPr lang="en-US" sz="3200" b="1" dirty="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7945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ounded Rectangle 25"/>
          <p:cNvSpPr/>
          <p:nvPr/>
        </p:nvSpPr>
        <p:spPr>
          <a:xfrm>
            <a:off x="461010" y="304800"/>
            <a:ext cx="11476990"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AutoShape 4" descr="VDO.AI">
            <a:hlinkClick r:id="rId3"/>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FA93C040-09E5-A94E-B727-FDBF20E66304}"/>
              </a:ext>
            </a:extLst>
          </p:cNvPr>
          <p:cNvGrpSpPr/>
          <p:nvPr/>
        </p:nvGrpSpPr>
        <p:grpSpPr>
          <a:xfrm>
            <a:off x="323850" y="1387591"/>
            <a:ext cx="11487150" cy="1201717"/>
            <a:chOff x="444182" y="1185545"/>
            <a:chExt cx="11072495" cy="1201717"/>
          </a:xfrm>
        </p:grpSpPr>
        <p:sp>
          <p:nvSpPr>
            <p:cNvPr id="3" name="Rectangle 2">
              <a:extLst>
                <a:ext uri="{FF2B5EF4-FFF2-40B4-BE49-F238E27FC236}">
                  <a16:creationId xmlns:a16="http://schemas.microsoft.com/office/drawing/2014/main" id="{D71F2AD1-94E9-4343-A1CD-978078AD0B38}"/>
                </a:ext>
              </a:extLst>
            </p:cNvPr>
            <p:cNvSpPr/>
            <p:nvPr/>
          </p:nvSpPr>
          <p:spPr>
            <a:xfrm>
              <a:off x="2563091" y="1185545"/>
              <a:ext cx="8953586"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2" name="Group 21">
              <a:extLst>
                <a:ext uri="{FF2B5EF4-FFF2-40B4-BE49-F238E27FC236}">
                  <a16:creationId xmlns:a16="http://schemas.microsoft.com/office/drawing/2014/main" id="{D665DF54-AC7C-1D4A-8547-17E699EDFBE6}"/>
                </a:ext>
              </a:extLst>
            </p:cNvPr>
            <p:cNvGrpSpPr/>
            <p:nvPr/>
          </p:nvGrpSpPr>
          <p:grpSpPr>
            <a:xfrm>
              <a:off x="444182" y="1526355"/>
              <a:ext cx="2118908" cy="517326"/>
              <a:chOff x="444182" y="1526355"/>
              <a:chExt cx="2118908" cy="517326"/>
            </a:xfrm>
          </p:grpSpPr>
          <p:sp>
            <p:nvSpPr>
              <p:cNvPr id="14" name="Terminator 13">
                <a:extLst>
                  <a:ext uri="{FF2B5EF4-FFF2-40B4-BE49-F238E27FC236}">
                    <a16:creationId xmlns:a16="http://schemas.microsoft.com/office/drawing/2014/main" id="{C9A4C00F-82F4-6441-A751-8562B4846677}"/>
                  </a:ext>
                </a:extLst>
              </p:cNvPr>
              <p:cNvSpPr/>
              <p:nvPr/>
            </p:nvSpPr>
            <p:spPr>
              <a:xfrm>
                <a:off x="444182" y="1526355"/>
                <a:ext cx="1446429" cy="517326"/>
              </a:xfrm>
              <a:prstGeom prst="roundRect">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1</a:t>
                </a:r>
                <a:endParaRPr kumimoji="0" lang="en-V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4B26A83-EA2C-6A49-A52E-E899C636B191}"/>
                  </a:ext>
                </a:extLst>
              </p:cNvPr>
              <p:cNvCxnSpPr/>
              <p:nvPr/>
            </p:nvCxnSpPr>
            <p:spPr>
              <a:xfrm>
                <a:off x="1890611" y="1785018"/>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37D0A8C5-176D-A043-A388-043146EDDC09}"/>
              </a:ext>
            </a:extLst>
          </p:cNvPr>
          <p:cNvSpPr txBox="1"/>
          <p:nvPr/>
        </p:nvSpPr>
        <p:spPr>
          <a:xfrm>
            <a:off x="2636286" y="992624"/>
            <a:ext cx="9174714" cy="5770811"/>
          </a:xfrm>
          <a:prstGeom prst="rect">
            <a:avLst/>
          </a:prstGeom>
          <a:noFill/>
        </p:spPr>
        <p:txBody>
          <a:bodyPr wrap="square" rtlCol="0">
            <a:spAutoFit/>
          </a:bodyPr>
          <a:lstStyle/>
          <a:p>
            <a:pPr marL="0" marR="0" lvl="0" indent="0" algn="just" defTabSz="914400" rtl="0" eaLnBrk="1" fontAlgn="auto" latinLnBrk="0" hangingPunct="1">
              <a:lnSpc>
                <a:spcPct val="100000"/>
              </a:lnSpc>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TIẾNG</a:t>
            </a:r>
            <a:r>
              <a:rPr kumimoji="0" lang="vi-VN"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NÓI CỦA CỎ CÂY</a:t>
            </a:r>
            <a:endParaRPr kumimoji="0" lang="en-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algn="just">
              <a:spcAft>
                <a:spcPts val="300"/>
              </a:spcAft>
            </a:pP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sz="2000" dirty="0"/>
              <a:t>Những ngày hè ở nhà ông bà, Ta-nhi-a được thoả thích chạy nhảy trong vườn. Thấy khóm hoa hồng bạch có vẻ chật chỗ, cô bé liền bứng một cây nhỏ nhất trồng vào chỗ đất trống dưới cửa sổ. Ngắm nghía một hồi, cảm thấy chưa hài lòng, cô đến bên khóm huệ, chọn một cây đem trồng cạnh cây hoa hồng.</a:t>
            </a:r>
          </a:p>
          <a:p>
            <a:pPr algn="just">
              <a:spcAft>
                <a:spcPts val="300"/>
              </a:spcAft>
            </a:pPr>
            <a:r>
              <a:rPr lang="vi-VN" sz="2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sz="2000" dirty="0"/>
              <a:t>Những đêm hè thường có mưa rào làm cho đất dịu mát. Sáng sáng, mặt trời hiền hòa ló rạng trên bầu trời mới được tắm gội. Muôn hoa vui sướng chào đón ánh dương, cùng nhau tưng bừng nở rộ. Ô kìa! Bụi hoa hồng được chuyển chỗ mới đẹp làm sao! Những bông hoa màu trắng dịu, cánh hoa trong suốt lung linh. Hoa nở nhiều đến nỗi cả bụi như phủ đầy tuyết trắng. Hàng xóm đi qua trông thấy bụi hoa hồng dưới cửa sổ, đều hỏi:</a:t>
            </a:r>
          </a:p>
          <a:p>
            <a:pPr algn="just"/>
            <a:r>
              <a:rPr lang="en-US" sz="2000" dirty="0"/>
              <a:t>     </a:t>
            </a:r>
            <a:r>
              <a:rPr lang="vi-VN" sz="2000" dirty="0"/>
              <a:t>– Đây là giống hoa mới phải không?</a:t>
            </a:r>
          </a:p>
          <a:p>
            <a:pPr algn="just"/>
            <a:r>
              <a:rPr lang="en-US" sz="2000" dirty="0"/>
              <a:t>     </a:t>
            </a:r>
            <a:r>
              <a:rPr lang="vi-VN" sz="2000" dirty="0"/>
              <a:t>– Không ạ! Vẫn giống cây đó thôi.</a:t>
            </a:r>
          </a:p>
          <a:p>
            <a:pPr algn="just"/>
            <a:r>
              <a:rPr lang="vi-VN" sz="2000" dirty="0"/>
              <a:t>Ta-nhi-a chỉ cho mọi người khóm hồng cũ: Hoa của chúng nhỏ hơn và không rực rỡ bằng. Kì lạ thay, cây hoa huệ dưới cửa sổ giờ đây cũng đẹp trội hơn hẳn những cây mà nó sống cạnh trước kia. Những bông huệ trắng muốt, đẹp như một nàng tiên trong truyện cổ tích.</a:t>
            </a:r>
          </a:p>
          <a:p>
            <a:pPr marL="0" marR="0" lvl="0" indent="0" algn="just" defTabSz="914400" rtl="0" eaLnBrk="1" fontAlgn="auto" latinLnBrk="0" hangingPunct="1">
              <a:lnSpc>
                <a:spcPct val="100000"/>
              </a:lnSpc>
              <a:buClrTx/>
              <a:buSzTx/>
              <a:buFontTx/>
              <a:buNone/>
              <a:tabLst/>
              <a:defRPr/>
            </a:pPr>
            <a:endPar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E7107947-9D15-A147-8A0A-392D9ACC0141}"/>
              </a:ext>
            </a:extLst>
          </p:cNvPr>
          <p:cNvGrpSpPr/>
          <p:nvPr/>
        </p:nvGrpSpPr>
        <p:grpSpPr>
          <a:xfrm>
            <a:off x="323850" y="2644821"/>
            <a:ext cx="11487149" cy="3700729"/>
            <a:chOff x="444183" y="2530038"/>
            <a:chExt cx="11138216" cy="1201717"/>
          </a:xfrm>
        </p:grpSpPr>
        <p:sp>
          <p:nvSpPr>
            <p:cNvPr id="11" name="Terminator 10">
              <a:extLst>
                <a:ext uri="{FF2B5EF4-FFF2-40B4-BE49-F238E27FC236}">
                  <a16:creationId xmlns:a16="http://schemas.microsoft.com/office/drawing/2014/main" id="{0ABF04C6-C401-2946-971C-E4F7676AA5D9}"/>
                </a:ext>
              </a:extLst>
            </p:cNvPr>
            <p:cNvSpPr/>
            <p:nvPr/>
          </p:nvSpPr>
          <p:spPr>
            <a:xfrm>
              <a:off x="444183" y="2872233"/>
              <a:ext cx="1446429" cy="517326"/>
            </a:xfrm>
            <a:prstGeom prst="roundRect">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2</a:t>
              </a:r>
              <a:endParaRPr kumimoji="0" lang="en-V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903B5FB-DB73-0F4C-AC32-99F80516667F}"/>
                </a:ext>
              </a:extLst>
            </p:cNvPr>
            <p:cNvSpPr/>
            <p:nvPr/>
          </p:nvSpPr>
          <p:spPr>
            <a:xfrm>
              <a:off x="2563091" y="2530038"/>
              <a:ext cx="9019308"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8" name="Straight Arrow Connector 17">
              <a:extLst>
                <a:ext uri="{FF2B5EF4-FFF2-40B4-BE49-F238E27FC236}">
                  <a16:creationId xmlns:a16="http://schemas.microsoft.com/office/drawing/2014/main" id="{90C8131D-669E-F14C-A9AB-E7B6A75CEAD1}"/>
                </a:ext>
              </a:extLst>
            </p:cNvPr>
            <p:cNvCxnSpPr/>
            <p:nvPr/>
          </p:nvCxnSpPr>
          <p:spPr>
            <a:xfrm>
              <a:off x="1890610" y="3114823"/>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ounded Rectangle 20">
            <a:extLst>
              <a:ext uri="{FF2B5EF4-FFF2-40B4-BE49-F238E27FC236}">
                <a16:creationId xmlns:a16="http://schemas.microsoft.com/office/drawing/2014/main" id="{363B13F3-8821-504E-B333-ACEBB2951E77}"/>
              </a:ext>
            </a:extLst>
          </p:cNvPr>
          <p:cNvSpPr/>
          <p:nvPr/>
        </p:nvSpPr>
        <p:spPr>
          <a:xfrm>
            <a:off x="99860" y="146807"/>
            <a:ext cx="2138516" cy="1083010"/>
          </a:xfrm>
          <a:prstGeom prst="roundRect">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Văn bản gồm </a:t>
            </a:r>
            <a:r>
              <a:rPr kumimoji="0" lang="vi-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3</a:t>
            </a:r>
            <a:r>
              <a:rPr kumimoji="0" lang="en-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đoạn</a:t>
            </a:r>
          </a:p>
        </p:txBody>
      </p:sp>
    </p:spTree>
    <p:extLst>
      <p:ext uri="{BB962C8B-B14F-4D97-AF65-F5344CB8AC3E}">
        <p14:creationId xmlns:p14="http://schemas.microsoft.com/office/powerpoint/2010/main" val="24340692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strVal val="#ppt_w*0.70"/>
                                          </p:val>
                                        </p:tav>
                                        <p:tav tm="100000">
                                          <p:val>
                                            <p:strVal val="#ppt_w"/>
                                          </p:val>
                                        </p:tav>
                                      </p:tavLst>
                                    </p:anim>
                                    <p:anim calcmode="lin" valueType="num">
                                      <p:cBhvr>
                                        <p:cTn id="21" dur="1000" fill="hold"/>
                                        <p:tgtEl>
                                          <p:spTgt spid="23"/>
                                        </p:tgtEl>
                                        <p:attrNameLst>
                                          <p:attrName>ppt_h</p:attrName>
                                        </p:attrNameLst>
                                      </p:cBhvr>
                                      <p:tavLst>
                                        <p:tav tm="0">
                                          <p:val>
                                            <p:strVal val="#ppt_h"/>
                                          </p:val>
                                        </p:tav>
                                        <p:tav tm="100000">
                                          <p:val>
                                            <p:strVal val="#ppt_h"/>
                                          </p:val>
                                        </p:tav>
                                      </p:tavLst>
                                    </p:anim>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ounded Rectangle 25"/>
          <p:cNvSpPr/>
          <p:nvPr/>
        </p:nvSpPr>
        <p:spPr>
          <a:xfrm>
            <a:off x="461010" y="304800"/>
            <a:ext cx="11476990"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AutoShape 4" descr="VDO.AI">
            <a:hlinkClick r:id="rId3"/>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8" name="Straight Arrow Connector 17">
            <a:extLst>
              <a:ext uri="{FF2B5EF4-FFF2-40B4-BE49-F238E27FC236}">
                <a16:creationId xmlns:a16="http://schemas.microsoft.com/office/drawing/2014/main" id="{90C8131D-669E-F14C-A9AB-E7B6A75CEAD1}"/>
              </a:ext>
            </a:extLst>
          </p:cNvPr>
          <p:cNvCxnSpPr/>
          <p:nvPr/>
        </p:nvCxnSpPr>
        <p:spPr>
          <a:xfrm>
            <a:off x="1975797" y="-2606370"/>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C9E9D72-1F68-6E43-8D09-85FDBC109765}"/>
              </a:ext>
            </a:extLst>
          </p:cNvPr>
          <p:cNvGrpSpPr/>
          <p:nvPr/>
        </p:nvGrpSpPr>
        <p:grpSpPr>
          <a:xfrm>
            <a:off x="368478" y="1612949"/>
            <a:ext cx="10947222" cy="3663901"/>
            <a:chOff x="449248" y="3835460"/>
            <a:chExt cx="11133152" cy="1650940"/>
          </a:xfrm>
        </p:grpSpPr>
        <p:sp>
          <p:nvSpPr>
            <p:cNvPr id="12" name="Terminator 11">
              <a:extLst>
                <a:ext uri="{FF2B5EF4-FFF2-40B4-BE49-F238E27FC236}">
                  <a16:creationId xmlns:a16="http://schemas.microsoft.com/office/drawing/2014/main" id="{11D90AC7-2218-9E41-8E14-77E12DD93E88}"/>
                </a:ext>
              </a:extLst>
            </p:cNvPr>
            <p:cNvSpPr/>
            <p:nvPr/>
          </p:nvSpPr>
          <p:spPr>
            <a:xfrm>
              <a:off x="449248" y="4402267"/>
              <a:ext cx="1446429" cy="517326"/>
            </a:xfrm>
            <a:prstGeom prst="roundRect">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en-V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02B4605-0693-B64E-B6B7-A6727953168F}"/>
                </a:ext>
              </a:extLst>
            </p:cNvPr>
            <p:cNvSpPr/>
            <p:nvPr/>
          </p:nvSpPr>
          <p:spPr>
            <a:xfrm>
              <a:off x="2563091" y="3835460"/>
              <a:ext cx="9019309" cy="1650940"/>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9" name="Straight Arrow Connector 18">
              <a:extLst>
                <a:ext uri="{FF2B5EF4-FFF2-40B4-BE49-F238E27FC236}">
                  <a16:creationId xmlns:a16="http://schemas.microsoft.com/office/drawing/2014/main" id="{8106D6D8-2E77-5F4B-A88D-1D26EB25539F}"/>
                </a:ext>
              </a:extLst>
            </p:cNvPr>
            <p:cNvCxnSpPr/>
            <p:nvPr/>
          </p:nvCxnSpPr>
          <p:spPr>
            <a:xfrm>
              <a:off x="1890610" y="4660930"/>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ounded Rectangle 20">
            <a:extLst>
              <a:ext uri="{FF2B5EF4-FFF2-40B4-BE49-F238E27FC236}">
                <a16:creationId xmlns:a16="http://schemas.microsoft.com/office/drawing/2014/main" id="{363B13F3-8821-504E-B333-ACEBB2951E77}"/>
              </a:ext>
            </a:extLst>
          </p:cNvPr>
          <p:cNvSpPr/>
          <p:nvPr/>
        </p:nvSpPr>
        <p:spPr>
          <a:xfrm>
            <a:off x="368478" y="205132"/>
            <a:ext cx="2521799" cy="1083010"/>
          </a:xfrm>
          <a:prstGeom prst="roundRect">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Văn bản gồm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3</a:t>
            </a:r>
            <a:r>
              <a:rPr kumimoji="0" lang="en-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đoạn</a:t>
            </a:r>
          </a:p>
        </p:txBody>
      </p:sp>
      <p:sp>
        <p:nvSpPr>
          <p:cNvPr id="3" name="Rectangle 2"/>
          <p:cNvSpPr/>
          <p:nvPr/>
        </p:nvSpPr>
        <p:spPr>
          <a:xfrm>
            <a:off x="2787119" y="935498"/>
            <a:ext cx="8314998" cy="4524315"/>
          </a:xfrm>
          <a:prstGeom prst="rect">
            <a:avLst/>
          </a:prstGeom>
        </p:spPr>
        <p:txBody>
          <a:bodyPr wrap="square">
            <a:spAutoFit/>
          </a:bodyPr>
          <a:lstStyle/>
          <a:p>
            <a:pPr lvl="0" algn="just">
              <a:defRPr/>
            </a:pPr>
            <a:endParaRPr lang="en-VN"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sz="2400" dirty="0"/>
              <a:t>Ta-nhi-a nghĩ mãi về nguyên nhân biến đổi của cây. Có lẽ là do chỗ ở mới của chúng thoáng hơn, không bị rễ của cây khác tranh chất màu dưới đất. </a:t>
            </a:r>
          </a:p>
          <a:p>
            <a:pPr algn="just"/>
            <a:r>
              <a:rPr lang="en-US" sz="2400" dirty="0"/>
              <a:t>     </a:t>
            </a:r>
            <a:r>
              <a:rPr lang="vi-VN" sz="2400" dirty="0"/>
              <a:t>Đêm ấy, bên cửa sổ mở rộng, có tiếng thở nhẹ mơ hồ xen lẫn tiếng thì thầm: </a:t>
            </a:r>
          </a:p>
          <a:p>
            <a:pPr algn="just"/>
            <a:r>
              <a:rPr lang="en-US" sz="2400" dirty="0"/>
              <a:t>     </a:t>
            </a:r>
            <a:r>
              <a:rPr lang="vi-VN" sz="2400" dirty="0"/>
              <a:t>– Bạn thân mến! – Bụi hoa hồng khẽ nói. – Hơi thở của bạn làm tôi dễ chịu quá.</a:t>
            </a:r>
          </a:p>
          <a:p>
            <a:pPr algn="just"/>
            <a:r>
              <a:rPr lang="en-US" sz="2400" dirty="0"/>
              <a:t>     </a:t>
            </a:r>
            <a:r>
              <a:rPr lang="vi-VN" sz="2400" dirty="0"/>
              <a:t>– Cảm ơn bạn. – Cây hoa huệ cất giọng nhẹ nhàng. – Không có bạn, tôi làm sao được tươi tắn thế này.</a:t>
            </a:r>
            <a:br>
              <a:rPr lang="en-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br>
            <a:r>
              <a:rPr lang="en-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3943976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strVal val="#ppt_w*0.70"/>
                                          </p:val>
                                        </p:tav>
                                        <p:tav tm="100000">
                                          <p:val>
                                            <p:strVal val="#ppt_w"/>
                                          </p:val>
                                        </p:tav>
                                      </p:tavLst>
                                    </p:anim>
                                    <p:anim calcmode="lin" valueType="num">
                                      <p:cBhvr>
                                        <p:cTn id="16" dur="1000" fill="hold"/>
                                        <p:tgtEl>
                                          <p:spTgt spid="27"/>
                                        </p:tgtEl>
                                        <p:attrNameLst>
                                          <p:attrName>ppt_h</p:attrName>
                                        </p:attrNameLst>
                                      </p:cBhvr>
                                      <p:tavLst>
                                        <p:tav tm="0">
                                          <p:val>
                                            <p:strVal val="#ppt_h"/>
                                          </p:val>
                                        </p:tav>
                                        <p:tav tm="100000">
                                          <p:val>
                                            <p:strVal val="#ppt_h"/>
                                          </p:val>
                                        </p:tav>
                                      </p:tavLst>
                                    </p:anim>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301752" y="304800"/>
            <a:ext cx="11768328"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descr="f942c5803785d49a0cdf446b75c7280d"/>
          <p:cNvPicPr>
            <a:picLocks noChangeAspect="1"/>
          </p:cNvPicPr>
          <p:nvPr/>
        </p:nvPicPr>
        <p:blipFill>
          <a:blip r:embed="rId3"/>
          <a:stretch>
            <a:fillRect/>
          </a:stretch>
        </p:blipFill>
        <p:spPr>
          <a:xfrm>
            <a:off x="-113792" y="224262"/>
            <a:ext cx="12408408" cy="6566646"/>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TextBox 1">
            <a:extLst>
              <a:ext uri="{FF2B5EF4-FFF2-40B4-BE49-F238E27FC236}">
                <a16:creationId xmlns:a16="http://schemas.microsoft.com/office/drawing/2014/main" id="{37D0A8C5-176D-A043-A388-043146EDDC09}"/>
              </a:ext>
            </a:extLst>
          </p:cNvPr>
          <p:cNvSpPr txBox="1"/>
          <p:nvPr/>
        </p:nvSpPr>
        <p:spPr>
          <a:xfrm>
            <a:off x="523113" y="637457"/>
            <a:ext cx="11325606" cy="5632311"/>
          </a:xfrm>
          <a:prstGeom prst="rect">
            <a:avLst/>
          </a:prstGeom>
          <a:noFill/>
        </p:spPr>
        <p:txBody>
          <a:bodyPr wrap="square" rtlCol="0">
            <a:spAutoFit/>
          </a:bodyPr>
          <a:lstStyle/>
          <a:p>
            <a:pPr algn="just"/>
            <a:r>
              <a:rPr lang="en-US" sz="2000" dirty="0">
                <a:latin typeface="+mj-lt"/>
              </a:rPr>
              <a:t>      </a:t>
            </a:r>
            <a:r>
              <a:rPr lang="vi-VN" sz="2000" dirty="0">
                <a:solidFill>
                  <a:srgbClr val="C00000"/>
                </a:solidFill>
                <a:latin typeface="+mj-lt"/>
              </a:rPr>
              <a:t>Những ngày hè ở nhà ông bà, Ta-nhi-a được thoả thích chạy nhảy trong vườn. Thấy khóm hoa hồng bạch có vẻ chật chỗ, cô bé liền bứng một cây nhỏ nhất trồng vào chỗ đất trống dưới cửa sổ. Ngắm nghía một hồi, cảm thấy chưa hài lòng, cô đến bên khóm huệ, chọn một cây đem trồng cạnh cây hoa hồng.</a:t>
            </a:r>
          </a:p>
          <a:p>
            <a:pPr algn="just"/>
            <a:r>
              <a:rPr lang="en-US" sz="2000" dirty="0">
                <a:latin typeface="+mj-lt"/>
              </a:rPr>
              <a:t>     </a:t>
            </a:r>
            <a:r>
              <a:rPr lang="vi-VN" sz="2000" dirty="0">
                <a:latin typeface="+mj-lt"/>
              </a:rPr>
              <a:t>Những đêm hè thường có mưa rào làm cho đất dịu mát. Sáng sáng, mặt trời hiền hòa ló rạng trên bầu trời mới được tắm gội. Muôn hoa vui sướng chào đón ánh dương, cùng nhau tưng bừng nở rộ. Ô kìa! Bụi hoa hồng được chuyển chỗ mới đẹp làm sao! Những bông hoa màu trắng dịu, cánh hoa trong suốt lung linh. Hoa nở nhiều đến nỗi cả bụi như phủ đầy tuyết trắng. Hàng xóm đi qua trông thấy bụi hoa hồng dưới cửa sổ, đều hỏi:</a:t>
            </a:r>
          </a:p>
          <a:p>
            <a:pPr algn="just"/>
            <a:r>
              <a:rPr lang="en-US" sz="2000" dirty="0">
                <a:latin typeface="+mj-lt"/>
              </a:rPr>
              <a:t>     </a:t>
            </a:r>
            <a:r>
              <a:rPr lang="vi-VN" sz="2000" dirty="0">
                <a:latin typeface="+mj-lt"/>
              </a:rPr>
              <a:t>– Đây là giống hoa mới phải không?</a:t>
            </a:r>
          </a:p>
          <a:p>
            <a:pPr algn="just"/>
            <a:r>
              <a:rPr lang="en-US" sz="2000" dirty="0">
                <a:latin typeface="+mj-lt"/>
              </a:rPr>
              <a:t>     </a:t>
            </a:r>
            <a:r>
              <a:rPr lang="vi-VN" sz="2000" dirty="0">
                <a:latin typeface="+mj-lt"/>
              </a:rPr>
              <a:t>– Không ạ! Vẫn giống cây đó thôi.</a:t>
            </a:r>
          </a:p>
          <a:p>
            <a:pPr algn="just"/>
            <a:r>
              <a:rPr lang="en-US" sz="2000" dirty="0">
                <a:latin typeface="+mj-lt"/>
              </a:rPr>
              <a:t>     </a:t>
            </a:r>
            <a:r>
              <a:rPr lang="vi-VN" sz="2000" dirty="0">
                <a:latin typeface="+mj-lt"/>
              </a:rPr>
              <a:t>Ta-nhi-a chỉ cho mọi người khóm hồng cũ: Hoa của chúng nhỏ hơn và không rực rỡ bằng. Kì lạ thay, cây hoa huệ dưới cửa sổ giờ đây cũng đẹp trội hơn hẳn những cây mà nó sống cạnh trước kia. Những bông huệ trắng muốt, đẹp như một nàng tiên trong truyện cổ tích.</a:t>
            </a:r>
          </a:p>
          <a:p>
            <a:pPr algn="just"/>
            <a:r>
              <a:rPr lang="en-US" sz="2000" dirty="0">
                <a:solidFill>
                  <a:schemeClr val="accent1">
                    <a:lumMod val="50000"/>
                  </a:schemeClr>
                </a:solidFill>
                <a:latin typeface="+mj-lt"/>
              </a:rPr>
              <a:t>     </a:t>
            </a:r>
            <a:r>
              <a:rPr lang="vi-VN" sz="2000" dirty="0">
                <a:solidFill>
                  <a:schemeClr val="accent1">
                    <a:lumMod val="50000"/>
                  </a:schemeClr>
                </a:solidFill>
                <a:latin typeface="+mj-lt"/>
              </a:rPr>
              <a:t>Ta-nhi-a nghĩ mãi về nguyên nhân biến đổi của cây. Có lẽ là do chỗ ở mới của chúng thoáng hơn, không bị rễ của cây khác tranh chất màu dưới đất. </a:t>
            </a:r>
          </a:p>
          <a:p>
            <a:pPr algn="just"/>
            <a:r>
              <a:rPr lang="en-US" sz="2000" dirty="0">
                <a:solidFill>
                  <a:schemeClr val="accent1">
                    <a:lumMod val="50000"/>
                  </a:schemeClr>
                </a:solidFill>
                <a:latin typeface="+mj-lt"/>
              </a:rPr>
              <a:t>      </a:t>
            </a:r>
            <a:r>
              <a:rPr lang="vi-VN" sz="2000" dirty="0">
                <a:solidFill>
                  <a:schemeClr val="accent1">
                    <a:lumMod val="50000"/>
                  </a:schemeClr>
                </a:solidFill>
                <a:latin typeface="+mj-lt"/>
              </a:rPr>
              <a:t>Đêm ấy, bên cửa sổ mở rộng, có tiếng thở nhẹ mơ hồ xen lẫn tiếng thì thầm: </a:t>
            </a:r>
          </a:p>
          <a:p>
            <a:pPr algn="just"/>
            <a:r>
              <a:rPr lang="en-US" sz="2000" dirty="0">
                <a:solidFill>
                  <a:schemeClr val="accent1">
                    <a:lumMod val="50000"/>
                  </a:schemeClr>
                </a:solidFill>
                <a:latin typeface="+mj-lt"/>
              </a:rPr>
              <a:t>     </a:t>
            </a:r>
            <a:r>
              <a:rPr lang="vi-VN" sz="2000" dirty="0">
                <a:solidFill>
                  <a:schemeClr val="accent1">
                    <a:lumMod val="50000"/>
                  </a:schemeClr>
                </a:solidFill>
                <a:latin typeface="+mj-lt"/>
              </a:rPr>
              <a:t>– Bạn thân mến! – Bụi hoa hồng khẽ nói. – Hơi thở của bạn làm tôi dễ chịu quá.</a:t>
            </a:r>
          </a:p>
          <a:p>
            <a:pPr algn="just"/>
            <a:r>
              <a:rPr lang="en-US" sz="2000" dirty="0">
                <a:solidFill>
                  <a:schemeClr val="accent1">
                    <a:lumMod val="50000"/>
                  </a:schemeClr>
                </a:solidFill>
                <a:latin typeface="+mj-lt"/>
              </a:rPr>
              <a:t>     </a:t>
            </a:r>
            <a:r>
              <a:rPr lang="vi-VN" sz="2000" dirty="0">
                <a:solidFill>
                  <a:schemeClr val="accent1">
                    <a:lumMod val="50000"/>
                  </a:schemeClr>
                </a:solidFill>
                <a:latin typeface="+mj-lt"/>
              </a:rPr>
              <a:t>– Cảm ơn bạn. – Cây hoa huệ cất giọng nhẹ nhàng. – Không có bạn, tôi làm sao được tươi tắn thế này.</a:t>
            </a:r>
          </a:p>
        </p:txBody>
      </p:sp>
      <p:sp>
        <p:nvSpPr>
          <p:cNvPr id="8" name="TextBox 7">
            <a:extLst>
              <a:ext uri="{FF2B5EF4-FFF2-40B4-BE49-F238E27FC236}">
                <a16:creationId xmlns:a16="http://schemas.microsoft.com/office/drawing/2014/main" id="{90014355-26FE-22E9-2DD7-7488C2F58B01}"/>
              </a:ext>
            </a:extLst>
          </p:cNvPr>
          <p:cNvSpPr txBox="1"/>
          <p:nvPr/>
        </p:nvSpPr>
        <p:spPr>
          <a:xfrm>
            <a:off x="8919848" y="6182796"/>
            <a:ext cx="2406648"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(Theo Ben-la Đi-giua)</a:t>
            </a:r>
            <a:endParaRPr kumimoji="0" lang="en-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p:cNvSpPr txBox="1"/>
          <p:nvPr/>
        </p:nvSpPr>
        <p:spPr>
          <a:xfrm>
            <a:off x="3785616" y="31604"/>
            <a:ext cx="3964433" cy="646986"/>
          </a:xfrm>
          <a:prstGeom prst="roundRect">
            <a:avLst/>
          </a:prstGeom>
          <a:solidFill>
            <a:schemeClr val="bg1"/>
          </a:solidFill>
          <a:ln w="38100">
            <a:solidFill>
              <a:srgbClr val="C980C4"/>
            </a:solidFill>
            <a:prstDash val="lgDash"/>
          </a:ln>
        </p:spPr>
        <p:txBody>
          <a:bodyPr wrap="none" rtlCol="0">
            <a:spAutoFit/>
          </a:bodyPr>
          <a:lstStyle/>
          <a:p>
            <a:r>
              <a:rPr lang="en-US" sz="3200" b="1" dirty="0" err="1">
                <a:solidFill>
                  <a:schemeClr val="accent4">
                    <a:lumMod val="75000"/>
                  </a:schemeClr>
                </a:solidFill>
                <a:latin typeface="Cambria" panose="02040503050406030204" pitchFamily="18" charset="0"/>
                <a:ea typeface="Cambria" panose="02040503050406030204" pitchFamily="18" charset="0"/>
              </a:rPr>
              <a:t>Tiếng</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nói</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của</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cỏ</a:t>
            </a:r>
            <a:r>
              <a:rPr lang="en-US" sz="3200" b="1" dirty="0">
                <a:solidFill>
                  <a:schemeClr val="accent4">
                    <a:lumMod val="75000"/>
                  </a:schemeClr>
                </a:solidFill>
                <a:latin typeface="Cambria" panose="02040503050406030204" pitchFamily="18" charset="0"/>
                <a:ea typeface="Cambria" panose="02040503050406030204" pitchFamily="18" charset="0"/>
              </a:rPr>
              <a:t> </a:t>
            </a:r>
            <a:r>
              <a:rPr lang="en-US" sz="3200" b="1" dirty="0" err="1">
                <a:solidFill>
                  <a:schemeClr val="accent4">
                    <a:lumMod val="75000"/>
                  </a:schemeClr>
                </a:solidFill>
                <a:latin typeface="Cambria" panose="02040503050406030204" pitchFamily="18" charset="0"/>
                <a:ea typeface="Cambria" panose="02040503050406030204" pitchFamily="18" charset="0"/>
              </a:rPr>
              <a:t>cây</a:t>
            </a:r>
            <a:endParaRPr lang="en-US" sz="3200" b="1" dirty="0">
              <a:solidFill>
                <a:schemeClr val="accent4">
                  <a:lumMod val="75000"/>
                </a:schemeClr>
              </a:solidFill>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026" y="1810112"/>
            <a:ext cx="3576771" cy="3413707"/>
          </a:xfrm>
          <a:prstGeom prst="rect">
            <a:avLst/>
          </a:prstGeom>
        </p:spPr>
      </p:pic>
    </p:spTree>
    <p:extLst>
      <p:ext uri="{BB962C8B-B14F-4D97-AF65-F5344CB8AC3E}">
        <p14:creationId xmlns:p14="http://schemas.microsoft.com/office/powerpoint/2010/main" val="21619801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3" y="2066925"/>
            <a:ext cx="7797460" cy="3733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00625"/>
            <a:ext cx="2450378" cy="1836356"/>
          </a:xfrm>
          <a:prstGeom prst="rect">
            <a:avLst/>
          </a:prstGeom>
        </p:spPr>
      </p:pic>
      <p:pic>
        <p:nvPicPr>
          <p:cNvPr id="2" name="Picture 1"/>
          <p:cNvPicPr>
            <a:picLocks noChangeAspect="1"/>
          </p:cNvPicPr>
          <p:nvPr/>
        </p:nvPicPr>
        <p:blipFill>
          <a:blip r:embed="rId5"/>
          <a:stretch>
            <a:fillRect/>
          </a:stretch>
        </p:blipFill>
        <p:spPr>
          <a:xfrm>
            <a:off x="1173236" y="2962409"/>
            <a:ext cx="6364776" cy="2353260"/>
          </a:xfrm>
          <a:prstGeom prst="rect">
            <a:avLst/>
          </a:prstGeom>
        </p:spPr>
      </p:pic>
    </p:spTree>
    <p:extLst>
      <p:ext uri="{BB962C8B-B14F-4D97-AF65-F5344CB8AC3E}">
        <p14:creationId xmlns:p14="http://schemas.microsoft.com/office/powerpoint/2010/main" val="3046626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1891</Words>
  <Application>Microsoft Office PowerPoint</Application>
  <PresentationFormat>Widescreen</PresentationFormat>
  <Paragraphs>120</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等线 Light</vt:lpstr>
      <vt:lpstr>Arial</vt:lpstr>
      <vt:lpstr>Calibri</vt:lpstr>
      <vt:lpstr>Wide Latin</vt:lpstr>
      <vt:lpstr>#9SLIDE03 SFU FUTURA_05 EXTRABO</vt:lpstr>
      <vt:lpstr>等线</vt:lpstr>
      <vt:lpstr>#9Slide03 SVNNexa Rust Sans Bla</vt:lpstr>
      <vt:lpstr>Times New Roman</vt:lpstr>
      <vt:lpstr>#9Slide07 SVNDessert Menu Scrip</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Thu Trang</cp:lastModifiedBy>
  <cp:revision>25</cp:revision>
  <dcterms:created xsi:type="dcterms:W3CDTF">2023-08-22T11:33:13Z</dcterms:created>
  <dcterms:modified xsi:type="dcterms:W3CDTF">2023-10-01T06:43:25Z</dcterms:modified>
</cp:coreProperties>
</file>