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435" r:id="rId2"/>
    <p:sldId id="396" r:id="rId3"/>
    <p:sldId id="436" r:id="rId4"/>
    <p:sldId id="394" r:id="rId5"/>
    <p:sldId id="399" r:id="rId6"/>
    <p:sldId id="437" r:id="rId7"/>
    <p:sldId id="438" r:id="rId8"/>
    <p:sldId id="452" r:id="rId9"/>
    <p:sldId id="453" r:id="rId10"/>
    <p:sldId id="428" r:id="rId11"/>
    <p:sldId id="427" r:id="rId12"/>
    <p:sldId id="426" r:id="rId13"/>
    <p:sldId id="439" r:id="rId14"/>
    <p:sldId id="441" r:id="rId15"/>
    <p:sldId id="442" r:id="rId16"/>
    <p:sldId id="443" r:id="rId17"/>
    <p:sldId id="431" r:id="rId18"/>
    <p:sldId id="44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334"/>
    <a:srgbClr val="FED267"/>
    <a:srgbClr val="F1BE22"/>
    <a:srgbClr val="5EAD42"/>
    <a:srgbClr val="203965"/>
    <a:srgbClr val="F99102"/>
    <a:srgbClr val="FEBF2C"/>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showGuides="1">
      <p:cViewPr varScale="1">
        <p:scale>
          <a:sx n="83" d="100"/>
          <a:sy n="83" d="100"/>
        </p:scale>
        <p:origin x="96" y="413"/>
      </p:cViewPr>
      <p:guideLst>
        <p:guide pos="3840"/>
        <p:guide orient="horz" pos="2160"/>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E2028-23C5-411E-A61D-BA17CCF4DD7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2699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050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Tree>
    <p:extLst>
      <p:ext uri="{BB962C8B-B14F-4D97-AF65-F5344CB8AC3E}">
        <p14:creationId xmlns:p14="http://schemas.microsoft.com/office/powerpoint/2010/main" val="12504599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D38F-5A4D-1A8C-5D17-DF5ED19B2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F75C87-3B30-BB0C-9BDD-EBE3D7FB0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6C4C0-F8CF-5185-ABA0-EBC40495A2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96DEC-7F2B-4C50-800B-2DA0F54A688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737C3-74D4-C24C-B10E-527A4EBEA6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0801E8-AB02-3F04-F876-0FC0B3859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B95FD-6B8A-4AFD-BC66-AE5A5537C8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25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99CF5-97DA-4CDC-A50D-887EDDB23E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6F7299-78C8-4BB0-92D1-C81BF4FFFCD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AD3D2B-98B1-496A-8030-CCF2D5215B8D}"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4" name="页脚占位符 3">
            <a:extLst>
              <a:ext uri="{FF2B5EF4-FFF2-40B4-BE49-F238E27FC236}">
                <a16:creationId xmlns:a16="http://schemas.microsoft.com/office/drawing/2014/main" id="{EFAA3B12-76BE-45E8-8A0E-C4F17716124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5" name="灯片编号占位符 4">
            <a:extLst>
              <a:ext uri="{FF2B5EF4-FFF2-40B4-BE49-F238E27FC236}">
                <a16:creationId xmlns:a16="http://schemas.microsoft.com/office/drawing/2014/main" id="{A54B6F7D-DC4C-4A81-9B6D-8AA3B1B451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4332-3F40-44C2-8984-A38FEB5556CC}" type="slidenum">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Tree>
    <p:extLst>
      <p:ext uri="{BB962C8B-B14F-4D97-AF65-F5344CB8AC3E}">
        <p14:creationId xmlns:p14="http://schemas.microsoft.com/office/powerpoint/2010/main" val="3705482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10">
            <a:extLst>
              <a:ext uri="{FF2B5EF4-FFF2-40B4-BE49-F238E27FC236}">
                <a16:creationId xmlns:a16="http://schemas.microsoft.com/office/drawing/2014/main" id="{8412E2C9-82C5-4B91-9C70-78A97EE48304}"/>
              </a:ext>
            </a:extLst>
          </p:cNvPr>
          <p:cNvSpPr/>
          <p:nvPr userDrawn="1"/>
        </p:nvSpPr>
        <p:spPr>
          <a:xfrm>
            <a:off x="515257" y="493487"/>
            <a:ext cx="11161486" cy="5871028"/>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474714" y="16047151"/>
            <a:ext cx="1202436" cy="2044763"/>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260469" y="16047151"/>
            <a:ext cx="1202436" cy="2044763"/>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402464" y="6332213"/>
            <a:ext cx="1202436" cy="433070"/>
          </a:xfrm>
          <a:prstGeom prst="rect">
            <a:avLst/>
          </a:prstGeom>
        </p:spPr>
        <p:txBody>
          <a:bodyPr vert="horz" lIns="39910" tIns="19955" rIns="39910" bIns="1995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399136" rtl="0" eaLnBrk="1" fontAlgn="auto" latinLnBrk="0" hangingPunct="1">
              <a:lnSpc>
                <a:spcPct val="90000"/>
              </a:lnSpc>
              <a:spcBef>
                <a:spcPct val="0"/>
              </a:spcBef>
              <a:spcAft>
                <a:spcPts val="0"/>
              </a:spcAft>
              <a:buClrTx/>
              <a:buSzTx/>
              <a:buFontTx/>
              <a:buNone/>
              <a:tabLst/>
              <a:defRPr/>
            </a:pPr>
            <a:r>
              <a:rPr kumimoji="0" lang="en-US" sz="786"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786"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4481104" y="-10629716"/>
            <a:ext cx="1995142" cy="2618919"/>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4481104" y="13019500"/>
            <a:ext cx="1995142" cy="2618919"/>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8861687" y="-10629716"/>
            <a:ext cx="1995142" cy="2618919"/>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9006413" y="13019500"/>
            <a:ext cx="1995142" cy="2618919"/>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5" r:id="rId3"/>
    <p:sldLayoutId id="2147483751" r:id="rId4"/>
    <p:sldLayoutId id="2147483668" r:id="rId5"/>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8D599516-1F29-AE63-2224-F6F037EC6B0A}"/>
              </a:ext>
            </a:extLst>
          </p:cNvPr>
          <p:cNvSpPr/>
          <p:nvPr/>
        </p:nvSpPr>
        <p:spPr>
          <a:xfrm>
            <a:off x="4005943" y="0"/>
            <a:ext cx="8186057" cy="6858000"/>
          </a:xfrm>
          <a:custGeom>
            <a:avLst/>
            <a:gdLst>
              <a:gd name="connsiteX0" fmla="*/ 2467176 w 3503495"/>
              <a:gd name="connsiteY0" fmla="*/ 0 h 2429827"/>
              <a:gd name="connsiteX1" fmla="*/ 1413711 w 3503495"/>
              <a:gd name="connsiteY1" fmla="*/ 945833 h 2429827"/>
              <a:gd name="connsiteX2" fmla="*/ 627898 w 3503495"/>
              <a:gd name="connsiteY2" fmla="*/ 1923098 h 2429827"/>
              <a:gd name="connsiteX3" fmla="*/ 201 w 3503495"/>
              <a:gd name="connsiteY3" fmla="*/ 2429828 h 2429827"/>
              <a:gd name="connsiteX4" fmla="*/ 3503496 w 3503495"/>
              <a:gd name="connsiteY4" fmla="*/ 2429828 h 2429827"/>
              <a:gd name="connsiteX5" fmla="*/ 3503496 w 3503495"/>
              <a:gd name="connsiteY5" fmla="*/ 0 h 2429827"/>
              <a:gd name="connsiteX6" fmla="*/ 2467176 w 3503495"/>
              <a:gd name="connsiteY6" fmla="*/ 0 h 242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495" h="2429827">
                <a:moveTo>
                  <a:pt x="2467176" y="0"/>
                </a:moveTo>
                <a:cubicBezTo>
                  <a:pt x="2467176" y="0"/>
                  <a:pt x="1740418" y="143828"/>
                  <a:pt x="1413711" y="945833"/>
                </a:cubicBezTo>
                <a:cubicBezTo>
                  <a:pt x="1087956" y="1748790"/>
                  <a:pt x="1285124" y="1697355"/>
                  <a:pt x="627898" y="1923098"/>
                </a:cubicBezTo>
                <a:cubicBezTo>
                  <a:pt x="-29327" y="2148840"/>
                  <a:pt x="201" y="2429828"/>
                  <a:pt x="201" y="2429828"/>
                </a:cubicBezTo>
                <a:lnTo>
                  <a:pt x="3503496" y="2429828"/>
                </a:lnTo>
                <a:lnTo>
                  <a:pt x="3503496" y="0"/>
                </a:lnTo>
                <a:lnTo>
                  <a:pt x="2467176" y="0"/>
                </a:lnTo>
                <a:close/>
              </a:path>
            </a:pathLst>
          </a:custGeom>
          <a:solidFill>
            <a:srgbClr val="009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等线"/>
              <a:cs typeface="+mn-cs"/>
            </a:endParaRPr>
          </a:p>
        </p:txBody>
      </p:sp>
      <p:sp>
        <p:nvSpPr>
          <p:cNvPr id="36" name="任意多边形: 形状 35">
            <a:extLst>
              <a:ext uri="{FF2B5EF4-FFF2-40B4-BE49-F238E27FC236}">
                <a16:creationId xmlns:a16="http://schemas.microsoft.com/office/drawing/2014/main" id="{D8EEB5B2-9D8E-B378-4031-210269ECDF89}"/>
              </a:ext>
            </a:extLst>
          </p:cNvPr>
          <p:cNvSpPr/>
          <p:nvPr/>
        </p:nvSpPr>
        <p:spPr>
          <a:xfrm>
            <a:off x="7112614" y="1358950"/>
            <a:ext cx="1426952" cy="512876"/>
          </a:xfrm>
          <a:custGeom>
            <a:avLst/>
            <a:gdLst>
              <a:gd name="connsiteX0" fmla="*/ 3224213 w 4211002"/>
              <a:gd name="connsiteY0" fmla="*/ 572453 h 1513522"/>
              <a:gd name="connsiteX1" fmla="*/ 2827020 w 4211002"/>
              <a:gd name="connsiteY1" fmla="*/ 658178 h 1513522"/>
              <a:gd name="connsiteX2" fmla="*/ 2128838 w 4211002"/>
              <a:gd name="connsiteY2" fmla="*/ 0 h 1513522"/>
              <a:gd name="connsiteX3" fmla="*/ 1430655 w 4211002"/>
              <a:gd name="connsiteY3" fmla="*/ 661035 h 1513522"/>
              <a:gd name="connsiteX4" fmla="*/ 1095375 w 4211002"/>
              <a:gd name="connsiteY4" fmla="*/ 608648 h 1513522"/>
              <a:gd name="connsiteX5" fmla="*/ 0 w 4211002"/>
              <a:gd name="connsiteY5" fmla="*/ 1513523 h 1513522"/>
              <a:gd name="connsiteX6" fmla="*/ 4211003 w 4211002"/>
              <a:gd name="connsiteY6" fmla="*/ 1513523 h 1513522"/>
              <a:gd name="connsiteX7" fmla="*/ 3224213 w 4211002"/>
              <a:gd name="connsiteY7" fmla="*/ 572453 h 151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1002" h="1513522">
                <a:moveTo>
                  <a:pt x="3224213" y="572453"/>
                </a:moveTo>
                <a:cubicBezTo>
                  <a:pt x="3083243" y="572453"/>
                  <a:pt x="2948940" y="602933"/>
                  <a:pt x="2827020" y="658178"/>
                </a:cubicBezTo>
                <a:cubicBezTo>
                  <a:pt x="2798445" y="289560"/>
                  <a:pt x="2497455" y="0"/>
                  <a:pt x="2128838" y="0"/>
                </a:cubicBezTo>
                <a:cubicBezTo>
                  <a:pt x="1760220" y="0"/>
                  <a:pt x="1458278" y="291465"/>
                  <a:pt x="1430655" y="661035"/>
                </a:cubicBezTo>
                <a:cubicBezTo>
                  <a:pt x="1324928" y="626745"/>
                  <a:pt x="1211580" y="608648"/>
                  <a:pt x="1095375" y="608648"/>
                </a:cubicBezTo>
                <a:cubicBezTo>
                  <a:pt x="557213" y="608648"/>
                  <a:pt x="107633" y="996315"/>
                  <a:pt x="0" y="1513523"/>
                </a:cubicBezTo>
                <a:lnTo>
                  <a:pt x="4211003" y="1513523"/>
                </a:lnTo>
                <a:cubicBezTo>
                  <a:pt x="4174808" y="987743"/>
                  <a:pt x="3748088" y="572453"/>
                  <a:pt x="3224213" y="572453"/>
                </a:cubicBezTo>
                <a:close/>
              </a:path>
            </a:pathLst>
          </a:custGeom>
          <a:solidFill>
            <a:srgbClr val="7ACEA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等线"/>
              <a:cs typeface="+mn-cs"/>
            </a:endParaRPr>
          </a:p>
        </p:txBody>
      </p:sp>
      <p:sp>
        <p:nvSpPr>
          <p:cNvPr id="39" name="任意多边形: 形状 38">
            <a:extLst>
              <a:ext uri="{FF2B5EF4-FFF2-40B4-BE49-F238E27FC236}">
                <a16:creationId xmlns:a16="http://schemas.microsoft.com/office/drawing/2014/main" id="{DD29E2B1-352E-58D5-CB7D-811514ABF59D}"/>
              </a:ext>
            </a:extLst>
          </p:cNvPr>
          <p:cNvSpPr/>
          <p:nvPr/>
        </p:nvSpPr>
        <p:spPr>
          <a:xfrm>
            <a:off x="9390865" y="907326"/>
            <a:ext cx="915508" cy="329052"/>
          </a:xfrm>
          <a:custGeom>
            <a:avLst/>
            <a:gdLst>
              <a:gd name="connsiteX0" fmla="*/ 3224213 w 4211002"/>
              <a:gd name="connsiteY0" fmla="*/ 572453 h 1513522"/>
              <a:gd name="connsiteX1" fmla="*/ 2827020 w 4211002"/>
              <a:gd name="connsiteY1" fmla="*/ 658178 h 1513522"/>
              <a:gd name="connsiteX2" fmla="*/ 2128838 w 4211002"/>
              <a:gd name="connsiteY2" fmla="*/ 0 h 1513522"/>
              <a:gd name="connsiteX3" fmla="*/ 1430655 w 4211002"/>
              <a:gd name="connsiteY3" fmla="*/ 661035 h 1513522"/>
              <a:gd name="connsiteX4" fmla="*/ 1095375 w 4211002"/>
              <a:gd name="connsiteY4" fmla="*/ 608648 h 1513522"/>
              <a:gd name="connsiteX5" fmla="*/ 0 w 4211002"/>
              <a:gd name="connsiteY5" fmla="*/ 1513523 h 1513522"/>
              <a:gd name="connsiteX6" fmla="*/ 4211003 w 4211002"/>
              <a:gd name="connsiteY6" fmla="*/ 1513523 h 1513522"/>
              <a:gd name="connsiteX7" fmla="*/ 3224213 w 4211002"/>
              <a:gd name="connsiteY7" fmla="*/ 572453 h 151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1002" h="1513522">
                <a:moveTo>
                  <a:pt x="3224213" y="572453"/>
                </a:moveTo>
                <a:cubicBezTo>
                  <a:pt x="3083243" y="572453"/>
                  <a:pt x="2948940" y="602933"/>
                  <a:pt x="2827020" y="658178"/>
                </a:cubicBezTo>
                <a:cubicBezTo>
                  <a:pt x="2798445" y="289560"/>
                  <a:pt x="2497455" y="0"/>
                  <a:pt x="2128838" y="0"/>
                </a:cubicBezTo>
                <a:cubicBezTo>
                  <a:pt x="1760220" y="0"/>
                  <a:pt x="1458278" y="291465"/>
                  <a:pt x="1430655" y="661035"/>
                </a:cubicBezTo>
                <a:cubicBezTo>
                  <a:pt x="1324928" y="626745"/>
                  <a:pt x="1211580" y="608648"/>
                  <a:pt x="1095375" y="608648"/>
                </a:cubicBezTo>
                <a:cubicBezTo>
                  <a:pt x="557213" y="608648"/>
                  <a:pt x="107633" y="996315"/>
                  <a:pt x="0" y="1513523"/>
                </a:cubicBezTo>
                <a:lnTo>
                  <a:pt x="4211003" y="1513523"/>
                </a:lnTo>
                <a:cubicBezTo>
                  <a:pt x="4174808" y="987743"/>
                  <a:pt x="3748088" y="572453"/>
                  <a:pt x="3224213" y="572453"/>
                </a:cubicBezTo>
                <a:close/>
              </a:path>
            </a:pathLst>
          </a:custGeom>
          <a:solidFill>
            <a:srgbClr val="A5E0C8">
              <a:alpha val="74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等线"/>
              <a:cs typeface="+mn-cs"/>
            </a:endParaRPr>
          </a:p>
        </p:txBody>
      </p:sp>
      <p:pic>
        <p:nvPicPr>
          <p:cNvPr id="8" name="Picture 7"/>
          <p:cNvPicPr>
            <a:picLocks noChangeAspect="1"/>
          </p:cNvPicPr>
          <p:nvPr/>
        </p:nvPicPr>
        <p:blipFill>
          <a:blip r:embed="rId3"/>
          <a:stretch>
            <a:fillRect/>
          </a:stretch>
        </p:blipFill>
        <p:spPr>
          <a:xfrm>
            <a:off x="692594" y="1408424"/>
            <a:ext cx="11101778" cy="2865368"/>
          </a:xfrm>
          <a:prstGeom prst="rect">
            <a:avLst/>
          </a:prstGeom>
        </p:spPr>
      </p:pic>
      <p:pic>
        <p:nvPicPr>
          <p:cNvPr id="10" name="Picture 9" descr="A picture containing watch, green&#10;&#10;Description automatically generated">
            <a:extLst>
              <a:ext uri="{FF2B5EF4-FFF2-40B4-BE49-F238E27FC236}">
                <a16:creationId xmlns:a16="http://schemas.microsoft.com/office/drawing/2014/main" id="{E358E3FC-E69F-929B-2943-EDF1FDA770B1}"/>
              </a:ext>
            </a:extLst>
          </p:cNvPr>
          <p:cNvPicPr>
            <a:picLocks noChangeAspect="1"/>
          </p:cNvPicPr>
          <p:nvPr/>
        </p:nvPicPr>
        <p:blipFill>
          <a:blip r:embed="rId4"/>
          <a:stretch>
            <a:fillRect/>
          </a:stretch>
        </p:blipFill>
        <p:spPr>
          <a:xfrm>
            <a:off x="3404013" y="2540000"/>
            <a:ext cx="383640" cy="407066"/>
          </a:xfrm>
          <a:prstGeom prst="rect">
            <a:avLst/>
          </a:prstGeom>
        </p:spPr>
      </p:pic>
      <p:pic>
        <p:nvPicPr>
          <p:cNvPr id="13" name="Picture 2" descr="54 dân tộc Việt Nam - Page 5 of 5 - Địa Ốc Thông Thái"/>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l="54815"/>
          <a:stretch/>
        </p:blipFill>
        <p:spPr bwMode="auto">
          <a:xfrm>
            <a:off x="8539566" y="4239111"/>
            <a:ext cx="2383165" cy="26371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54 dân tộc Việt Nam - Page 5 of 5 - Địa Ốc Thông Thái"/>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r="56760"/>
          <a:stretch/>
        </p:blipFill>
        <p:spPr bwMode="auto">
          <a:xfrm>
            <a:off x="6327741" y="4223149"/>
            <a:ext cx="2280550" cy="263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50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sp>
        <p:nvSpPr>
          <p:cNvPr id="11" name="Google Shape;117;p2"/>
          <p:cNvSpPr/>
          <p:nvPr/>
        </p:nvSpPr>
        <p:spPr>
          <a:xfrm>
            <a:off x="1338478" y="1731623"/>
            <a:ext cx="9347995" cy="3874850"/>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12" name="TextBox 11"/>
          <p:cNvSpPr txBox="1"/>
          <p:nvPr/>
        </p:nvSpPr>
        <p:spPr>
          <a:xfrm>
            <a:off x="1338478" y="2060885"/>
            <a:ext cx="92136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Trung du miền núi Bắc Bộ có hơn 14 triệu người (năm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p:cNvSpPr txBox="1"/>
          <p:nvPr/>
        </p:nvSpPr>
        <p:spPr>
          <a:xfrm>
            <a:off x="1445143" y="3128811"/>
            <a:ext cx="8631730" cy="147732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Có nhiều dân tộc sinh sống: Tày, Nùng, Mường, Thái, Dao,...</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p:cNvSpPr txBox="1"/>
          <p:nvPr/>
        </p:nvSpPr>
        <p:spPr>
          <a:xfrm>
            <a:off x="1338478" y="4239981"/>
            <a:ext cx="9117086" cy="101566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-Mỗi dân tộc đều có tiếng nói, trang phục phong tục tập quán riêng tạo nên sự đa dạng về văn hóa.</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920869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30"/>
          <a:stretch/>
        </p:blipFill>
        <p:spPr>
          <a:xfrm>
            <a:off x="5187366" y="498763"/>
            <a:ext cx="6379925" cy="4719781"/>
          </a:xfrm>
          <a:prstGeom prst="rect">
            <a:avLst/>
          </a:prstGeom>
        </p:spPr>
      </p:pic>
      <p:sp>
        <p:nvSpPr>
          <p:cNvPr id="4" name="TextBox 3"/>
          <p:cNvSpPr txBox="1"/>
          <p:nvPr/>
        </p:nvSpPr>
        <p:spPr>
          <a:xfrm>
            <a:off x="3713018" y="5449453"/>
            <a:ext cx="9587344" cy="707886"/>
          </a:xfrm>
          <a:prstGeom prst="rect">
            <a:avLst/>
          </a:prstGeom>
          <a:noFill/>
        </p:spPr>
        <p:txBody>
          <a:bodyPr wrap="square" rtlCol="0">
            <a:spAutoFit/>
          </a:bodyPr>
          <a:lstStyle/>
          <a:p>
            <a:pPr algn="ctr"/>
            <a:r>
              <a:rPr lang="vi-VN" sz="2000" b="1" dirty="0">
                <a:latin typeface="Cambria" panose="02040503050406030204" pitchFamily="18" charset="0"/>
                <a:ea typeface="Cambria" panose="02040503050406030204" pitchFamily="18" charset="0"/>
              </a:rPr>
              <a:t>Lược đồ mật độ dân số theo tỉnh vùng Trung du</a:t>
            </a:r>
          </a:p>
          <a:p>
            <a:pPr algn="ctr"/>
            <a:r>
              <a:rPr lang="vi-VN" sz="2000" b="1" dirty="0">
                <a:latin typeface="Cambria" panose="02040503050406030204" pitchFamily="18" charset="0"/>
                <a:ea typeface="Cambria" panose="02040503050406030204" pitchFamily="18" charset="0"/>
              </a:rPr>
              <a:t> và miền núi Bắc Bộ năm 2020</a:t>
            </a:r>
            <a:endParaRPr lang="en-US" sz="2000" b="1" dirty="0">
              <a:latin typeface="Cambria" panose="02040503050406030204" pitchFamily="18" charset="0"/>
              <a:ea typeface="Cambria" panose="02040503050406030204" pitchFamily="18" charset="0"/>
            </a:endParaRPr>
          </a:p>
        </p:txBody>
      </p:sp>
      <p:sp>
        <p:nvSpPr>
          <p:cNvPr id="6" name="Rectangle 5"/>
          <p:cNvSpPr/>
          <p:nvPr/>
        </p:nvSpPr>
        <p:spPr>
          <a:xfrm>
            <a:off x="430122" y="1814462"/>
            <a:ext cx="4757244" cy="2816156"/>
          </a:xfrm>
          <a:prstGeom prst="rect">
            <a:avLst/>
          </a:prstGeom>
        </p:spPr>
        <p:txBody>
          <a:bodyPr wrap="square">
            <a:spAutoFit/>
          </a:bodyPr>
          <a:lstStyle/>
          <a:p>
            <a:pPr algn="ctr">
              <a:lnSpc>
                <a:spcPct val="150000"/>
              </a:lnSpc>
              <a:spcBef>
                <a:spcPts val="240"/>
              </a:spcBef>
              <a:spcAft>
                <a:spcPts val="240"/>
              </a:spcAft>
            </a:pPr>
            <a:r>
              <a:rPr lang="vi-VN" sz="30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Trung du và miền núi Bắc Bộ là vùng dân cư thưa thớt. Dân cư của vùng phân bố không đồng đều giữa các tỉnh, giữa khu vực miền núi và khu vực trung du.</a:t>
            </a:r>
            <a:endParaRPr lang="en-US" sz="2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p:cNvSpPr txBox="1"/>
          <p:nvPr/>
        </p:nvSpPr>
        <p:spPr>
          <a:xfrm>
            <a:off x="760396" y="567890"/>
            <a:ext cx="4302492" cy="1015663"/>
          </a:xfrm>
          <a:prstGeom prst="rect">
            <a:avLst/>
          </a:prstGeom>
          <a:noFill/>
        </p:spPr>
        <p:txBody>
          <a:bodyPr wrap="square" rtlCol="0">
            <a:spAutoFit/>
          </a:bodyPr>
          <a:lstStyle/>
          <a:p>
            <a:pPr algn="ctr"/>
            <a:r>
              <a:rPr lang="vi-VN" sz="3000" b="1" dirty="0">
                <a:solidFill>
                  <a:srgbClr val="FF0000"/>
                </a:solidFill>
                <a:latin typeface="Cambria" panose="02040503050406030204" pitchFamily="18" charset="0"/>
                <a:ea typeface="Cambria" panose="02040503050406030204" pitchFamily="18" charset="0"/>
              </a:rPr>
              <a:t>ĐỌC THÔNG TIN </a:t>
            </a:r>
          </a:p>
          <a:p>
            <a:pPr algn="ctr"/>
            <a:r>
              <a:rPr lang="vi-VN" sz="3000" b="1" dirty="0">
                <a:solidFill>
                  <a:srgbClr val="FF0000"/>
                </a:solidFill>
                <a:latin typeface="Cambria" panose="02040503050406030204" pitchFamily="18" charset="0"/>
                <a:ea typeface="Cambria" panose="02040503050406030204" pitchFamily="18" charset="0"/>
              </a:rPr>
              <a:t>VÀ QUAN SÁT LƯỢC ĐỒ</a:t>
            </a:r>
            <a:endParaRPr lang="en-US" sz="3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0823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05741" y="491086"/>
            <a:ext cx="1992819" cy="1613069"/>
          </a:xfrm>
          <a:prstGeom prst="rect">
            <a:avLst/>
          </a:prstGeom>
        </p:spPr>
      </p:pic>
      <p:grpSp>
        <p:nvGrpSpPr>
          <p:cNvPr id="9" name="Group 8">
            <a:extLst>
              <a:ext uri="{FF2B5EF4-FFF2-40B4-BE49-F238E27FC236}">
                <a16:creationId xmlns:a16="http://schemas.microsoft.com/office/drawing/2014/main" id="{3E022641-F937-4B6D-816A-4D8670618810}"/>
              </a:ext>
            </a:extLst>
          </p:cNvPr>
          <p:cNvGrpSpPr/>
          <p:nvPr/>
        </p:nvGrpSpPr>
        <p:grpSpPr>
          <a:xfrm>
            <a:off x="2802094" y="1204804"/>
            <a:ext cx="4571829" cy="1256838"/>
            <a:chOff x="6133574" y="1765495"/>
            <a:chExt cx="5223800" cy="2002220"/>
          </a:xfrm>
        </p:grpSpPr>
        <p:sp>
          <p:nvSpPr>
            <p:cNvPr id="10" name="Speech Bubble: Rectangle with Corners Rounded 7">
              <a:extLst>
                <a:ext uri="{FF2B5EF4-FFF2-40B4-BE49-F238E27FC236}">
                  <a16:creationId xmlns:a16="http://schemas.microsoft.com/office/drawing/2014/main" id="{98C5D630-6596-4118-846D-AB42D8F34EC7}"/>
                </a:ext>
              </a:extLst>
            </p:cNvPr>
            <p:cNvSpPr/>
            <p:nvPr/>
          </p:nvSpPr>
          <p:spPr>
            <a:xfrm>
              <a:off x="6133574" y="1765495"/>
              <a:ext cx="5223800" cy="2002220"/>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FD28518-CA42-4BC6-B244-5CBC461F2EBD}"/>
                </a:ext>
              </a:extLst>
            </p:cNvPr>
            <p:cNvSpPr txBox="1"/>
            <p:nvPr/>
          </p:nvSpPr>
          <p:spPr>
            <a:xfrm>
              <a:off x="6217592" y="2251782"/>
              <a:ext cx="5055761" cy="1005129"/>
            </a:xfrm>
            <a:prstGeom prst="rect">
              <a:avLst/>
            </a:prstGeom>
            <a:noFill/>
          </p:spPr>
          <p:txBody>
            <a:bodyPr wrap="square">
              <a:spAutoFit/>
            </a:bodyPr>
            <a:lstStyle/>
            <a:p>
              <a:pPr algn="ctr"/>
              <a:r>
                <a:rPr lang="vi-VN" sz="35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Mật độ dân số là gì?</a:t>
              </a:r>
              <a:endParaRPr lang="en-US" sz="3500" b="1" dirty="0">
                <a:solidFill>
                  <a:srgbClr val="C00000"/>
                </a:solidFill>
                <a:latin typeface="Cambria" panose="02040503050406030204" pitchFamily="18" charset="0"/>
                <a:ea typeface="Cambria" panose="02040503050406030204" pitchFamily="18" charset="0"/>
              </a:endParaRPr>
            </a:p>
          </p:txBody>
        </p:sp>
      </p:grpSp>
      <p:sp>
        <p:nvSpPr>
          <p:cNvPr id="12" name="Rectangle 11"/>
          <p:cNvSpPr/>
          <p:nvPr/>
        </p:nvSpPr>
        <p:spPr>
          <a:xfrm>
            <a:off x="341746" y="2685794"/>
            <a:ext cx="9079346" cy="1261756"/>
          </a:xfrm>
          <a:prstGeom prst="rect">
            <a:avLst/>
          </a:prstGeom>
        </p:spPr>
        <p:txBody>
          <a:bodyPr wrap="square">
            <a:spAutoFit/>
          </a:bodyPr>
          <a:lstStyle/>
          <a:p>
            <a:pPr algn="ctr">
              <a:lnSpc>
                <a:spcPct val="150000"/>
              </a:lnSpc>
              <a:spcBef>
                <a:spcPts val="240"/>
              </a:spcBef>
              <a:spcAft>
                <a:spcPts val="240"/>
              </a:spcAft>
            </a:pPr>
            <a:r>
              <a:rPr lang="vi-VN" sz="27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Mật độ dân số là số người dân trung bình sống trên một đơn vị diện tích lãnh thổ (đơn vị: người/km</a:t>
            </a:r>
            <a:r>
              <a:rPr lang="vi-VN" sz="2700" b="1" i="1" baseline="30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a:t>
            </a:r>
            <a:r>
              <a:rPr lang="vi-VN" sz="27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7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2" descr="54 dân tộc Việt Nam - Page 5 of 5 - Địa Ốc Thông Thá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3412490"/>
            <a:ext cx="5957454" cy="29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0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655434" y="1640132"/>
            <a:ext cx="6205160" cy="553998"/>
          </a:xfrm>
          <a:prstGeom prst="rect">
            <a:avLst/>
          </a:prstGeom>
        </p:spPr>
        <p:txBody>
          <a:bodyPr wrap="none">
            <a:spAutoFit/>
          </a:bodyPr>
          <a:lstStyle/>
          <a:p>
            <a:r>
              <a:rPr lang="vi-VN" sz="3000" b="1" dirty="0">
                <a:solidFill>
                  <a:srgbClr val="002060"/>
                </a:solidFill>
                <a:latin typeface="Cambria" panose="02040503050406030204" pitchFamily="18" charset="0"/>
                <a:ea typeface="Cambria" panose="02040503050406030204" pitchFamily="18" charset="0"/>
              </a:rPr>
              <a:t>HOÀN THÀNH PHIẾU BÀI TẬP SAU:</a:t>
            </a:r>
            <a:endParaRPr lang="en-US" sz="30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3C13892-720B-84FD-5253-A2DCBEE7E418}"/>
              </a:ext>
            </a:extLst>
          </p:cNvPr>
          <p:cNvPicPr>
            <a:picLocks noChangeAspect="1"/>
          </p:cNvPicPr>
          <p:nvPr/>
        </p:nvPicPr>
        <p:blipFill rotWithShape="1">
          <a:blip r:embed="rId2"/>
          <a:srcRect r="21051" b="7401"/>
          <a:stretch/>
        </p:blipFill>
        <p:spPr>
          <a:xfrm>
            <a:off x="2587181" y="365522"/>
            <a:ext cx="5605474" cy="1274610"/>
          </a:xfrm>
          <a:prstGeom prst="rect">
            <a:avLst/>
          </a:prstGeom>
        </p:spPr>
      </p:pic>
      <p:pic>
        <p:nvPicPr>
          <p:cNvPr id="4" name="Picture 3">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8860594" y="4533500"/>
            <a:ext cx="1834692" cy="2407344"/>
          </a:xfrm>
          <a:prstGeom prst="rect">
            <a:avLst/>
          </a:prstGeom>
        </p:spPr>
      </p:pic>
      <p:pic>
        <p:nvPicPr>
          <p:cNvPr id="5" name="Picture 4">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10565454" y="4533500"/>
            <a:ext cx="1626546" cy="2407554"/>
          </a:xfrm>
          <a:prstGeom prst="rect">
            <a:avLst/>
          </a:prstGeom>
        </p:spPr>
      </p:pic>
      <p:graphicFrame>
        <p:nvGraphicFramePr>
          <p:cNvPr id="10" name="Group 136">
            <a:extLst>
              <a:ext uri="{FF2B5EF4-FFF2-40B4-BE49-F238E27FC236}">
                <a16:creationId xmlns:a16="http://schemas.microsoft.com/office/drawing/2014/main" id="{40862FB7-9F3C-4F68-8D76-01BD7923A627}"/>
              </a:ext>
            </a:extLst>
          </p:cNvPr>
          <p:cNvGraphicFramePr>
            <a:graphicFrameLocks/>
          </p:cNvGraphicFramePr>
          <p:nvPr>
            <p:extLst>
              <p:ext uri="{D42A27DB-BD31-4B8C-83A1-F6EECF244321}">
                <p14:modId xmlns:p14="http://schemas.microsoft.com/office/powerpoint/2010/main" val="2548484595"/>
              </p:ext>
            </p:extLst>
          </p:nvPr>
        </p:nvGraphicFramePr>
        <p:xfrm>
          <a:off x="526471" y="2194130"/>
          <a:ext cx="8451273" cy="4097240"/>
        </p:xfrm>
        <a:graphic>
          <a:graphicData uri="http://schemas.openxmlformats.org/drawingml/2006/table">
            <a:tbl>
              <a:tblPr/>
              <a:tblGrid>
                <a:gridCol w="4375634">
                  <a:extLst>
                    <a:ext uri="{9D8B030D-6E8A-4147-A177-3AD203B41FA5}">
                      <a16:colId xmlns:a16="http://schemas.microsoft.com/office/drawing/2014/main" val="20000"/>
                    </a:ext>
                  </a:extLst>
                </a:gridCol>
                <a:gridCol w="4075639">
                  <a:extLst>
                    <a:ext uri="{9D8B030D-6E8A-4147-A177-3AD203B41FA5}">
                      <a16:colId xmlns:a16="http://schemas.microsoft.com/office/drawing/2014/main" val="20001"/>
                    </a:ext>
                  </a:extLst>
                </a:gridCol>
              </a:tblGrid>
              <a:tr h="109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Mật độ dân số</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3000" b="1" i="0" kern="1200" dirty="0">
                          <a:solidFill>
                            <a:schemeClr val="tx1"/>
                          </a:solidFill>
                          <a:effectLst/>
                          <a:latin typeface="Cambria" panose="02040503050406030204" pitchFamily="18" charset="0"/>
                          <a:ea typeface="Cambria" panose="02040503050406030204" pitchFamily="18" charset="0"/>
                          <a:cs typeface="+mn-cs"/>
                        </a:rPr>
                        <a:t>Tỉnh</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14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Dưới 100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316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100 đến dưới 200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200 đến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787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Trên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2453219"/>
                  </a:ext>
                </a:extLst>
              </a:tr>
            </a:tbl>
          </a:graphicData>
        </a:graphic>
      </p:graphicFrame>
    </p:spTree>
    <p:extLst>
      <p:ext uri="{BB962C8B-B14F-4D97-AF65-F5344CB8AC3E}">
        <p14:creationId xmlns:p14="http://schemas.microsoft.com/office/powerpoint/2010/main" val="2362568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982F99-2B72-6355-3301-8FEE155BFAD7}"/>
              </a:ext>
            </a:extLst>
          </p:cNvPr>
          <p:cNvPicPr>
            <a:picLocks noChangeAspect="1"/>
          </p:cNvPicPr>
          <p:nvPr/>
        </p:nvPicPr>
        <p:blipFill rotWithShape="1">
          <a:blip r:embed="rId2"/>
          <a:srcRect l="54148" t="519" r="3016" b="-519"/>
          <a:stretch/>
        </p:blipFill>
        <p:spPr>
          <a:xfrm>
            <a:off x="10565454" y="4533500"/>
            <a:ext cx="1626546" cy="2407554"/>
          </a:xfrm>
          <a:prstGeom prst="rect">
            <a:avLst/>
          </a:prstGeom>
        </p:spPr>
      </p:pic>
      <p:graphicFrame>
        <p:nvGraphicFramePr>
          <p:cNvPr id="10" name="Group 136">
            <a:extLst>
              <a:ext uri="{FF2B5EF4-FFF2-40B4-BE49-F238E27FC236}">
                <a16:creationId xmlns:a16="http://schemas.microsoft.com/office/drawing/2014/main" id="{40862FB7-9F3C-4F68-8D76-01BD7923A627}"/>
              </a:ext>
            </a:extLst>
          </p:cNvPr>
          <p:cNvGraphicFramePr>
            <a:graphicFrameLocks/>
          </p:cNvGraphicFramePr>
          <p:nvPr>
            <p:extLst>
              <p:ext uri="{D42A27DB-BD31-4B8C-83A1-F6EECF244321}">
                <p14:modId xmlns:p14="http://schemas.microsoft.com/office/powerpoint/2010/main" val="2159619050"/>
              </p:ext>
            </p:extLst>
          </p:nvPr>
        </p:nvGraphicFramePr>
        <p:xfrm>
          <a:off x="507610" y="1472666"/>
          <a:ext cx="9162474" cy="5245768"/>
        </p:xfrm>
        <a:graphic>
          <a:graphicData uri="http://schemas.openxmlformats.org/drawingml/2006/table">
            <a:tbl>
              <a:tblPr/>
              <a:tblGrid>
                <a:gridCol w="4743857">
                  <a:extLst>
                    <a:ext uri="{9D8B030D-6E8A-4147-A177-3AD203B41FA5}">
                      <a16:colId xmlns:a16="http://schemas.microsoft.com/office/drawing/2014/main" val="20000"/>
                    </a:ext>
                  </a:extLst>
                </a:gridCol>
                <a:gridCol w="4418617">
                  <a:extLst>
                    <a:ext uri="{9D8B030D-6E8A-4147-A177-3AD203B41FA5}">
                      <a16:colId xmlns:a16="http://schemas.microsoft.com/office/drawing/2014/main" val="20001"/>
                    </a:ext>
                  </a:extLst>
                </a:gridCol>
              </a:tblGrid>
              <a:tr h="110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Mật độ dân số</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3000" b="1" i="0" kern="1200" dirty="0">
                          <a:solidFill>
                            <a:schemeClr val="tx1"/>
                          </a:solidFill>
                          <a:effectLst/>
                          <a:latin typeface="Cambria" panose="02040503050406030204" pitchFamily="18" charset="0"/>
                          <a:ea typeface="Cambria" panose="02040503050406030204" pitchFamily="18" charset="0"/>
                          <a:cs typeface="+mn-cs"/>
                        </a:rPr>
                        <a:t>Tỉnh</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22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Dưới 100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007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100 đến dưới 200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9248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200 đến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1085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Trên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2453219"/>
                  </a:ext>
                </a:extLst>
              </a:tr>
            </a:tbl>
          </a:graphicData>
        </a:graphic>
      </p:graphicFrame>
      <p:pic>
        <p:nvPicPr>
          <p:cNvPr id="7" name="Picture 6">
            <a:extLst>
              <a:ext uri="{FF2B5EF4-FFF2-40B4-BE49-F238E27FC236}">
                <a16:creationId xmlns:a16="http://schemas.microsoft.com/office/drawing/2014/main" id="{4C236A29-BDB1-9AE8-A2ED-171B09B26720}"/>
              </a:ext>
            </a:extLst>
          </p:cNvPr>
          <p:cNvPicPr>
            <a:picLocks noChangeAspect="1"/>
          </p:cNvPicPr>
          <p:nvPr/>
        </p:nvPicPr>
        <p:blipFill rotWithShape="1">
          <a:blip r:embed="rId2"/>
          <a:srcRect r="57164"/>
          <a:stretch/>
        </p:blipFill>
        <p:spPr>
          <a:xfrm>
            <a:off x="9024126" y="4748076"/>
            <a:ext cx="1671159" cy="2192768"/>
          </a:xfrm>
          <a:prstGeom prst="rect">
            <a:avLst/>
          </a:prstGeom>
        </p:spPr>
      </p:pic>
      <p:sp>
        <p:nvSpPr>
          <p:cNvPr id="6" name="TextBox 5"/>
          <p:cNvSpPr txBox="1"/>
          <p:nvPr/>
        </p:nvSpPr>
        <p:spPr>
          <a:xfrm>
            <a:off x="5178052" y="2777575"/>
            <a:ext cx="4618182" cy="861774"/>
          </a:xfrm>
          <a:prstGeom prst="rect">
            <a:avLst/>
          </a:prstGeom>
          <a:noFill/>
        </p:spPr>
        <p:txBody>
          <a:bodyPr wrap="square" rtlCol="0">
            <a:spAutoFit/>
          </a:bodyPr>
          <a:lstStyle/>
          <a:p>
            <a:pPr algn="ctr"/>
            <a:r>
              <a:rPr lang="vi-VN" sz="2500" b="1" i="1" dirty="0">
                <a:latin typeface="Cambria" panose="02040503050406030204" pitchFamily="18" charset="0"/>
                <a:ea typeface="Cambria" panose="02040503050406030204" pitchFamily="18" charset="0"/>
              </a:rPr>
              <a:t>Sơn La, Điện Biên, Lai Châu, Bắc Kạn, Cao Bằng, Lạng Sơn</a:t>
            </a:r>
            <a:endParaRPr lang="en-US" sz="2500" b="1" dirty="0">
              <a:latin typeface="Cambria" panose="02040503050406030204" pitchFamily="18" charset="0"/>
              <a:ea typeface="Cambria" panose="02040503050406030204" pitchFamily="18" charset="0"/>
            </a:endParaRPr>
          </a:p>
        </p:txBody>
      </p:sp>
      <p:sp>
        <p:nvSpPr>
          <p:cNvPr id="8" name="TextBox 7"/>
          <p:cNvSpPr txBox="1"/>
          <p:nvPr/>
        </p:nvSpPr>
        <p:spPr>
          <a:xfrm>
            <a:off x="5310520" y="3801335"/>
            <a:ext cx="4353248" cy="1246495"/>
          </a:xfrm>
          <a:prstGeom prst="rect">
            <a:avLst/>
          </a:prstGeom>
          <a:noFill/>
        </p:spPr>
        <p:txBody>
          <a:bodyPr wrap="square" rtlCol="0">
            <a:spAutoFit/>
          </a:bodyPr>
          <a:lstStyle/>
          <a:p>
            <a:pPr lvl="0" algn="ctr"/>
            <a:r>
              <a:rPr lang="vi-VN" sz="2500" b="1" i="1" dirty="0">
                <a:latin typeface="Cambria" panose="02040503050406030204" pitchFamily="18" charset="0"/>
                <a:ea typeface="Cambria" panose="02040503050406030204" pitchFamily="18" charset="0"/>
              </a:rPr>
              <a:t>Hòa Bình, Yên Bái, Lào Cai, Tuyên Quang, Hà Giang</a:t>
            </a:r>
            <a:endParaRPr lang="en-US" sz="2500" b="1" dirty="0">
              <a:latin typeface="Cambria" panose="02040503050406030204" pitchFamily="18" charset="0"/>
              <a:ea typeface="Cambria" panose="02040503050406030204" pitchFamily="18" charset="0"/>
            </a:endParaRPr>
          </a:p>
          <a:p>
            <a:pPr algn="ctr"/>
            <a:endParaRPr lang="en-US" sz="2500" b="1" dirty="0">
              <a:latin typeface="Cambria" panose="02040503050406030204" pitchFamily="18" charset="0"/>
              <a:ea typeface="Cambria" panose="02040503050406030204" pitchFamily="18" charset="0"/>
            </a:endParaRPr>
          </a:p>
        </p:txBody>
      </p:sp>
      <p:sp>
        <p:nvSpPr>
          <p:cNvPr id="9" name="TextBox 8"/>
          <p:cNvSpPr txBox="1"/>
          <p:nvPr/>
        </p:nvSpPr>
        <p:spPr>
          <a:xfrm>
            <a:off x="5453683" y="4987081"/>
            <a:ext cx="4066921" cy="477054"/>
          </a:xfrm>
          <a:prstGeom prst="rect">
            <a:avLst/>
          </a:prstGeom>
          <a:noFill/>
        </p:spPr>
        <p:txBody>
          <a:bodyPr wrap="square" rtlCol="0">
            <a:spAutoFit/>
          </a:bodyPr>
          <a:lstStyle/>
          <a:p>
            <a:r>
              <a:rPr lang="vi-VN" sz="2500" b="1" i="1" dirty="0">
                <a:latin typeface="Cambria" panose="02040503050406030204" pitchFamily="18" charset="0"/>
                <a:ea typeface="Cambria" panose="02040503050406030204" pitchFamily="18" charset="0"/>
              </a:rPr>
              <a:t>Thái Nguyên, Quảng Ninh</a:t>
            </a:r>
            <a:endParaRPr lang="en-US" sz="2500" b="1" dirty="0">
              <a:latin typeface="Cambria" panose="02040503050406030204" pitchFamily="18" charset="0"/>
              <a:ea typeface="Cambria" panose="02040503050406030204" pitchFamily="18" charset="0"/>
            </a:endParaRPr>
          </a:p>
        </p:txBody>
      </p:sp>
      <p:sp>
        <p:nvSpPr>
          <p:cNvPr id="11" name="TextBox 10"/>
          <p:cNvSpPr txBox="1"/>
          <p:nvPr/>
        </p:nvSpPr>
        <p:spPr>
          <a:xfrm>
            <a:off x="5636714" y="5963962"/>
            <a:ext cx="3214255" cy="477054"/>
          </a:xfrm>
          <a:prstGeom prst="rect">
            <a:avLst/>
          </a:prstGeom>
          <a:noFill/>
        </p:spPr>
        <p:txBody>
          <a:bodyPr wrap="square" rtlCol="0">
            <a:spAutoFit/>
          </a:bodyPr>
          <a:lstStyle/>
          <a:p>
            <a:r>
              <a:rPr lang="vi-VN" sz="2500" b="1" i="1" dirty="0">
                <a:latin typeface="Cambria" panose="02040503050406030204" pitchFamily="18" charset="0"/>
                <a:ea typeface="Cambria" panose="02040503050406030204" pitchFamily="18" charset="0"/>
              </a:rPr>
              <a:t>Phú Thọ, Bắc Giang</a:t>
            </a:r>
            <a:endParaRPr lang="en-US" sz="2500" b="1" dirty="0">
              <a:latin typeface="Cambria" panose="02040503050406030204" pitchFamily="18" charset="0"/>
              <a:ea typeface="Cambria" panose="02040503050406030204" pitchFamily="18" charset="0"/>
            </a:endParaRPr>
          </a:p>
        </p:txBody>
      </p:sp>
      <p:sp>
        <p:nvSpPr>
          <p:cNvPr id="12" name="TextBox 10">
            <a:extLst>
              <a:ext uri="{FF2B5EF4-FFF2-40B4-BE49-F238E27FC236}">
                <a16:creationId xmlns:a16="http://schemas.microsoft.com/office/drawing/2014/main" id="{D30AFE1D-6FA9-2849-E55F-82B40F5FC17F}"/>
              </a:ext>
            </a:extLst>
          </p:cNvPr>
          <p:cNvSpPr txBox="1"/>
          <p:nvPr/>
        </p:nvSpPr>
        <p:spPr>
          <a:xfrm>
            <a:off x="1039350" y="452086"/>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CHIA SẺ</a:t>
            </a:r>
            <a:endParaRPr kumimoji="0" lang="zh-CN" altLang="en-US" sz="7000" b="0" i="0" u="none" strike="noStrike" kern="0" cap="all" spc="0" normalizeH="0" baseline="0" noProof="0" dirty="0">
              <a:ln>
                <a:noFill/>
              </a:ln>
              <a:solidFill>
                <a:srgbClr val="C00000"/>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Tree>
    <p:extLst>
      <p:ext uri="{BB962C8B-B14F-4D97-AF65-F5344CB8AC3E}">
        <p14:creationId xmlns:p14="http://schemas.microsoft.com/office/powerpoint/2010/main" val="331124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peech Bubble: Rectangle with Corners Rounded 7">
            <a:extLst>
              <a:ext uri="{FF2B5EF4-FFF2-40B4-BE49-F238E27FC236}">
                <a16:creationId xmlns:a16="http://schemas.microsoft.com/office/drawing/2014/main" id="{98C5D630-6596-4118-846D-AB42D8F34EC7}"/>
              </a:ext>
            </a:extLst>
          </p:cNvPr>
          <p:cNvSpPr/>
          <p:nvPr/>
        </p:nvSpPr>
        <p:spPr>
          <a:xfrm>
            <a:off x="689033" y="1027017"/>
            <a:ext cx="7398327" cy="1649232"/>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FD28518-CA42-4BC6-B244-5CBC461F2EBD}"/>
              </a:ext>
            </a:extLst>
          </p:cNvPr>
          <p:cNvSpPr txBox="1"/>
          <p:nvPr/>
        </p:nvSpPr>
        <p:spPr>
          <a:xfrm>
            <a:off x="427354" y="1343801"/>
            <a:ext cx="7921683" cy="1015663"/>
          </a:xfrm>
          <a:prstGeom prst="rect">
            <a:avLst/>
          </a:prstGeom>
          <a:noFill/>
        </p:spPr>
        <p:txBody>
          <a:bodyPr wrap="square">
            <a:spAutoFit/>
          </a:bodyPr>
          <a:lstStyle/>
          <a:p>
            <a:pPr algn="ctr"/>
            <a:r>
              <a:rPr lang="vi-VN" sz="3000" b="1" dirty="0">
                <a:latin typeface="Cambria" panose="02040503050406030204" pitchFamily="18" charset="0"/>
                <a:ea typeface="Cambria" panose="02040503050406030204" pitchFamily="18" charset="0"/>
              </a:rPr>
              <a:t>Em có nhận xét gì về sự phân bố dân cư ở vùng Trung du và miền núi Bắc Bộ</a:t>
            </a:r>
            <a:endParaRPr lang="en-US" sz="3000" b="1" dirty="0">
              <a:latin typeface="Cambria" panose="02040503050406030204" pitchFamily="18" charset="0"/>
              <a:ea typeface="Cambria" panose="02040503050406030204" pitchFamily="18" charset="0"/>
            </a:endParaRPr>
          </a:p>
        </p:txBody>
      </p:sp>
      <p:sp>
        <p:nvSpPr>
          <p:cNvPr id="4" name="Rectangle 3"/>
          <p:cNvSpPr/>
          <p:nvPr/>
        </p:nvSpPr>
        <p:spPr>
          <a:xfrm>
            <a:off x="427354" y="2992609"/>
            <a:ext cx="9517442" cy="2776658"/>
          </a:xfrm>
          <a:prstGeom prst="rect">
            <a:avLst/>
          </a:prstGeom>
        </p:spPr>
        <p:txBody>
          <a:bodyPr wrap="square">
            <a:spAutoFit/>
          </a:bodyPr>
          <a:lstStyle/>
          <a:p>
            <a:pPr algn="ctr">
              <a:lnSpc>
                <a:spcPct val="150000"/>
              </a:lnSpc>
              <a:spcBef>
                <a:spcPts val="240"/>
              </a:spcBef>
              <a:spcAft>
                <a:spcPts val="240"/>
              </a:spcAft>
            </a:pPr>
            <a:r>
              <a:rPr lang="vi-VN" sz="3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Dân cư ở Trung du và miền núi Bắc Bộ thưa thớt, phân bố không đồng đều giữa các tỉnh, giữa khu vực miền núi và khu vực trung du ( tập trung đông ở vùng Trung du và thưa thớt ở miền núi).</a:t>
            </a:r>
            <a:endParaRPr lang="en-US"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0"/>
          <a:stretch/>
        </p:blipFill>
        <p:spPr>
          <a:xfrm>
            <a:off x="8741878" y="506230"/>
            <a:ext cx="3039444" cy="2248539"/>
          </a:xfrm>
          <a:prstGeom prst="rect">
            <a:avLst/>
          </a:prstGeom>
        </p:spPr>
      </p:pic>
      <p:sp>
        <p:nvSpPr>
          <p:cNvPr id="6" name="TextBox 5"/>
          <p:cNvSpPr txBox="1"/>
          <p:nvPr/>
        </p:nvSpPr>
        <p:spPr>
          <a:xfrm>
            <a:off x="5412803" y="2634374"/>
            <a:ext cx="9587344" cy="400110"/>
          </a:xfrm>
          <a:prstGeom prst="rect">
            <a:avLst/>
          </a:prstGeom>
          <a:noFill/>
        </p:spPr>
        <p:txBody>
          <a:bodyPr wrap="square" rtlCol="0">
            <a:spAutoFit/>
          </a:bodyPr>
          <a:lstStyle/>
          <a:p>
            <a:pPr algn="ctr"/>
            <a:r>
              <a:rPr lang="vi-VN" sz="1000" b="1" dirty="0">
                <a:latin typeface="Cambria" panose="02040503050406030204" pitchFamily="18" charset="0"/>
                <a:ea typeface="Cambria" panose="02040503050406030204" pitchFamily="18" charset="0"/>
              </a:rPr>
              <a:t>Lược đồ mật độ dân số theo tỉnh vùng Trung du</a:t>
            </a:r>
          </a:p>
          <a:p>
            <a:pPr algn="ctr"/>
            <a:r>
              <a:rPr lang="vi-VN" sz="1000" b="1" dirty="0">
                <a:latin typeface="Cambria" panose="02040503050406030204" pitchFamily="18" charset="0"/>
                <a:ea typeface="Cambria" panose="02040503050406030204" pitchFamily="18" charset="0"/>
              </a:rPr>
              <a:t> và miền núi Bắc Bộ năm 2020</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8124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圆角矩形 8"/>
          <p:cNvSpPr/>
          <p:nvPr/>
        </p:nvSpPr>
        <p:spPr>
          <a:xfrm>
            <a:off x="1092200" y="926137"/>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sp>
        <p:nvSpPr>
          <p:cNvPr id="28" name="TextBox 10">
            <a:extLst>
              <a:ext uri="{FF2B5EF4-FFF2-40B4-BE49-F238E27FC236}">
                <a16:creationId xmlns:a16="http://schemas.microsoft.com/office/drawing/2014/main" id="{D30AFE1D-6FA9-2849-E55F-82B40F5FC17F}"/>
              </a:ext>
            </a:extLst>
          </p:cNvPr>
          <p:cNvSpPr txBox="1"/>
          <p:nvPr/>
        </p:nvSpPr>
        <p:spPr>
          <a:xfrm>
            <a:off x="1092200" y="1049484"/>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LUẬN</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8" name="TextBox 7"/>
          <p:cNvSpPr txBox="1"/>
          <p:nvPr/>
        </p:nvSpPr>
        <p:spPr>
          <a:xfrm>
            <a:off x="1092200" y="2415144"/>
            <a:ext cx="8987777" cy="147732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effectLst/>
                <a:uLnTx/>
                <a:uFillTx/>
                <a:latin typeface="Cambria" panose="02040503050406030204" pitchFamily="18" charset="0"/>
                <a:ea typeface="Cambria" panose="02040503050406030204" pitchFamily="18" charset="0"/>
              </a:rPr>
              <a:t>- </a:t>
            </a:r>
            <a:r>
              <a:rPr lang="vi-VN" sz="3000" b="1" dirty="0">
                <a:latin typeface="Cambria" panose="02040503050406030204" pitchFamily="18" charset="0"/>
                <a:ea typeface="Cambria" panose="02040503050406030204" pitchFamily="18" charset="0"/>
              </a:rPr>
              <a:t>Trung du và miền núi Bắc Bộ có</a:t>
            </a:r>
            <a:r>
              <a:rPr kumimoji="0" lang="vi-VN" sz="3000" b="1" i="0" u="none" strike="noStrike" kern="1200" cap="none" spc="0" normalizeH="0" noProof="0" dirty="0">
                <a:ln>
                  <a:noFill/>
                </a:ln>
                <a:effectLst/>
                <a:uLnTx/>
                <a:uFillTx/>
                <a:latin typeface="Cambria" panose="02040503050406030204" pitchFamily="18" charset="0"/>
                <a:ea typeface="Cambria" panose="02040503050406030204" pitchFamily="18" charset="0"/>
              </a:rPr>
              <a:t> nhiều dân tộc sinh sống: Tày, Nùng, Mường, Thái, Dao,...</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en-US" sz="30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3" name="Rectangle 2"/>
          <p:cNvSpPr/>
          <p:nvPr/>
        </p:nvSpPr>
        <p:spPr>
          <a:xfrm>
            <a:off x="1244426" y="3710088"/>
            <a:ext cx="9258647" cy="784830"/>
          </a:xfrm>
          <a:prstGeom prst="rect">
            <a:avLst/>
          </a:prstGeom>
        </p:spPr>
        <p:txBody>
          <a:bodyPr wrap="square">
            <a:spAutoFit/>
          </a:bodyPr>
          <a:lstStyle/>
          <a:p>
            <a:pPr algn="ctr">
              <a:lnSpc>
                <a:spcPct val="150000"/>
              </a:lnSpc>
              <a:spcBef>
                <a:spcPts val="240"/>
              </a:spcBef>
              <a:spcAft>
                <a:spcPts val="240"/>
              </a:spcAft>
            </a:pPr>
            <a:r>
              <a:rPr lang="vi-VN" sz="3000" b="1" dirty="0">
                <a:latin typeface="Cambria" panose="02040503050406030204" pitchFamily="18" charset="0"/>
                <a:ea typeface="Cambria" panose="02040503050406030204" pitchFamily="18" charset="0"/>
                <a:cs typeface="Times New Roman" panose="02020603050405020304" pitchFamily="18" charset="0"/>
              </a:rPr>
              <a:t>- Dân cư ở đây thưa thớt, phân bố không đồng đều.</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3139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id="{D30AFE1D-6FA9-2849-E55F-82B40F5FC17F}"/>
              </a:ext>
            </a:extLst>
          </p:cNvPr>
          <p:cNvSpPr txBox="1"/>
          <p:nvPr/>
        </p:nvSpPr>
        <p:spPr>
          <a:xfrm>
            <a:off x="1227641" y="1668320"/>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Dặn</a:t>
            </a:r>
            <a:r>
              <a:rPr kumimoji="0" lang="vi-VN" altLang="zh-CN" sz="7000" b="0" i="0" u="none" strike="noStrike" kern="0" cap="all" spc="0" normalizeH="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 dò</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10" name="TextBox 9"/>
          <p:cNvSpPr txBox="1"/>
          <p:nvPr/>
        </p:nvSpPr>
        <p:spPr>
          <a:xfrm>
            <a:off x="1467787" y="3133773"/>
            <a:ext cx="9523301" cy="258532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vi-VN" sz="5400" b="1" i="0" u="none" strike="noStrike" kern="1200" cap="none" spc="0" normalizeH="0" noProof="0" dirty="0">
                <a:ln>
                  <a:noFill/>
                </a:ln>
                <a:effectLst/>
                <a:uLnTx/>
                <a:uFillTx/>
                <a:latin typeface="Cambria" panose="02040503050406030204" pitchFamily="18" charset="0"/>
                <a:ea typeface="Cambria" panose="02040503050406030204" pitchFamily="18" charset="0"/>
              </a:rPr>
              <a:t>Tìm hiểu thêm về các dân tộc sinh sống ở vùng Trung du và miền núi Bắc Bộ. </a:t>
            </a:r>
          </a:p>
        </p:txBody>
      </p:sp>
      <p:pic>
        <p:nvPicPr>
          <p:cNvPr id="11"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39323" y="1296884"/>
            <a:ext cx="2083592" cy="1686544"/>
          </a:xfrm>
          <a:prstGeom prst="rect">
            <a:avLst/>
          </a:prstGeom>
        </p:spPr>
      </p:pic>
    </p:spTree>
    <p:extLst>
      <p:ext uri="{BB962C8B-B14F-4D97-AF65-F5344CB8AC3E}">
        <p14:creationId xmlns:p14="http://schemas.microsoft.com/office/powerpoint/2010/main" val="548813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id="{D30AFE1D-6FA9-2849-E55F-82B40F5FC17F}"/>
              </a:ext>
            </a:extLst>
          </p:cNvPr>
          <p:cNvSpPr txBox="1"/>
          <p:nvPr/>
        </p:nvSpPr>
        <p:spPr>
          <a:xfrm>
            <a:off x="1587859" y="1622139"/>
            <a:ext cx="8542340" cy="2241981"/>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CHÚC CÁC EM</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 HỌC TỐT</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pic>
        <p:nvPicPr>
          <p:cNvPr id="11"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627178" y="419430"/>
            <a:ext cx="2083592" cy="1686544"/>
          </a:xfrm>
          <a:prstGeom prst="rect">
            <a:avLst/>
          </a:prstGeom>
        </p:spPr>
      </p:pic>
    </p:spTree>
    <p:extLst>
      <p:ext uri="{BB962C8B-B14F-4D97-AF65-F5344CB8AC3E}">
        <p14:creationId xmlns:p14="http://schemas.microsoft.com/office/powerpoint/2010/main" val="2140968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圆角矩形 8"/>
          <p:cNvSpPr/>
          <p:nvPr/>
        </p:nvSpPr>
        <p:spPr>
          <a:xfrm>
            <a:off x="1092200" y="1057079"/>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pic>
        <p:nvPicPr>
          <p:cNvPr id="3" name="Picture 2"/>
          <p:cNvPicPr>
            <a:picLocks noChangeAspect="1"/>
          </p:cNvPicPr>
          <p:nvPr/>
        </p:nvPicPr>
        <p:blipFill>
          <a:blip r:embed="rId3"/>
          <a:stretch>
            <a:fillRect/>
          </a:stretch>
        </p:blipFill>
        <p:spPr>
          <a:xfrm>
            <a:off x="1483976" y="1889626"/>
            <a:ext cx="9224047" cy="3078747"/>
          </a:xfrm>
          <a:prstGeom prst="rect">
            <a:avLst/>
          </a:prstGeom>
        </p:spPr>
      </p:pic>
    </p:spTree>
    <p:extLst>
      <p:ext uri="{BB962C8B-B14F-4D97-AF65-F5344CB8AC3E}">
        <p14:creationId xmlns:p14="http://schemas.microsoft.com/office/powerpoint/2010/main" val="275312747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圆角矩形 8"/>
          <p:cNvSpPr/>
          <p:nvPr/>
        </p:nvSpPr>
        <p:spPr>
          <a:xfrm>
            <a:off x="1092200" y="1057079"/>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pic>
        <p:nvPicPr>
          <p:cNvPr id="3" name="Picture 2"/>
          <p:cNvPicPr>
            <a:picLocks noChangeAspect="1"/>
          </p:cNvPicPr>
          <p:nvPr/>
        </p:nvPicPr>
        <p:blipFill>
          <a:blip r:embed="rId3"/>
          <a:stretch>
            <a:fillRect/>
          </a:stretch>
        </p:blipFill>
        <p:spPr>
          <a:xfrm>
            <a:off x="1447670" y="1889626"/>
            <a:ext cx="8852159" cy="3078747"/>
          </a:xfrm>
          <a:prstGeom prst="rect">
            <a:avLst/>
          </a:prstGeom>
        </p:spPr>
      </p:pic>
    </p:spTree>
    <p:extLst>
      <p:ext uri="{BB962C8B-B14F-4D97-AF65-F5344CB8AC3E}">
        <p14:creationId xmlns:p14="http://schemas.microsoft.com/office/powerpoint/2010/main" val="246225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4928654-6051-2795-250C-4423ED2B21D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4436" y="197450"/>
            <a:ext cx="6617855" cy="4012501"/>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14080"/>
            <a:ext cx="2133600" cy="1727023"/>
          </a:xfrm>
          <a:prstGeom prst="rect">
            <a:avLst/>
          </a:prstGeom>
        </p:spPr>
      </p:pic>
      <p:pic>
        <p:nvPicPr>
          <p:cNvPr id="3" name="Picture 2"/>
          <p:cNvPicPr>
            <a:picLocks noChangeAspect="1"/>
          </p:cNvPicPr>
          <p:nvPr/>
        </p:nvPicPr>
        <p:blipFill>
          <a:blip r:embed="rId5"/>
          <a:stretch>
            <a:fillRect/>
          </a:stretch>
        </p:blipFill>
        <p:spPr>
          <a:xfrm>
            <a:off x="0" y="1544104"/>
            <a:ext cx="8541236" cy="2420322"/>
          </a:xfrm>
          <a:prstGeom prst="rect">
            <a:avLst/>
          </a:prstGeom>
        </p:spPr>
      </p:pic>
    </p:spTree>
    <p:extLst>
      <p:ext uri="{BB962C8B-B14F-4D97-AF65-F5344CB8AC3E}">
        <p14:creationId xmlns:p14="http://schemas.microsoft.com/office/powerpoint/2010/main" val="176847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sp>
        <p:nvSpPr>
          <p:cNvPr id="3" name="Rectangle 2"/>
          <p:cNvSpPr/>
          <p:nvPr/>
        </p:nvSpPr>
        <p:spPr>
          <a:xfrm>
            <a:off x="873442" y="1709700"/>
            <a:ext cx="8532977" cy="954107"/>
          </a:xfrm>
          <a:prstGeom prst="rect">
            <a:avLst/>
          </a:prstGeom>
        </p:spPr>
        <p:txBody>
          <a:bodyPr wrap="none">
            <a:spAutoFit/>
          </a:bodyPr>
          <a:lstStyle/>
          <a:p>
            <a:pPr algn="ctr"/>
            <a:r>
              <a:rPr lang="nl-NL"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Em</a:t>
            </a: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hãy đọc thông tin SGK trang 24 và kể tên một số </a:t>
            </a:r>
          </a:p>
          <a:p>
            <a:pPr algn="ct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dân tộc vùng Trung du và miền núi Bắc Bộ.</a:t>
            </a:r>
            <a:endParaRPr lang="en-US" sz="2800" b="1" dirty="0">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13" name="Google Shape;117;p2"/>
          <p:cNvSpPr/>
          <p:nvPr/>
        </p:nvSpPr>
        <p:spPr>
          <a:xfrm>
            <a:off x="873442" y="1620787"/>
            <a:ext cx="8532977" cy="114690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873442" y="1641643"/>
            <a:ext cx="8508733" cy="1015663"/>
          </a:xfrm>
          <a:prstGeom prst="rect">
            <a:avLst/>
          </a:prstGeom>
          <a:noFill/>
        </p:spPr>
        <p:txBody>
          <a:bodyPr wrap="square" rtlCol="0">
            <a:spAutoFit/>
          </a:bodyPr>
          <a:lstStyle/>
          <a:p>
            <a:pPr algn="ctr"/>
            <a:r>
              <a:rPr lang="vi-VN" sz="3000" b="1" dirty="0">
                <a:latin typeface="Cambria" panose="02040503050406030204" pitchFamily="18" charset="0"/>
                <a:ea typeface="Cambria" panose="02040503050406030204" pitchFamily="18" charset="0"/>
              </a:rPr>
              <a:t>Một số dân tộc sống ở vùng Trung du và</a:t>
            </a:r>
          </a:p>
          <a:p>
            <a:pPr algn="ctr"/>
            <a:r>
              <a:rPr lang="vi-VN" sz="3000" b="1" dirty="0">
                <a:latin typeface="Cambria" panose="02040503050406030204" pitchFamily="18" charset="0"/>
                <a:ea typeface="Cambria" panose="02040503050406030204" pitchFamily="18" charset="0"/>
              </a:rPr>
              <a:t> miền núi Bắc Bộ.</a:t>
            </a:r>
            <a:endParaRPr lang="en-US" sz="3000" b="1" dirty="0">
              <a:latin typeface="Cambria" panose="02040503050406030204" pitchFamily="18" charset="0"/>
              <a:ea typeface="Cambria" panose="02040503050406030204" pitchFamily="18" charset="0"/>
            </a:endParaRPr>
          </a:p>
        </p:txBody>
      </p:sp>
      <p:pic>
        <p:nvPicPr>
          <p:cNvPr id="15" name="Picture 14"/>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275671" y="3024739"/>
            <a:ext cx="4065069" cy="28667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42" y="3024739"/>
            <a:ext cx="4979658" cy="2866701"/>
          </a:xfrm>
          <a:prstGeom prst="rect">
            <a:avLst/>
          </a:prstGeom>
        </p:spPr>
      </p:pic>
      <p:sp>
        <p:nvSpPr>
          <p:cNvPr id="8" name="TextBox 7"/>
          <p:cNvSpPr txBox="1"/>
          <p:nvPr/>
        </p:nvSpPr>
        <p:spPr>
          <a:xfrm>
            <a:off x="2452885" y="5891440"/>
            <a:ext cx="2281187"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Người Mông</a:t>
            </a:r>
            <a:endParaRPr lang="en-US" sz="2400" dirty="0">
              <a:latin typeface="Cambria" panose="02040503050406030204" pitchFamily="18" charset="0"/>
              <a:ea typeface="Cambria" panose="02040503050406030204" pitchFamily="18" charset="0"/>
            </a:endParaRPr>
          </a:p>
        </p:txBody>
      </p:sp>
      <p:sp>
        <p:nvSpPr>
          <p:cNvPr id="17" name="TextBox 16"/>
          <p:cNvSpPr txBox="1"/>
          <p:nvPr/>
        </p:nvSpPr>
        <p:spPr>
          <a:xfrm>
            <a:off x="7432543" y="5891439"/>
            <a:ext cx="2281187"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Người Tày</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209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3"/>
                                        </p:tgtEl>
                                        <p:attrNameLst>
                                          <p:attrName>ppt_w</p:attrName>
                                        </p:attrNameLst>
                                      </p:cBhvr>
                                      <p:tavLst>
                                        <p:tav tm="0">
                                          <p:val>
                                            <p:strVal val="ppt_w"/>
                                          </p:val>
                                        </p:tav>
                                        <p:tav tm="100000">
                                          <p:val>
                                            <p:fltVal val="0"/>
                                          </p:val>
                                        </p:tav>
                                      </p:tavLst>
                                    </p:anim>
                                    <p:anim calcmode="lin" valueType="num">
                                      <p:cBhvr>
                                        <p:cTn id="15" dur="500"/>
                                        <p:tgtEl>
                                          <p:spTgt spid="3"/>
                                        </p:tgtEl>
                                        <p:attrNameLst>
                                          <p:attrName>ppt_h</p:attrName>
                                        </p:attrNameLst>
                                      </p:cBhvr>
                                      <p:tavLst>
                                        <p:tav tm="0">
                                          <p:val>
                                            <p:strVal val="ppt_h"/>
                                          </p:val>
                                        </p:tav>
                                        <p:tav tm="100000">
                                          <p:val>
                                            <p:fltVal val="0"/>
                                          </p:val>
                                        </p:tav>
                                      </p:tavLst>
                                    </p:anim>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animBg="1"/>
      <p:bldP spid="4" grpId="0"/>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4" name="TextBox 3"/>
          <p:cNvSpPr txBox="1"/>
          <p:nvPr/>
        </p:nvSpPr>
        <p:spPr>
          <a:xfrm>
            <a:off x="1204997" y="1383625"/>
            <a:ext cx="85087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số dân tộc sống ở vùng Trung du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miền núi Bắc Bộ.</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2452885" y="5891440"/>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Thái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7718870" y="5800213"/>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Nùng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4"/>
          <a:stretch>
            <a:fillRect/>
          </a:stretch>
        </p:blipFill>
        <p:spPr>
          <a:xfrm>
            <a:off x="1732051" y="2656768"/>
            <a:ext cx="3727312" cy="2977190"/>
          </a:xfrm>
          <a:prstGeom prst="rect">
            <a:avLst/>
          </a:prstGeom>
        </p:spPr>
      </p:pic>
      <p:pic>
        <p:nvPicPr>
          <p:cNvPr id="5" name="Picture 4"/>
          <p:cNvPicPr>
            <a:picLocks noChangeAspect="1"/>
          </p:cNvPicPr>
          <p:nvPr/>
        </p:nvPicPr>
        <p:blipFill>
          <a:blip r:embed="rId5"/>
          <a:stretch>
            <a:fillRect/>
          </a:stretch>
        </p:blipFill>
        <p:spPr>
          <a:xfrm>
            <a:off x="6319549" y="2607620"/>
            <a:ext cx="4621631" cy="3075485"/>
          </a:xfrm>
          <a:prstGeom prst="rect">
            <a:avLst/>
          </a:prstGeom>
        </p:spPr>
      </p:pic>
    </p:spTree>
    <p:extLst>
      <p:ext uri="{BB962C8B-B14F-4D97-AF65-F5344CB8AC3E}">
        <p14:creationId xmlns:p14="http://schemas.microsoft.com/office/powerpoint/2010/main" val="185710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4" name="TextBox 3"/>
          <p:cNvSpPr txBox="1"/>
          <p:nvPr/>
        </p:nvSpPr>
        <p:spPr>
          <a:xfrm>
            <a:off x="1204997" y="1383625"/>
            <a:ext cx="85087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số dân tộc sống ở vùng Trung du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miền núi Bắc Bộ.</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1946707" y="5708642"/>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Mường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7718870" y="5800213"/>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Dao</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4"/>
          <a:stretch>
            <a:fillRect/>
          </a:stretch>
        </p:blipFill>
        <p:spPr>
          <a:xfrm>
            <a:off x="849745" y="2704581"/>
            <a:ext cx="4507346" cy="2929601"/>
          </a:xfrm>
          <a:prstGeom prst="rect">
            <a:avLst/>
          </a:prstGeom>
        </p:spPr>
      </p:pic>
      <p:pic>
        <p:nvPicPr>
          <p:cNvPr id="7" name="Picture 6"/>
          <p:cNvPicPr>
            <a:picLocks noChangeAspect="1"/>
          </p:cNvPicPr>
          <p:nvPr/>
        </p:nvPicPr>
        <p:blipFill>
          <a:blip r:embed="rId5"/>
          <a:stretch>
            <a:fillRect/>
          </a:stretch>
        </p:blipFill>
        <p:spPr>
          <a:xfrm>
            <a:off x="6022109" y="2621565"/>
            <a:ext cx="4620346" cy="3095632"/>
          </a:xfrm>
          <a:prstGeom prst="rect">
            <a:avLst/>
          </a:prstGeom>
        </p:spPr>
      </p:pic>
    </p:spTree>
    <p:extLst>
      <p:ext uri="{BB962C8B-B14F-4D97-AF65-F5344CB8AC3E}">
        <p14:creationId xmlns:p14="http://schemas.microsoft.com/office/powerpoint/2010/main" val="11077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08" y="481263"/>
            <a:ext cx="5508855" cy="3098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81263"/>
            <a:ext cx="5569819" cy="3098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07" y="3742424"/>
            <a:ext cx="5508855" cy="2982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688281"/>
            <a:ext cx="5493890" cy="3090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7232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 y="503383"/>
            <a:ext cx="5168767" cy="2907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175" y="530801"/>
            <a:ext cx="4957010" cy="2852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01" y="3609172"/>
            <a:ext cx="5335604" cy="3001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175" y="3609172"/>
            <a:ext cx="5255393" cy="2956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519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AD4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505</Words>
  <Application>Microsoft Office PowerPoint</Application>
  <PresentationFormat>Widescreen</PresentationFormat>
  <Paragraphs>54</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#9Slide07 HoneyCream</vt:lpstr>
      <vt:lpstr>Arial</vt:lpstr>
      <vt:lpstr>Calibri</vt:lpstr>
      <vt:lpstr>Cambria</vt:lpstr>
      <vt:lpstr>Tahoma</vt:lpstr>
      <vt:lpstr>VNI-Times</vt:lpstr>
      <vt:lpstr>思源黑体 CN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MĂNG NON TEAM</cp:keywords>
  <cp:lastModifiedBy/>
  <cp:revision>1</cp:revision>
  <dcterms:created xsi:type="dcterms:W3CDTF">2022-02-22T11:00:15Z</dcterms:created>
  <dcterms:modified xsi:type="dcterms:W3CDTF">2023-10-01T06:12:56Z</dcterms:modified>
</cp:coreProperties>
</file>