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61" r:id="rId13"/>
    <p:sldId id="263" r:id="rId14"/>
    <p:sldId id="276" r:id="rId15"/>
    <p:sldId id="264" r:id="rId16"/>
    <p:sldId id="302" r:id="rId17"/>
    <p:sldId id="286" r:id="rId18"/>
    <p:sldId id="300" r:id="rId19"/>
    <p:sldId id="301" r:id="rId20"/>
    <p:sldId id="266" r:id="rId21"/>
    <p:sldId id="303" r:id="rId22"/>
    <p:sldId id="304" r:id="rId23"/>
    <p:sldId id="268" r:id="rId24"/>
    <p:sldId id="259" r:id="rId25"/>
    <p:sldId id="379" r:id="rId26"/>
    <p:sldId id="272" r:id="rId27"/>
    <p:sldId id="3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88" d="100"/>
          <a:sy n="88" d="100"/>
        </p:scale>
        <p:origin x="480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B07D9-3C7C-419F-A8DE-2FA4B330929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2539E-4C71-4E0E-BFAF-B45E64EE6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2539E-4C71-4E0E-BFAF-B45E64EE6A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4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BD746-614E-4C23-AC8C-7A856C43383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BD746-614E-4C23-AC8C-7A856C43383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8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65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3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2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86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95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8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7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2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82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8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8B56B57E-F32E-84CF-8395-DD3C2593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AA4794D2-4230-6EEF-41A6-078E55FC7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them">
            <a:extLst>
              <a:ext uri="{FF2B5EF4-FFF2-40B4-BE49-F238E27FC236}">
                <a16:creationId xmlns:a16="http://schemas.microsoft.com/office/drawing/2014/main" id="{17B99362-6E26-A9F8-6A1C-3C52AD1C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D0A1333-1C89-65D8-65DB-57D36712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20636"/>
            <a:ext cx="6934200" cy="1201367"/>
          </a:xfrm>
          <a:prstGeom prst="cloudCallout">
            <a:avLst>
              <a:gd name="adj1" fmla="val -44903"/>
              <a:gd name="adj2" fmla="val 97370"/>
            </a:avLst>
          </a:prstGeom>
          <a:solidFill>
            <a:srgbClr val="00B050"/>
          </a:solidFill>
          <a:ln w="12700"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S PGothic" panose="020B0600070205080204" pitchFamily="34" charset="-128"/>
              </a:rPr>
              <a:t>Khởi động</a:t>
            </a:r>
          </a:p>
          <a:p>
            <a:pPr algn="ctr">
              <a:defRPr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896" name="Picture 5" descr="hinh">
            <a:extLst>
              <a:ext uri="{FF2B5EF4-FFF2-40B4-BE49-F238E27FC236}">
                <a16:creationId xmlns:a16="http://schemas.microsoft.com/office/drawing/2014/main" id="{2E714663-02F0-CC2A-667D-AB2D05E06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4" y="1580877"/>
            <a:ext cx="11498132" cy="4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>
            <a:extLst>
              <a:ext uri="{FF2B5EF4-FFF2-40B4-BE49-F238E27FC236}">
                <a16:creationId xmlns:a16="http://schemas.microsoft.com/office/drawing/2014/main" id="{29E1510F-7B63-266D-0AFC-A054656E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217110"/>
            <a:ext cx="35687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1F54B-4594-3E30-16A9-01013494974A}"/>
              </a:ext>
            </a:extLst>
          </p:cNvPr>
          <p:cNvSpPr/>
          <p:nvPr/>
        </p:nvSpPr>
        <p:spPr>
          <a:xfrm>
            <a:off x="3269802" y="3119968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291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259B6-7D46-42A5-A7A8-61AF407A07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18" y="942060"/>
            <a:ext cx="7810649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26E0C-C1CA-4B6B-8CE2-4F8BE2423D1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82" y="3216352"/>
            <a:ext cx="7034305" cy="1074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B24A0-1DD7-4C1D-9B4D-3BE719A474B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82" y="3913991"/>
            <a:ext cx="7312212" cy="2920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F97D6-B280-42E7-8901-8A16D19667F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743201"/>
            <a:ext cx="3520739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1683F-2752-4352-9107-D1B4ACFAAAD1}"/>
              </a:ext>
            </a:extLst>
          </p:cNvPr>
          <p:cNvSpPr txBox="1"/>
          <p:nvPr/>
        </p:nvSpPr>
        <p:spPr>
          <a:xfrm>
            <a:off x="-10888" y="2"/>
            <a:ext cx="12202887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44 (H11) 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LƯỢC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BẢNG TUẦN HOÀN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NGUYÊN TỐ HÓA HỌC </a:t>
            </a:r>
          </a:p>
        </p:txBody>
      </p:sp>
    </p:spTree>
    <p:extLst>
      <p:ext uri="{BB962C8B-B14F-4D97-AF65-F5344CB8AC3E}">
        <p14:creationId xmlns:p14="http://schemas.microsoft.com/office/powerpoint/2010/main" val="22897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0668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886" y="0"/>
            <a:ext cx="121920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44 (H11) 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LƯỢC VỀ BẢNG TUẦN HOÀN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NGUYÊN TỐ HÓA HỌC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91200" y="1066800"/>
            <a:ext cx="0" cy="563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6201"/>
            <a:ext cx="673655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Sắp xếp các nguyên tố hóa học</a:t>
            </a:r>
            <a:endParaRPr lang="vi-VN" sz="3600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599" y="702960"/>
            <a:ext cx="11506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/>
            <a:r>
              <a:rPr lang="vi-VN" sz="2800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Chuẩn bị:</a:t>
            </a:r>
            <a:r>
              <a:rPr lang="vi-VN" sz="2800" dirty="0">
                <a:solidFill>
                  <a:srgbClr val="333333"/>
                </a:solidFill>
                <a:latin typeface="+mj-lt"/>
                <a:cs typeface="Arial" pitchFamily="34" charset="0"/>
              </a:rPr>
              <a:t> 18 thẻ ghi thông tin của 18 nguyên tố</a:t>
            </a:r>
            <a:r>
              <a:rPr lang="en-US" sz="2800" dirty="0">
                <a:solidFill>
                  <a:srgbClr val="333333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j-lt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333333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j-lt"/>
                <a:cs typeface="Times New Roman" pitchFamily="18" charset="0"/>
              </a:rPr>
              <a:t>học</a:t>
            </a:r>
            <a:r>
              <a:rPr lang="vi-VN" sz="2800" dirty="0">
                <a:solidFill>
                  <a:srgbClr val="333333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+mj-lt"/>
                <a:cs typeface="Arial" pitchFamily="34" charset="0"/>
              </a:rPr>
              <a:t>đầu ti</a:t>
            </a:r>
            <a:r>
              <a:rPr lang="en-US" sz="2800" dirty="0">
                <a:solidFill>
                  <a:srgbClr val="333333"/>
                </a:solidFill>
                <a:latin typeface="+mj-lt"/>
                <a:cs typeface="Arial" pitchFamily="34" charset="0"/>
              </a:rPr>
              <a:t>ê</a:t>
            </a:r>
            <a:r>
              <a:rPr lang="vi-VN" sz="2800" dirty="0">
                <a:solidFill>
                  <a:srgbClr val="333333"/>
                </a:solidFill>
                <a:latin typeface="+mj-lt"/>
                <a:cs typeface="Arial" pitchFamily="34" charset="0"/>
              </a:rPr>
              <a:t>n theo mẫu trong Hình 4.1</a:t>
            </a:r>
            <a:r>
              <a:rPr lang="vi-VN" sz="2400" dirty="0">
                <a:solidFill>
                  <a:srgbClr val="33333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7962E-AB8D-232A-85E1-0E90D22AD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067"/>
            <a:ext cx="11430000" cy="520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6201"/>
            <a:ext cx="673655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nguyên tố hóa học</a:t>
            </a:r>
            <a:endParaRPr lang="vi-VN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7962E-AB8D-232A-85E1-0E90D22AD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74345"/>
            <a:ext cx="7628919" cy="3471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75001"/>
            <a:ext cx="1150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435199"/>
            <a:ext cx="11201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Trò  chơi “Tiếp sức”: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Lớp chia thành 3 nhóm, mỗi nhóm cử 6 bạn đại diện, mỗi bạn có 1 thẻ, lần lượt từng bạn lên gắn thẻ vào đúng ô sao cho bạn này về thì bạn kia lên trong thời gian 2 phút, nhóm nhanh và đúng nhất là nhóm chiến thắng.</a:t>
            </a:r>
          </a:p>
        </p:txBody>
      </p:sp>
    </p:spTree>
    <p:extLst>
      <p:ext uri="{BB962C8B-B14F-4D97-AF65-F5344CB8AC3E}">
        <p14:creationId xmlns:p14="http://schemas.microsoft.com/office/powerpoint/2010/main" val="141100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75" y="2260618"/>
            <a:ext cx="5568738" cy="39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2" y="1036095"/>
            <a:ext cx="594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2" y="1805536"/>
            <a:ext cx="6172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Các nguyên tố hóa học được xếp theo chiều tăng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dần của ……………………….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553200" y="1114772"/>
            <a:ext cx="0" cy="5432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0886" y="0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44 (H11) -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LƯỢC VỀ BẢNG TUẦN HOÀN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NGUYÊN TỐ HÓA HỌC </a:t>
            </a:r>
          </a:p>
        </p:txBody>
      </p:sp>
    </p:spTree>
    <p:extLst>
      <p:ext uri="{BB962C8B-B14F-4D97-AF65-F5344CB8AC3E}">
        <p14:creationId xmlns:p14="http://schemas.microsoft.com/office/powerpoint/2010/main" val="34614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2260619"/>
            <a:ext cx="5246913" cy="37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2" y="1036095"/>
            <a:ext cx="594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2" y="1805536"/>
            <a:ext cx="6172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Các nguyên tố hóa học được xếp theo chiều tăng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dần của điện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tích hạt nhân.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48400" y="1114920"/>
            <a:ext cx="0" cy="5432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0886" y="0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44 (H11)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 LƯỢC VỀ BẢNG TUẦN HOÀN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NGUYÊN TỐ HÓA HỌC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6C3B7FD-0AEB-409E-BBEF-3F5964D0F739}"/>
              </a:ext>
            </a:extLst>
          </p:cNvPr>
          <p:cNvSpPr txBox="1"/>
          <p:nvPr/>
        </p:nvSpPr>
        <p:spPr>
          <a:xfrm>
            <a:off x="6248400" y="1215717"/>
            <a:ext cx="6008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theo chúng ta cùng tìm hiểu các nguyên tố theo từng hang và từng cột thông qua phiếu học tập.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2157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PHIẾU HỌC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TẬP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gian 4 </a:t>
            </a:r>
            <a:r>
              <a:rPr lang="en-US" sz="2700" b="1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7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vi-VN" sz="2200" b="1">
                <a:latin typeface="Times New Roman" pitchFamily="18" charset="0"/>
                <a:cs typeface="Times New Roman" pitchFamily="18" charset="0"/>
              </a:rPr>
              <a:t>Yêu cầu: Quan sát bảng vừa sắp xếp, điền thông tin vào chỗ trống </a:t>
            </a:r>
            <a:r>
              <a:rPr lang="vi-VN" sz="2200" b="1" i="1">
                <a:latin typeface="Times New Roman" pitchFamily="18" charset="0"/>
                <a:cs typeface="Times New Roman" pitchFamily="18" charset="0"/>
              </a:rPr>
              <a:t>(…)</a:t>
            </a:r>
            <a:r>
              <a:rPr lang="vi-VN" sz="2200" b="1">
                <a:latin typeface="Times New Roman" pitchFamily="18" charset="0"/>
                <a:cs typeface="Times New Roman" pitchFamily="18" charset="0"/>
              </a:rPr>
              <a:t> trong các nội dung sau.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305D70F-C7E1-481A-A863-D20E12599A72}"/>
              </a:ext>
            </a:extLst>
          </p:cNvPr>
          <p:cNvSpPr txBox="1"/>
          <p:nvPr/>
        </p:nvSpPr>
        <p:spPr>
          <a:xfrm>
            <a:off x="952500" y="1378323"/>
            <a:ext cx="10287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>
                <a:latin typeface="+mj-lt"/>
              </a:rPr>
              <a:t>Nội dung 1: Kiểm tra số lớp electron trong nguyên tử của các nguyên tố cùng hàng.</a:t>
            </a:r>
          </a:p>
          <a:p>
            <a:pPr marL="342900" indent="-342900">
              <a:buFontTx/>
              <a:buChar char="-"/>
            </a:pPr>
            <a:r>
              <a:rPr lang="vi-VN" sz="2100">
                <a:latin typeface="+mj-lt"/>
              </a:rPr>
              <a:t>Các nguyên tố trong hàng 1 có ……. lớp eletron</a:t>
            </a:r>
          </a:p>
          <a:p>
            <a:pPr marL="342900" indent="-342900">
              <a:buFontTx/>
              <a:buChar char="-"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trong hàng 2 có ……. lớp eletron</a:t>
            </a:r>
          </a:p>
          <a:p>
            <a:pPr marL="342900" indent="-342900">
              <a:buFontTx/>
              <a:buChar char="-"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trong hàng 2 có ……. lớp eletron</a:t>
            </a:r>
          </a:p>
          <a:p>
            <a:r>
              <a:rPr 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=&gt; Kết luận: </a:t>
            </a:r>
            <a:r>
              <a:rPr lang="vi-VN" sz="2100">
                <a:solidFill>
                  <a:srgbClr val="FF0000"/>
                </a:solidFill>
                <a:latin typeface="Times New Roman" panose="02020603050405020304" pitchFamily="18" charset="0"/>
              </a:rPr>
              <a:t>Nguyên tử của các nguyên tố cùng hàng có ….…..………………. bằng nhau.</a:t>
            </a:r>
            <a:endParaRPr lang="vi-VN" sz="21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B4AA80-A96A-45DF-9F73-2CE144A0F55E}"/>
              </a:ext>
            </a:extLst>
          </p:cNvPr>
          <p:cNvSpPr txBox="1"/>
          <p:nvPr/>
        </p:nvSpPr>
        <p:spPr>
          <a:xfrm>
            <a:off x="838200" y="3086483"/>
            <a:ext cx="10744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>
                <a:latin typeface="+mj-lt"/>
              </a:rPr>
              <a:t>Nội dung 2: Kiểm tra số electron lớp ngoài cùng trong nguyên tử của các nguyên tố cùng cột, lần lượt từ cột ngoài cùng bên trái qua phải.</a:t>
            </a:r>
          </a:p>
          <a:p>
            <a:pPr marL="342900" indent="-342900">
              <a:buFontTx/>
              <a:buChar char="-"/>
            </a:pPr>
            <a:r>
              <a:rPr lang="vi-VN" sz="2100">
                <a:latin typeface="+mj-lt"/>
              </a:rPr>
              <a:t>Các nguyên tố ở cột 1 có …….electron ở lớp ngoài cùng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2 có …….electron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3 có …….electron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4 có …….electron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5 có …….electron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6 có …….electron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7 có …….electron ở lớp ngoài cùng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Kết luận: </a:t>
            </a:r>
            <a:r>
              <a:rPr lang="vi-VN" sz="2100">
                <a:solidFill>
                  <a:srgbClr val="FF0000"/>
                </a:solidFill>
                <a:latin typeface="Times New Roman" panose="02020603050405020304" pitchFamily="18" charset="0"/>
              </a:rPr>
              <a:t>Nguyên tử của các nguyên tố cùng cột có số electron lớp ngoài cùng ……………….</a:t>
            </a:r>
            <a:endParaRPr lang="vi-VN" sz="21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37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38FB175-52D1-43DF-80C6-AD10F7AA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588550-2DBF-4DCD-A96A-7CE5CBD464E9}"/>
              </a:ext>
            </a:extLst>
          </p:cNvPr>
          <p:cNvSpPr txBox="1"/>
          <p:nvPr/>
        </p:nvSpPr>
        <p:spPr>
          <a:xfrm>
            <a:off x="2057400" y="1295400"/>
            <a:ext cx="83820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100">
                <a:latin typeface="+mj-lt"/>
              </a:rPr>
              <a:t>CÁC NHÓM QUAN SÁT BẢNG ĐỂ HOÀN THÀNH PHIẾU HỌC TẬP </a:t>
            </a:r>
          </a:p>
        </p:txBody>
      </p:sp>
    </p:spTree>
    <p:extLst>
      <p:ext uri="{BB962C8B-B14F-4D97-AF65-F5344CB8AC3E}">
        <p14:creationId xmlns:p14="http://schemas.microsoft.com/office/powerpoint/2010/main" val="870948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DẪN CÁC NHÓM CHẤM CHÉO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305D70F-C7E1-481A-A863-D20E12599A72}"/>
              </a:ext>
            </a:extLst>
          </p:cNvPr>
          <p:cNvSpPr txBox="1"/>
          <p:nvPr/>
        </p:nvSpPr>
        <p:spPr>
          <a:xfrm>
            <a:off x="683623" y="573732"/>
            <a:ext cx="10287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 Kiểm tra số lớp electron trong nguyên tử của các nguyên tố cùng hàng.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trong hàng 1 có 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lớp eletron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trong hàng 2 có  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lớp eletron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trong hàng 2 có  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lớp eletron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=&gt; Kết luận: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 tử của các nguyên tố cùng hàng có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 lớp electron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nhau.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B4AA80-A96A-45DF-9F73-2CE144A0F55E}"/>
              </a:ext>
            </a:extLst>
          </p:cNvPr>
          <p:cNvSpPr txBox="1"/>
          <p:nvPr/>
        </p:nvSpPr>
        <p:spPr>
          <a:xfrm>
            <a:off x="683623" y="2281892"/>
            <a:ext cx="10744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 Kiểm tra số electron lớp ngoài cùng trong nguyên tử của các nguyên tố cùng cột, lần lượt từ cột ngoài cùng bên trái qua phải.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1 có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electron ở lớp ngoài cùng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2 có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3 có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4 có 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5 có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6 có 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nguyên tố ở cột 7 có 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electron ở lớp ngoài cùng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vi-VN" sz="2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luận: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 tử của các nguyên tố cùng cột có số electron lớp ngoài cùng </a:t>
            </a:r>
            <a:r>
              <a:rPr kumimoji="0" lang="vi-VN" sz="2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nhau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2DDD941-0834-4854-9E8B-6A3E989160F8}"/>
              </a:ext>
            </a:extLst>
          </p:cNvPr>
          <p:cNvSpPr txBox="1"/>
          <p:nvPr/>
        </p:nvSpPr>
        <p:spPr>
          <a:xfrm>
            <a:off x="2131423" y="5791200"/>
            <a:ext cx="7391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Các nhóm quan sát kết quả để chấm phiếu nhóm bạn, nếu đúng hết đánh giá </a:t>
            </a:r>
            <a:r>
              <a:rPr lang="vi-VN" sz="2400" b="1">
                <a:solidFill>
                  <a:srgbClr val="FF0000"/>
                </a:solidFill>
                <a:latin typeface="+mj-lt"/>
              </a:rPr>
              <a:t>10  điểm</a:t>
            </a:r>
            <a:r>
              <a:rPr lang="vi-VN" sz="2400" b="1">
                <a:latin typeface="+mj-lt"/>
              </a:rPr>
              <a:t>, mỗi ý sai trừ </a:t>
            </a:r>
            <a:r>
              <a:rPr lang="vi-VN" sz="2400" b="1">
                <a:solidFill>
                  <a:srgbClr val="FF0000"/>
                </a:solidFill>
                <a:latin typeface="+mj-lt"/>
              </a:rPr>
              <a:t>0,5 điểm</a:t>
            </a:r>
            <a:r>
              <a:rPr lang="vi-VN" sz="2400" b="1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84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1" y="1036095"/>
            <a:ext cx="566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188" y="1741513"/>
            <a:ext cx="6867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Các nguyên tố hóa học được xếp theo chiều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dần của điện tích hạt nhân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39000" y="1531084"/>
            <a:ext cx="0" cy="532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627" y="2399818"/>
            <a:ext cx="6867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nguyên tố trong cùng một hàng có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……….........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trong nguyên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80502" y="3147888"/>
            <a:ext cx="7363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nguyên tố trong cùng một cột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………......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bằng 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86" y="0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44 (H11) -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LƯỢC VỀ BẢNG TUẦN HOÀN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NGUYÊN TỐ HÓA HỌC </a:t>
            </a:r>
          </a:p>
        </p:txBody>
      </p:sp>
    </p:spTree>
    <p:extLst>
      <p:ext uri="{BB962C8B-B14F-4D97-AF65-F5344CB8AC3E}">
        <p14:creationId xmlns:p14="http://schemas.microsoft.com/office/powerpoint/2010/main" val="298188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0DA8077B-874D-B4A2-CF27-218081B6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17">
            <a:extLst>
              <a:ext uri="{FF2B5EF4-FFF2-40B4-BE49-F238E27FC236}">
                <a16:creationId xmlns:a16="http://schemas.microsoft.com/office/drawing/2014/main" id="{0A685113-F101-F5E7-989A-902E7C0A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65" y="2388969"/>
            <a:ext cx="2107528" cy="1807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8916" name="Picture 13">
            <a:extLst>
              <a:ext uri="{FF2B5EF4-FFF2-40B4-BE49-F238E27FC236}">
                <a16:creationId xmlns:a16="http://schemas.microsoft.com/office/drawing/2014/main" id="{9A2D9427-86B0-7FDE-0DD2-01BCF7CD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090" y="2388969"/>
            <a:ext cx="2128833" cy="18077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1">
            <a:extLst>
              <a:ext uri="{FF2B5EF4-FFF2-40B4-BE49-F238E27FC236}">
                <a16:creationId xmlns:a16="http://schemas.microsoft.com/office/drawing/2014/main" id="{0E1F4C9B-F538-E933-9661-1346C5AA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8" y="2388973"/>
            <a:ext cx="2231246" cy="1807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2D21CE-322B-F826-E574-289FCADF3376}"/>
              </a:ext>
            </a:extLst>
          </p:cNvPr>
          <p:cNvSpPr/>
          <p:nvPr/>
        </p:nvSpPr>
        <p:spPr>
          <a:xfrm>
            <a:off x="453088" y="3710910"/>
            <a:ext cx="401638" cy="4857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tx1"/>
                </a:solidFill>
                <a:ea typeface="SimSun" pitchFamily="2" charset="-122"/>
              </a:rPr>
              <a:t>1</a:t>
            </a:r>
            <a:endParaRPr lang="vi-VN" altLang="en-US" sz="27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02904C67-8558-0213-A449-3EAE4CB74CAC}"/>
              </a:ext>
            </a:extLst>
          </p:cNvPr>
          <p:cNvSpPr/>
          <p:nvPr/>
        </p:nvSpPr>
        <p:spPr>
          <a:xfrm>
            <a:off x="5245243" y="3735816"/>
            <a:ext cx="392112" cy="45243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68C2D4F-49FB-C06D-4040-775FF949822E}"/>
              </a:ext>
            </a:extLst>
          </p:cNvPr>
          <p:cNvSpPr/>
          <p:nvPr/>
        </p:nvSpPr>
        <p:spPr>
          <a:xfrm>
            <a:off x="3294332" y="446906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chơi:  “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nen">
            <a:hlinkClick r:id="" action="ppaction://media"/>
            <a:extLst>
              <a:ext uri="{FF2B5EF4-FFF2-40B4-BE49-F238E27FC236}">
                <a16:creationId xmlns:a16="http://schemas.microsoft.com/office/drawing/2014/main" id="{A4762F37-6174-3F17-3FED-CD6980EB959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6" y="5764214"/>
            <a:ext cx="4175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ao: 10 Cánh 2">
            <a:hlinkClick r:id="rId10" action="ppaction://hlinksldjump"/>
            <a:extLst>
              <a:ext uri="{FF2B5EF4-FFF2-40B4-BE49-F238E27FC236}">
                <a16:creationId xmlns:a16="http://schemas.microsoft.com/office/drawing/2014/main" id="{C067222A-76D4-4DFC-13C6-B2484A766C21}"/>
              </a:ext>
            </a:extLst>
          </p:cNvPr>
          <p:cNvSpPr/>
          <p:nvPr/>
        </p:nvSpPr>
        <p:spPr>
          <a:xfrm>
            <a:off x="11488617" y="6019007"/>
            <a:ext cx="515815" cy="509587"/>
          </a:xfrm>
          <a:prstGeom prst="star10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hlinkClick r:id="rId11" action="ppaction://hlinksldjump"/>
            <a:extLst>
              <a:ext uri="{FF2B5EF4-FFF2-40B4-BE49-F238E27FC236}">
                <a16:creationId xmlns:a16="http://schemas.microsoft.com/office/drawing/2014/main" id="{B2309FEB-2D12-4B6B-6028-00429F0BDE00}"/>
              </a:ext>
            </a:extLst>
          </p:cNvPr>
          <p:cNvSpPr/>
          <p:nvPr/>
        </p:nvSpPr>
        <p:spPr>
          <a:xfrm>
            <a:off x="2884852" y="3710910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026" name="Picture 2" descr="Mua Combo Hộp Quà Tròn (22 x 10 cm) - Xanh Lá Đậm Ngôi Sao + Thiệp (Giao  Mẫu Ngẫu Nhiên) | Tiki">
            <a:extLst>
              <a:ext uri="{FF2B5EF4-FFF2-40B4-BE49-F238E27FC236}">
                <a16:creationId xmlns:a16="http://schemas.microsoft.com/office/drawing/2014/main" id="{8118065E-C35A-4F9E-AD65-1B5361AC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401" y="2388970"/>
            <a:ext cx="1984647" cy="18077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C167A341-4831-4109-96B8-8F38D564C4BF}"/>
              </a:ext>
            </a:extLst>
          </p:cNvPr>
          <p:cNvSpPr/>
          <p:nvPr/>
        </p:nvSpPr>
        <p:spPr>
          <a:xfrm>
            <a:off x="7612134" y="3719147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028" name="Picture 4" descr="Hộp quà trái tim màu vàng chấm bi 31x15cm giá rẻ, giao nhanh trong 2h - Hộp  quà Như Phương">
            <a:extLst>
              <a:ext uri="{FF2B5EF4-FFF2-40B4-BE49-F238E27FC236}">
                <a16:creationId xmlns:a16="http://schemas.microsoft.com/office/drawing/2014/main" id="{243CE838-60BF-4084-B1D7-7CFFAC0B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1" y="2388969"/>
            <a:ext cx="1967645" cy="18159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>
            <a:hlinkClick r:id="rId15" action="ppaction://hlinksldjump"/>
            <a:extLst>
              <a:ext uri="{FF2B5EF4-FFF2-40B4-BE49-F238E27FC236}">
                <a16:creationId xmlns:a16="http://schemas.microsoft.com/office/drawing/2014/main" id="{DE987CC3-3EE0-4C3F-8FA0-57930010C766}"/>
              </a:ext>
            </a:extLst>
          </p:cNvPr>
          <p:cNvSpPr/>
          <p:nvPr/>
        </p:nvSpPr>
        <p:spPr>
          <a:xfrm>
            <a:off x="9870065" y="3710717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6056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 bldLvl="0" animBg="1"/>
      <p:bldP spid="13" grpId="0" bldLvl="0" animBg="1"/>
      <p:bldP spid="8" grpId="0" bldLvl="0" animBg="1"/>
      <p:bldP spid="15" grpId="0" bldLvl="0" animBg="1"/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1" y="1036095"/>
            <a:ext cx="566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188" y="1741513"/>
            <a:ext cx="634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Các nguyên tố hóa học được xếp theo chiều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 dần của điện tích hạt nhân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629400" y="1513148"/>
            <a:ext cx="0" cy="532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627" y="2399818"/>
            <a:ext cx="6410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 tố trong cùng một hàng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cùng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số lớp eletron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nguyên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03" y="3147888"/>
            <a:ext cx="644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 tố trong cùng một cột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……….......bằng 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86" y="0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44 (H11)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 LƯỢC VỀ BẢNG TUẦN HOÀN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NGUYÊN TỐ HÓA HỌC </a:t>
            </a:r>
          </a:p>
        </p:txBody>
      </p:sp>
    </p:spTree>
    <p:extLst>
      <p:ext uri="{BB962C8B-B14F-4D97-AF65-F5344CB8AC3E}">
        <p14:creationId xmlns:p14="http://schemas.microsoft.com/office/powerpoint/2010/main" val="19529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1" y="1036095"/>
            <a:ext cx="566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188" y="1741513"/>
            <a:ext cx="634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Các nguyên tố hóa học được xếp theo chiều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 dần của điện tích hạt nhân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162800" y="1531084"/>
            <a:ext cx="0" cy="532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627" y="2399818"/>
            <a:ext cx="6410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 tố trong cùng một hàng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cùng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số lớp eletron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nguyên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03" y="3147888"/>
            <a:ext cx="644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 tố trong cùng một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 có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 electron lớp ngoài cùng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 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86" y="0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44 (H11)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 LƯỢC VỀ BẢNG TUẦN HOÀN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NGUYÊN TỐ HÓA HỌC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5418792-E5DC-4005-8174-2E4FB8E27E0A}"/>
              </a:ext>
            </a:extLst>
          </p:cNvPr>
          <p:cNvSpPr txBox="1"/>
          <p:nvPr/>
        </p:nvSpPr>
        <p:spPr>
          <a:xfrm>
            <a:off x="7289076" y="2524067"/>
            <a:ext cx="4865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lectron lớp ngoài cùng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quyết định tính chất hóa hóa học của nguyên tử.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4CF2481-63D1-48F5-8D9B-2080B8CD1E0F}"/>
              </a:ext>
            </a:extLst>
          </p:cNvPr>
          <p:cNvSpPr txBox="1"/>
          <p:nvPr/>
        </p:nvSpPr>
        <p:spPr>
          <a:xfrm>
            <a:off x="2677886" y="3486442"/>
            <a:ext cx="5323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=&gt; Tính chất hóa học gần giống 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5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4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42118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1869 D.I. Men-de-le-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(1834-1907) –Nhà bác học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NTHH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NTHH.</a:t>
            </a:r>
          </a:p>
        </p:txBody>
      </p:sp>
    </p:spTree>
    <p:extLst>
      <p:ext uri="{BB962C8B-B14F-4D97-AF65-F5344CB8AC3E}">
        <p14:creationId xmlns:p14="http://schemas.microsoft.com/office/powerpoint/2010/main" val="115857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03843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17516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97265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236222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473617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387291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930536" y="4838374"/>
            <a:ext cx="54777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    D.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lớp electron trong nguyên tử bằng nhau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30213" y="3975111"/>
            <a:ext cx="5029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Số electron lớp ngoài cùng bằng nhau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7291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473617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1899" y="3938141"/>
            <a:ext cx="49986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A.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electron trong nguyên tử bằng nhau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31899" y="4838374"/>
            <a:ext cx="48245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C.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 chất hóa học gần giống nhau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B8D4AFFB-1053-48D3-8182-583605CA9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288"/>
            <a:ext cx="12192000" cy="457201"/>
          </a:xfrm>
          <a:prstGeom prst="rect">
            <a:avLst/>
          </a:prstGeom>
          <a:solidFill>
            <a:srgbClr val="0579CC"/>
          </a:solidFill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TRẮC NGHIỆM 1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03CC5AE1-4257-40DF-8D89-DE123643A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955" y="2725692"/>
            <a:ext cx="938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nguyên tố trong cùng một hàng có điểm chung là gì?</a:t>
            </a:r>
          </a:p>
        </p:txBody>
      </p:sp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4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0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30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26702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0376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20125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2590822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4101506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4964768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4203707"/>
            <a:ext cx="4650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 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066969"/>
            <a:ext cx="4650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Al 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4101506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4964768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4203707"/>
            <a:ext cx="4650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 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066969"/>
            <a:ext cx="4650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CAFBE68B-9716-4154-B245-A7ADD2102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288"/>
            <a:ext cx="12192000" cy="457201"/>
          </a:xfrm>
          <a:prstGeom prst="rect">
            <a:avLst/>
          </a:prstGeom>
          <a:solidFill>
            <a:srgbClr val="0579CC"/>
          </a:solidFill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TRẮC NGHIỆM 2 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231CD9A6-84C5-4DA2-B2B1-F8C178426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070" y="2639667"/>
            <a:ext cx="98489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vào bảng tuần hoàn các nguyên tố hóa học trong SGK môn KHTN 7- trang 25, em hãy cho biết nguyên tố nào sau đây có tính chất hóa học giống tính chất hóa học của Mg nhất? </a:t>
            </a:r>
          </a:p>
        </p:txBody>
      </p:sp>
    </p:spTree>
    <p:extLst>
      <p:ext uri="{BB962C8B-B14F-4D97-AF65-F5344CB8AC3E}">
        <p14:creationId xmlns:p14="http://schemas.microsoft.com/office/powerpoint/2010/main" val="384458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4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0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30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04CF4F-6030-2EEA-07B4-D9B2B389B064}"/>
              </a:ext>
            </a:extLst>
          </p:cNvPr>
          <p:cNvSpPr/>
          <p:nvPr/>
        </p:nvSpPr>
        <p:spPr>
          <a:xfrm>
            <a:off x="1524000" y="5583715"/>
            <a:ext cx="9144000" cy="1274323"/>
          </a:xfrm>
          <a:prstGeom prst="rect">
            <a:avLst/>
          </a:prstGeom>
          <a:solidFill>
            <a:srgbClr val="B5E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1451-02E6-5F16-A4AF-7F3BEA53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6333" l="3431" r="96913">
                        <a14:foregroundMark x1="31046" y1="8778" x2="42024" y2="8889"/>
                        <a14:foregroundMark x1="28816" y1="3667" x2="40309" y2="3556"/>
                        <a14:foregroundMark x1="40309" y1="3556" x2="48370" y2="3556"/>
                        <a14:foregroundMark x1="15094" y1="7000" x2="7376" y2="15889"/>
                        <a14:foregroundMark x1="7376" y1="15889" x2="6518" y2="22667"/>
                        <a14:foregroundMark x1="38422" y1="33333" x2="47856" y2="33667"/>
                        <a14:foregroundMark x1="33619" y1="34333" x2="45111" y2="36444"/>
                        <a14:foregroundMark x1="45111" y1="36444" x2="46141" y2="36444"/>
                        <a14:foregroundMark x1="76329" y1="34444" x2="81304" y2="34000"/>
                        <a14:foregroundMark x1="79417" y1="31444" x2="79760" y2="40000"/>
                        <a14:foregroundMark x1="79760" y1="40000" x2="89708" y2="37889"/>
                        <a14:foregroundMark x1="75986" y1="32889" x2="74443" y2="41222"/>
                        <a14:foregroundMark x1="74443" y1="41222" x2="77015" y2="52778"/>
                        <a14:foregroundMark x1="77015" y1="52778" x2="92110" y2="46111"/>
                        <a14:foregroundMark x1="92110" y1="46111" x2="92624" y2="33333"/>
                        <a14:foregroundMark x1="92624" y1="33333" x2="87307" y2="33889"/>
                        <a14:foregroundMark x1="77015" y1="32778" x2="72899" y2="39222"/>
                        <a14:foregroundMark x1="72899" y1="39222" x2="73928" y2="50556"/>
                        <a14:foregroundMark x1="73928" y1="50556" x2="86449" y2="55111"/>
                        <a14:foregroundMark x1="86449" y1="55111" x2="92796" y2="51667"/>
                        <a14:foregroundMark x1="94168" y1="31111" x2="96913" y2="45333"/>
                        <a14:foregroundMark x1="96913" y1="45333" x2="95197" y2="49778"/>
                        <a14:foregroundMark x1="29846" y1="91222" x2="29846" y2="91222"/>
                        <a14:foregroundMark x1="29331" y1="93444" x2="29331" y2="93444"/>
                        <a14:foregroundMark x1="43053" y1="93667" x2="43053" y2="93667"/>
                        <a14:foregroundMark x1="25386" y1="96444" x2="25386" y2="96444"/>
                        <a14:foregroundMark x1="3431" y1="53889" x2="3431" y2="5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7446" y="819857"/>
            <a:ext cx="2922653" cy="5221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4FDC6-A455-F4EE-F834-53902D6B32A8}"/>
              </a:ext>
            </a:extLst>
          </p:cNvPr>
          <p:cNvSpPr txBox="1"/>
          <p:nvPr/>
        </p:nvSpPr>
        <p:spPr>
          <a:xfrm>
            <a:off x="3429000" y="2546444"/>
            <a:ext cx="1226134" cy="83099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2400" b="1" dirty="0">
                <a:solidFill>
                  <a:srgbClr val="FE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2400" b="1" dirty="0">
              <a:solidFill>
                <a:srgbClr val="FE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3B9B04-EDFE-B9C7-ABA1-2D0E756F584E}"/>
              </a:ext>
            </a:extLst>
          </p:cNvPr>
          <p:cNvGrpSpPr/>
          <p:nvPr/>
        </p:nvGrpSpPr>
        <p:grpSpPr>
          <a:xfrm>
            <a:off x="4630713" y="538610"/>
            <a:ext cx="685800" cy="914400"/>
            <a:chOff x="3715965" y="291830"/>
            <a:chExt cx="914400" cy="91440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1AA58EF9-B705-7660-28A8-49BC8C5EDF2F}"/>
                </a:ext>
              </a:extLst>
            </p:cNvPr>
            <p:cNvSpPr/>
            <p:nvPr/>
          </p:nvSpPr>
          <p:spPr>
            <a:xfrm>
              <a:off x="3715965" y="291830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pic>
          <p:nvPicPr>
            <p:cNvPr id="9" name="Graphic 8" descr="Paint brush">
              <a:extLst>
                <a:ext uri="{FF2B5EF4-FFF2-40B4-BE49-F238E27FC236}">
                  <a16:creationId xmlns:a16="http://schemas.microsoft.com/office/drawing/2014/main" id="{53BF0C33-40CB-D5EE-7FDD-8692FD92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93495" y="369652"/>
              <a:ext cx="559340" cy="5593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4AE6A8-11C7-186F-E9CF-74BF11E1DDD9}"/>
              </a:ext>
            </a:extLst>
          </p:cNvPr>
          <p:cNvSpPr txBox="1"/>
          <p:nvPr/>
        </p:nvSpPr>
        <p:spPr>
          <a:xfrm>
            <a:off x="5329109" y="457200"/>
            <a:ext cx="6623446" cy="107722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42CF0-0CFE-BD30-00A8-73D748938CF1}"/>
              </a:ext>
            </a:extLst>
          </p:cNvPr>
          <p:cNvGrpSpPr/>
          <p:nvPr/>
        </p:nvGrpSpPr>
        <p:grpSpPr>
          <a:xfrm>
            <a:off x="4723467" y="2016714"/>
            <a:ext cx="685800" cy="914400"/>
            <a:chOff x="4528242" y="1660489"/>
            <a:chExt cx="914400" cy="914400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A75ECC25-FB2D-6884-7B83-2A1985867FC4}"/>
                </a:ext>
              </a:extLst>
            </p:cNvPr>
            <p:cNvSpPr/>
            <p:nvPr/>
          </p:nvSpPr>
          <p:spPr>
            <a:xfrm>
              <a:off x="4528242" y="1660489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pic>
          <p:nvPicPr>
            <p:cNvPr id="14" name="Graphic 13" descr="Paint brush">
              <a:extLst>
                <a:ext uri="{FF2B5EF4-FFF2-40B4-BE49-F238E27FC236}">
                  <a16:creationId xmlns:a16="http://schemas.microsoft.com/office/drawing/2014/main" id="{D9F95E7F-D719-C49B-5130-FE536E2FE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34955" y="1724173"/>
              <a:ext cx="559340" cy="55934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5A24B-49D8-3CB8-925F-DED9A8760918}"/>
              </a:ext>
            </a:extLst>
          </p:cNvPr>
          <p:cNvGrpSpPr/>
          <p:nvPr/>
        </p:nvGrpSpPr>
        <p:grpSpPr>
          <a:xfrm>
            <a:off x="4578346" y="3618095"/>
            <a:ext cx="685800" cy="914400"/>
            <a:chOff x="4528242" y="1660489"/>
            <a:chExt cx="914400" cy="914400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A9862F02-0438-68A8-8495-0BC0BEE0E98F}"/>
                </a:ext>
              </a:extLst>
            </p:cNvPr>
            <p:cNvSpPr/>
            <p:nvPr/>
          </p:nvSpPr>
          <p:spPr>
            <a:xfrm>
              <a:off x="4528242" y="1660489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pic>
          <p:nvPicPr>
            <p:cNvPr id="24" name="Graphic 23" descr="Paint brush">
              <a:extLst>
                <a:ext uri="{FF2B5EF4-FFF2-40B4-BE49-F238E27FC236}">
                  <a16:creationId xmlns:a16="http://schemas.microsoft.com/office/drawing/2014/main" id="{D0AE3AD6-E751-DFCF-153F-32503DB41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34955" y="1724173"/>
              <a:ext cx="559340" cy="55934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614998" y="2117843"/>
            <a:ext cx="60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483" y="3408313"/>
            <a:ext cx="6782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15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1" y="1036095"/>
            <a:ext cx="566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Nguyên tắc sắp xếp các nguyên tố hóa học trong bảng tuần hoàn.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188" y="1741513"/>
            <a:ext cx="634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Các nguyên tố hóa học được xếp theo chiều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 dần của điện tích hạt nhân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162800" y="1531084"/>
            <a:ext cx="0" cy="532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627" y="2399818"/>
            <a:ext cx="6410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 tố trong cùng một hàng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cùng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số lớp eletron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nguyên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503" y="3147888"/>
            <a:ext cx="644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 tố trong cùng một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 có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 electron lớp ngoài cùng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86" y="0"/>
            <a:ext cx="1219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44 (H11)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 LƯỢC VỀ BẢNG TUẦN HOÀN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NGUYÊN TỐ HÓA HỌC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5418792-E5DC-4005-8174-2E4FB8E27E0A}"/>
              </a:ext>
            </a:extLst>
          </p:cNvPr>
          <p:cNvSpPr txBox="1"/>
          <p:nvPr/>
        </p:nvSpPr>
        <p:spPr>
          <a:xfrm>
            <a:off x="7151914" y="4395787"/>
            <a:ext cx="5029200" cy="2462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Xem</a:t>
            </a:r>
            <a:r>
              <a:rPr lang="en-US" sz="2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lại bài học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 lời 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?1 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?2 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SGK, trang 24.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trước mục II về bảng hệ thống tuần hoàn các nguyên tố.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baseline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hiểu lịch sử phát minh ra bảng tuần hoàn.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4CF2481-63D1-48F5-8D9B-2080B8CD1E0F}"/>
              </a:ext>
            </a:extLst>
          </p:cNvPr>
          <p:cNvSpPr txBox="1"/>
          <p:nvPr/>
        </p:nvSpPr>
        <p:spPr>
          <a:xfrm>
            <a:off x="2677886" y="3486442"/>
            <a:ext cx="5323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=&gt; Tính chất hóa học gần giống 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6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hlinkClick r:id="rId4" action="ppaction://hlinksldjump"/>
            <a:extLst>
              <a:ext uri="{FF2B5EF4-FFF2-40B4-BE49-F238E27FC236}">
                <a16:creationId xmlns:a16="http://schemas.microsoft.com/office/drawing/2014/main" id="{169C1315-AFBE-348A-97D4-04D1E5D1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49131" y="0"/>
            <a:ext cx="1219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B24FBE67-7CE1-45C0-7B2C-831BD69D1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6" y="1909763"/>
            <a:ext cx="459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ECA9CBBA-7B9B-111A-D4C5-6D6C79F8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17" y="1014760"/>
            <a:ext cx="9734413" cy="3706448"/>
          </a:xfrm>
          <a:prstGeom prst="cloudCallout">
            <a:avLst>
              <a:gd name="adj1" fmla="val -68106"/>
              <a:gd name="adj2" fmla="val -8420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 eaLnBrk="1" hangingPunct="1">
              <a:buNone/>
            </a:pPr>
            <a:r>
              <a:rPr lang="vi-V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1: Cấu tạo nguyên tử gồm 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 các hạt proton và các hạt nhân  </a:t>
            </a:r>
          </a:p>
          <a:p>
            <a:pPr>
              <a:buNone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các hạt proton, neutron và electron</a:t>
            </a:r>
          </a:p>
          <a:p>
            <a:pPr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các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hạt proton, neutron và hạt nhân          </a:t>
            </a:r>
          </a:p>
          <a:p>
            <a:pPr>
              <a:buNone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các hạt proton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và electron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112D90D2-8203-3CF2-4C45-714B6CAA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4437158"/>
            <a:ext cx="2110154" cy="183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id="{3B5D80F8-C4E1-154F-7954-BF0F78AC3193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A5440FC-2014-9672-3E2F-DEDD5BC1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805" y="5086563"/>
            <a:ext cx="6450501" cy="5847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Quà của em là hộp quà số 1.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54CBF5A9-3130-46FE-A9B9-5F3C94A45306}"/>
              </a:ext>
            </a:extLst>
          </p:cNvPr>
          <p:cNvGrpSpPr/>
          <p:nvPr/>
        </p:nvGrpSpPr>
        <p:grpSpPr>
          <a:xfrm>
            <a:off x="-21945" y="0"/>
            <a:ext cx="1296925" cy="790832"/>
            <a:chOff x="-21945" y="0"/>
            <a:chExt cx="1296925" cy="790832"/>
          </a:xfrm>
        </p:grpSpPr>
        <p:sp>
          <p:nvSpPr>
            <p:cNvPr id="11" name="Mũi tên: Phải 10">
              <a:extLst>
                <a:ext uri="{FF2B5EF4-FFF2-40B4-BE49-F238E27FC236}">
                  <a16:creationId xmlns:a16="http://schemas.microsoft.com/office/drawing/2014/main" id="{298AC22F-3410-4C9E-833B-FE20D05D787B}"/>
                </a:ext>
              </a:extLst>
            </p:cNvPr>
            <p:cNvSpPr/>
            <p:nvPr/>
          </p:nvSpPr>
          <p:spPr>
            <a:xfrm flipH="1">
              <a:off x="-21945" y="0"/>
              <a:ext cx="11200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ộp Văn bản 7">
              <a:hlinkClick r:id="rId8" action="ppaction://hlinksldjump"/>
              <a:extLst>
                <a:ext uri="{FF2B5EF4-FFF2-40B4-BE49-F238E27FC236}">
                  <a16:creationId xmlns:a16="http://schemas.microsoft.com/office/drawing/2014/main" id="{0CE95714-611E-4403-A83E-0A28F846819E}"/>
                </a:ext>
              </a:extLst>
            </p:cNvPr>
            <p:cNvSpPr txBox="1"/>
            <p:nvPr/>
          </p:nvSpPr>
          <p:spPr>
            <a:xfrm>
              <a:off x="154930" y="210750"/>
              <a:ext cx="112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b="1">
                  <a:solidFill>
                    <a:srgbClr val="FF0000"/>
                  </a:solidFill>
                </a:rPr>
                <a:t>HOME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FE63DAE-898D-49F6-B28E-42360273C277}"/>
              </a:ext>
            </a:extLst>
          </p:cNvPr>
          <p:cNvGrpSpPr/>
          <p:nvPr/>
        </p:nvGrpSpPr>
        <p:grpSpPr>
          <a:xfrm>
            <a:off x="11120926" y="0"/>
            <a:ext cx="1021943" cy="790832"/>
            <a:chOff x="11120926" y="0"/>
            <a:chExt cx="1021943" cy="790832"/>
          </a:xfrm>
        </p:grpSpPr>
        <p:sp>
          <p:nvSpPr>
            <p:cNvPr id="7" name="Mũi tên: Phải 6">
              <a:extLst>
                <a:ext uri="{FF2B5EF4-FFF2-40B4-BE49-F238E27FC236}">
                  <a16:creationId xmlns:a16="http://schemas.microsoft.com/office/drawing/2014/main" id="{9D68A94B-B297-4353-B555-A6AABA94D69F}"/>
                </a:ext>
              </a:extLst>
            </p:cNvPr>
            <p:cNvSpPr/>
            <p:nvPr/>
          </p:nvSpPr>
          <p:spPr>
            <a:xfrm>
              <a:off x="11129319" y="0"/>
              <a:ext cx="10135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70763C7-B10B-4519-842B-45DEF72C5376}"/>
                </a:ext>
              </a:extLst>
            </p:cNvPr>
            <p:cNvSpPr txBox="1"/>
            <p:nvPr/>
          </p:nvSpPr>
          <p:spPr>
            <a:xfrm>
              <a:off x="11120926" y="164583"/>
              <a:ext cx="854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</a:rPr>
                <a:t>END</a:t>
              </a:r>
            </a:p>
          </p:txBody>
        </p:sp>
      </p:grp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2743200" y="2639384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9EFD122C-3DE3-2E64-85F7-4C30DD5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10357" y="0"/>
            <a:ext cx="12192000" cy="68580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3E6351C5-97EA-FFDB-BA3C-EB976DC6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07" y="730440"/>
            <a:ext cx="11706880" cy="3491428"/>
          </a:xfrm>
          <a:prstGeom prst="cloudCallout">
            <a:avLst>
              <a:gd name="adj1" fmla="val -68106"/>
              <a:gd name="adj2" fmla="val -8420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2. Ở vỏ nguyên tử các electron </a:t>
            </a:r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sắp xếp: 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thành từng lớp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từ trong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ra ngoài.    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thành một vòng tròn bao quanh hạt nhân.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theo trật tự từ bé đến lớn.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các hạt bé hơn thì xa hạt nhân.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C4F96A01-2322-87DF-F4CE-A06CED41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" y="4693979"/>
            <a:ext cx="2347055" cy="17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10">
            <a:hlinkClick r:id="rId7" action="ppaction://hlinksldjump"/>
            <a:extLst>
              <a:ext uri="{FF2B5EF4-FFF2-40B4-BE49-F238E27FC236}">
                <a16:creationId xmlns:a16="http://schemas.microsoft.com/office/drawing/2014/main" id="{048A9CCF-4AB3-1927-9C6E-8B3EC9962225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92FE-6BB1-968E-51AD-1C5CC416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31" y="5542785"/>
            <a:ext cx="5365749" cy="584775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Quà của em là hộp quà số 2.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B633C4C1-9B86-4CCC-9348-E36774FCB3E6}"/>
              </a:ext>
            </a:extLst>
          </p:cNvPr>
          <p:cNvGrpSpPr/>
          <p:nvPr/>
        </p:nvGrpSpPr>
        <p:grpSpPr>
          <a:xfrm>
            <a:off x="-21945" y="0"/>
            <a:ext cx="1296925" cy="790832"/>
            <a:chOff x="-21945" y="0"/>
            <a:chExt cx="1296925" cy="790832"/>
          </a:xfrm>
        </p:grpSpPr>
        <p:sp>
          <p:nvSpPr>
            <p:cNvPr id="10" name="Mũi tên: Phải 9">
              <a:extLst>
                <a:ext uri="{FF2B5EF4-FFF2-40B4-BE49-F238E27FC236}">
                  <a16:creationId xmlns:a16="http://schemas.microsoft.com/office/drawing/2014/main" id="{1BB0C93E-E746-467C-B7FC-6F1AC726C1B0}"/>
                </a:ext>
              </a:extLst>
            </p:cNvPr>
            <p:cNvSpPr/>
            <p:nvPr/>
          </p:nvSpPr>
          <p:spPr>
            <a:xfrm flipH="1">
              <a:off x="-21945" y="0"/>
              <a:ext cx="11200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683EB9A0-94DE-46D1-A296-795BC971F653}"/>
                </a:ext>
              </a:extLst>
            </p:cNvPr>
            <p:cNvSpPr txBox="1"/>
            <p:nvPr/>
          </p:nvSpPr>
          <p:spPr>
            <a:xfrm>
              <a:off x="154930" y="210750"/>
              <a:ext cx="112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b="1">
                  <a:solidFill>
                    <a:srgbClr val="FF0000"/>
                  </a:solidFill>
                </a:rPr>
                <a:t>HOME</a:t>
              </a: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C5653CD8-5355-4CEF-A393-CD6004D65311}"/>
              </a:ext>
            </a:extLst>
          </p:cNvPr>
          <p:cNvGrpSpPr/>
          <p:nvPr/>
        </p:nvGrpSpPr>
        <p:grpSpPr>
          <a:xfrm>
            <a:off x="11120926" y="0"/>
            <a:ext cx="1021943" cy="790832"/>
            <a:chOff x="11120926" y="0"/>
            <a:chExt cx="1021943" cy="790832"/>
          </a:xfrm>
        </p:grpSpPr>
        <p:sp>
          <p:nvSpPr>
            <p:cNvPr id="13" name="Mũi tên: Phải 12">
              <a:extLst>
                <a:ext uri="{FF2B5EF4-FFF2-40B4-BE49-F238E27FC236}">
                  <a16:creationId xmlns:a16="http://schemas.microsoft.com/office/drawing/2014/main" id="{CA366B0C-1A5E-443D-A814-97482A30D8F1}"/>
                </a:ext>
              </a:extLst>
            </p:cNvPr>
            <p:cNvSpPr/>
            <p:nvPr/>
          </p:nvSpPr>
          <p:spPr>
            <a:xfrm>
              <a:off x="11129319" y="0"/>
              <a:ext cx="10135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7AFC5C3-2A57-46E1-BA7A-1DAAECA23402}"/>
                </a:ext>
              </a:extLst>
            </p:cNvPr>
            <p:cNvSpPr txBox="1"/>
            <p:nvPr/>
          </p:nvSpPr>
          <p:spPr>
            <a:xfrm>
              <a:off x="11120926" y="164583"/>
              <a:ext cx="854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</a:rPr>
                <a:t>END</a:t>
              </a:r>
            </a:p>
          </p:txBody>
        </p:sp>
      </p:grp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1752600" y="18288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49131" y="-82062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9E799B5-35BC-1BFA-8791-E0A6C5A1D852}"/>
              </a:ext>
            </a:extLst>
          </p:cNvPr>
          <p:cNvSpPr/>
          <p:nvPr/>
        </p:nvSpPr>
        <p:spPr>
          <a:xfrm>
            <a:off x="1680062" y="-92780"/>
            <a:ext cx="10511938" cy="4969580"/>
          </a:xfrm>
          <a:prstGeom prst="cloudCallout">
            <a:avLst>
              <a:gd name="adj1" fmla="val -49004"/>
              <a:gd name="adj2" fmla="val 5198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7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lang="vi-VN" altLang="en-US" sz="27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3:</a:t>
            </a:r>
            <a:r>
              <a:rPr lang="en-US" altLang="en-US" sz="27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electron quyết định tính chất hóa học của nguyên tử là </a:t>
            </a:r>
          </a:p>
          <a:p>
            <a:pPr marL="514350" indent="-514350">
              <a:buAutoNum type="alphaU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toàn bộ các electron                   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các electron lớp ngoài cùng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các electron lớp trong cùng        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 các electron lớp ở giữa</a:t>
            </a:r>
          </a:p>
          <a:p>
            <a:pPr>
              <a:defRPr/>
            </a:pP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8" y="4404358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10">
            <a:hlinkClick r:id="rId7" action="ppaction://hlinksldjump"/>
            <a:extLst>
              <a:ext uri="{FF2B5EF4-FFF2-40B4-BE49-F238E27FC236}">
                <a16:creationId xmlns:a16="http://schemas.microsoft.com/office/drawing/2014/main" id="{F023D486-F26C-762F-71F4-509C0AF84931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A2081EB-CF60-D9A7-AB61-1E4A1D6F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5332128"/>
            <a:ext cx="6247393" cy="584775"/>
          </a:xfrm>
          <a:prstGeom prst="rect">
            <a:avLst/>
          </a:prstGeom>
          <a:solidFill>
            <a:srgbClr val="FF33CC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Quà của em là hộp quà số 3.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CAFA0656-ABAC-4566-BCA1-CCD1E8ACDE99}"/>
              </a:ext>
            </a:extLst>
          </p:cNvPr>
          <p:cNvGrpSpPr/>
          <p:nvPr/>
        </p:nvGrpSpPr>
        <p:grpSpPr>
          <a:xfrm>
            <a:off x="49131" y="-4099"/>
            <a:ext cx="1296925" cy="790832"/>
            <a:chOff x="-21945" y="0"/>
            <a:chExt cx="1296925" cy="790832"/>
          </a:xfrm>
        </p:grpSpPr>
        <p:sp>
          <p:nvSpPr>
            <p:cNvPr id="10" name="Mũi tên: Phải 9">
              <a:extLst>
                <a:ext uri="{FF2B5EF4-FFF2-40B4-BE49-F238E27FC236}">
                  <a16:creationId xmlns:a16="http://schemas.microsoft.com/office/drawing/2014/main" id="{6437567F-3019-4E8D-8FDD-4205630FBEA5}"/>
                </a:ext>
              </a:extLst>
            </p:cNvPr>
            <p:cNvSpPr/>
            <p:nvPr/>
          </p:nvSpPr>
          <p:spPr>
            <a:xfrm flipH="1">
              <a:off x="-21945" y="0"/>
              <a:ext cx="11200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DA5DFF2-449F-45B8-912C-4D2B7B9F9467}"/>
                </a:ext>
              </a:extLst>
            </p:cNvPr>
            <p:cNvSpPr txBox="1"/>
            <p:nvPr/>
          </p:nvSpPr>
          <p:spPr>
            <a:xfrm>
              <a:off x="154930" y="210750"/>
              <a:ext cx="112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b="1">
                  <a:solidFill>
                    <a:srgbClr val="FF0000"/>
                  </a:solidFill>
                </a:rPr>
                <a:t>HOME</a:t>
              </a: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C0C30B4-F42D-4B9D-9690-A4B4AC628A16}"/>
              </a:ext>
            </a:extLst>
          </p:cNvPr>
          <p:cNvGrpSpPr/>
          <p:nvPr/>
        </p:nvGrpSpPr>
        <p:grpSpPr>
          <a:xfrm>
            <a:off x="11120926" y="40576"/>
            <a:ext cx="1021943" cy="790832"/>
            <a:chOff x="11120926" y="0"/>
            <a:chExt cx="1021943" cy="790832"/>
          </a:xfrm>
        </p:grpSpPr>
        <p:sp>
          <p:nvSpPr>
            <p:cNvPr id="13" name="Mũi tên: Phải 12">
              <a:extLst>
                <a:ext uri="{FF2B5EF4-FFF2-40B4-BE49-F238E27FC236}">
                  <a16:creationId xmlns:a16="http://schemas.microsoft.com/office/drawing/2014/main" id="{4E91B344-E43C-40BF-A961-7F19FC775B7A}"/>
                </a:ext>
              </a:extLst>
            </p:cNvPr>
            <p:cNvSpPr/>
            <p:nvPr/>
          </p:nvSpPr>
          <p:spPr>
            <a:xfrm>
              <a:off x="11129319" y="0"/>
              <a:ext cx="10135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9C4EC6F-DAC1-4EB5-AA60-4C1AF3FC357E}"/>
                </a:ext>
              </a:extLst>
            </p:cNvPr>
            <p:cNvSpPr txBox="1"/>
            <p:nvPr/>
          </p:nvSpPr>
          <p:spPr>
            <a:xfrm>
              <a:off x="11120926" y="164583"/>
              <a:ext cx="854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</a:rPr>
                <a:t>END</a:t>
              </a:r>
            </a:p>
          </p:txBody>
        </p:sp>
      </p:grp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3048000" y="22098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-204699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9E799B5-35BC-1BFA-8791-E0A6C5A1D852}"/>
              </a:ext>
            </a:extLst>
          </p:cNvPr>
          <p:cNvSpPr/>
          <p:nvPr/>
        </p:nvSpPr>
        <p:spPr>
          <a:xfrm>
            <a:off x="1231748" y="-34534"/>
            <a:ext cx="10338548" cy="4835134"/>
          </a:xfrm>
          <a:prstGeom prst="cloudCallout">
            <a:avLst>
              <a:gd name="adj1" fmla="val -48697"/>
              <a:gd name="adj2" fmla="val 58515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vi-VN" alt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altLang="en-US" sz="27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27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7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en-US" alt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 tử số đơn vị điện tích hạt nhân luôn bằng</a:t>
            </a:r>
          </a:p>
          <a:p>
            <a:pPr marL="514350" indent="-514350">
              <a:buAutoNum type="alphaU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tổng số hạt protron          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tổng số hạt protron và neutron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tổng số hạt neutron          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 tổng số hạt protron, electron, neutron</a:t>
            </a: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8" y="4404358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10">
            <a:hlinkClick r:id="rId7" action="ppaction://hlinksldjump"/>
            <a:extLst>
              <a:ext uri="{FF2B5EF4-FFF2-40B4-BE49-F238E27FC236}">
                <a16:creationId xmlns:a16="http://schemas.microsoft.com/office/drawing/2014/main" id="{F023D486-F26C-762F-71F4-509C0AF84931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A2081EB-CF60-D9A7-AB61-1E4A1D6F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649" y="5158843"/>
            <a:ext cx="7749002" cy="584775"/>
          </a:xfrm>
          <a:prstGeom prst="rect">
            <a:avLst/>
          </a:prstGeom>
          <a:solidFill>
            <a:srgbClr val="FF33CC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Quà của em là hộp quà số 4.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72F1FE8-B8B8-44EC-85AA-E0C66FA2D492}"/>
              </a:ext>
            </a:extLst>
          </p:cNvPr>
          <p:cNvGrpSpPr/>
          <p:nvPr/>
        </p:nvGrpSpPr>
        <p:grpSpPr>
          <a:xfrm>
            <a:off x="27186" y="-34534"/>
            <a:ext cx="1296925" cy="790832"/>
            <a:chOff x="-21945" y="0"/>
            <a:chExt cx="1296925" cy="790832"/>
          </a:xfrm>
        </p:grpSpPr>
        <p:sp>
          <p:nvSpPr>
            <p:cNvPr id="10" name="Mũi tên: Phải 9">
              <a:extLst>
                <a:ext uri="{FF2B5EF4-FFF2-40B4-BE49-F238E27FC236}">
                  <a16:creationId xmlns:a16="http://schemas.microsoft.com/office/drawing/2014/main" id="{14FF536C-B041-4065-BA2D-BA5552C9201A}"/>
                </a:ext>
              </a:extLst>
            </p:cNvPr>
            <p:cNvSpPr/>
            <p:nvPr/>
          </p:nvSpPr>
          <p:spPr>
            <a:xfrm flipH="1">
              <a:off x="-21945" y="0"/>
              <a:ext cx="11200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6631C91E-F746-4072-BCA3-EC85797E4C64}"/>
                </a:ext>
              </a:extLst>
            </p:cNvPr>
            <p:cNvSpPr txBox="1"/>
            <p:nvPr/>
          </p:nvSpPr>
          <p:spPr>
            <a:xfrm>
              <a:off x="154930" y="210750"/>
              <a:ext cx="112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b="1">
                  <a:solidFill>
                    <a:srgbClr val="FF0000"/>
                  </a:solidFill>
                </a:rPr>
                <a:t>HOME</a:t>
              </a: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E18DF70-97BD-479D-9F45-F4A3E4D90BF1}"/>
              </a:ext>
            </a:extLst>
          </p:cNvPr>
          <p:cNvGrpSpPr/>
          <p:nvPr/>
        </p:nvGrpSpPr>
        <p:grpSpPr>
          <a:xfrm>
            <a:off x="11142871" y="40576"/>
            <a:ext cx="1021943" cy="790832"/>
            <a:chOff x="11120926" y="0"/>
            <a:chExt cx="1021943" cy="790832"/>
          </a:xfrm>
        </p:grpSpPr>
        <p:sp>
          <p:nvSpPr>
            <p:cNvPr id="13" name="Mũi tên: Phải 12">
              <a:extLst>
                <a:ext uri="{FF2B5EF4-FFF2-40B4-BE49-F238E27FC236}">
                  <a16:creationId xmlns:a16="http://schemas.microsoft.com/office/drawing/2014/main" id="{659A7FC4-435E-4BA1-A1C6-7BD978869593}"/>
                </a:ext>
              </a:extLst>
            </p:cNvPr>
            <p:cNvSpPr/>
            <p:nvPr/>
          </p:nvSpPr>
          <p:spPr>
            <a:xfrm>
              <a:off x="11129319" y="0"/>
              <a:ext cx="10135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70552EA-05A7-4E2E-8DCE-7C4B1D6B1941}"/>
                </a:ext>
              </a:extLst>
            </p:cNvPr>
            <p:cNvSpPr txBox="1"/>
            <p:nvPr/>
          </p:nvSpPr>
          <p:spPr>
            <a:xfrm>
              <a:off x="11120926" y="164583"/>
              <a:ext cx="854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</a:rPr>
                <a:t>END</a:t>
              </a:r>
            </a:p>
          </p:txBody>
        </p:sp>
      </p:grp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2701664" y="17526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6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6927" y="60391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9E799B5-35BC-1BFA-8791-E0A6C5A1D852}"/>
              </a:ext>
            </a:extLst>
          </p:cNvPr>
          <p:cNvSpPr/>
          <p:nvPr/>
        </p:nvSpPr>
        <p:spPr>
          <a:xfrm>
            <a:off x="602578" y="40576"/>
            <a:ext cx="10734064" cy="3619120"/>
          </a:xfrm>
          <a:prstGeom prst="cloudCallout">
            <a:avLst>
              <a:gd name="adj1" fmla="val -39940"/>
              <a:gd name="adj2" fmla="val 10751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vi-VN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 phân loại và sắp xếp hàng hóa, sách báo như trong tranh có tác dụng gì?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A.Chống mất trộm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Làm nổi bật màu sắc của các sản phẩm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Dễ tìm và dễ lấy.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Giúp tăng giá sản phẩm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5631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10">
            <a:hlinkClick r:id="rId7" action="ppaction://hlinksldjump"/>
            <a:extLst>
              <a:ext uri="{FF2B5EF4-FFF2-40B4-BE49-F238E27FC236}">
                <a16:creationId xmlns:a16="http://schemas.microsoft.com/office/drawing/2014/main" id="{F023D486-F26C-762F-71F4-509C0AF84931}"/>
              </a:ext>
            </a:extLst>
          </p:cNvPr>
          <p:cNvSpPr/>
          <p:nvPr/>
        </p:nvSpPr>
        <p:spPr>
          <a:xfrm>
            <a:off x="11294089" y="58787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A2081EB-CF60-D9A7-AB61-1E4A1D6F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522" y="5901021"/>
            <a:ext cx="6995423" cy="584775"/>
          </a:xfrm>
          <a:prstGeom prst="rect">
            <a:avLst/>
          </a:prstGeom>
          <a:solidFill>
            <a:srgbClr val="FF33CC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Quà của em là hộp quà số 5.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654E5D9-1CF4-4540-94C2-7E608B85A446}"/>
              </a:ext>
            </a:extLst>
          </p:cNvPr>
          <p:cNvGrpSpPr/>
          <p:nvPr/>
        </p:nvGrpSpPr>
        <p:grpSpPr>
          <a:xfrm>
            <a:off x="0" y="40576"/>
            <a:ext cx="1296925" cy="790832"/>
            <a:chOff x="-21945" y="0"/>
            <a:chExt cx="1296925" cy="790832"/>
          </a:xfrm>
        </p:grpSpPr>
        <p:sp>
          <p:nvSpPr>
            <p:cNvPr id="10" name="Mũi tên: Phải 9">
              <a:extLst>
                <a:ext uri="{FF2B5EF4-FFF2-40B4-BE49-F238E27FC236}">
                  <a16:creationId xmlns:a16="http://schemas.microsoft.com/office/drawing/2014/main" id="{1351C769-FFD0-4439-849D-C0B1DF3D26F0}"/>
                </a:ext>
              </a:extLst>
            </p:cNvPr>
            <p:cNvSpPr/>
            <p:nvPr/>
          </p:nvSpPr>
          <p:spPr>
            <a:xfrm flipH="1">
              <a:off x="-21945" y="0"/>
              <a:ext cx="11200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ộp Văn bản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4EFA2018-79A6-4956-AB72-F20F10C862DC}"/>
                </a:ext>
              </a:extLst>
            </p:cNvPr>
            <p:cNvSpPr txBox="1"/>
            <p:nvPr/>
          </p:nvSpPr>
          <p:spPr>
            <a:xfrm>
              <a:off x="154930" y="210750"/>
              <a:ext cx="112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b="1">
                  <a:solidFill>
                    <a:srgbClr val="FF0000"/>
                  </a:solidFill>
                </a:rPr>
                <a:t>HOME</a:t>
              </a: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B62E23B-E589-43D9-9A6F-9BE156FB707D}"/>
              </a:ext>
            </a:extLst>
          </p:cNvPr>
          <p:cNvGrpSpPr/>
          <p:nvPr/>
        </p:nvGrpSpPr>
        <p:grpSpPr>
          <a:xfrm>
            <a:off x="11170057" y="-16917"/>
            <a:ext cx="1021943" cy="790832"/>
            <a:chOff x="11120926" y="0"/>
            <a:chExt cx="1021943" cy="790832"/>
          </a:xfrm>
        </p:grpSpPr>
        <p:sp>
          <p:nvSpPr>
            <p:cNvPr id="13" name="Mũi tên: Phải 12">
              <a:extLst>
                <a:ext uri="{FF2B5EF4-FFF2-40B4-BE49-F238E27FC236}">
                  <a16:creationId xmlns:a16="http://schemas.microsoft.com/office/drawing/2014/main" id="{2BDCAA46-4817-4B08-8CE9-AC7B9D0A34CC}"/>
                </a:ext>
              </a:extLst>
            </p:cNvPr>
            <p:cNvSpPr/>
            <p:nvPr/>
          </p:nvSpPr>
          <p:spPr>
            <a:xfrm>
              <a:off x="11129319" y="0"/>
              <a:ext cx="1013550" cy="790832"/>
            </a:xfrm>
            <a:prstGeom prst="rightArrow">
              <a:avLst/>
            </a:prstGeom>
            <a:solidFill>
              <a:srgbClr val="96E8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42617F1-6D61-45E7-8C28-DFC983DEC889}"/>
                </a:ext>
              </a:extLst>
            </p:cNvPr>
            <p:cNvSpPr txBox="1"/>
            <p:nvPr/>
          </p:nvSpPr>
          <p:spPr>
            <a:xfrm>
              <a:off x="11120926" y="164583"/>
              <a:ext cx="854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</a:rPr>
                <a:t>END</a:t>
              </a:r>
            </a:p>
          </p:txBody>
        </p:sp>
      </p:grpSp>
      <p:pic>
        <p:nvPicPr>
          <p:cNvPr id="15" name="Picture 14" descr="Description: Kinh nghiệm kinh doanh hiệu sách thành công - Quản Lý kho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90" y="3352799"/>
            <a:ext cx="4583199" cy="243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escription: Cách trưng bày hàng hóa đẹp cho siêu thị mini tăng gấp đôi doanh thu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/>
          <a:stretch>
            <a:fillRect/>
          </a:stretch>
        </p:blipFill>
        <p:spPr bwMode="auto">
          <a:xfrm>
            <a:off x="2069491" y="3352800"/>
            <a:ext cx="4697807" cy="24353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69491" y="4092328"/>
            <a:ext cx="995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069491" y="216528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vi-VN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hem">
            <a:extLst>
              <a:ext uri="{FF2B5EF4-FFF2-40B4-BE49-F238E27FC236}">
                <a16:creationId xmlns:a16="http://schemas.microsoft.com/office/drawing/2014/main" id="{BA721267-8D11-F20C-8A71-68E764D0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8237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921F9A2-17B1-AF6D-2054-3E09AF9C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570" y="920648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hai,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08EEE4-0FDF-A77A-9186-B28F86666D6D}"/>
              </a:ext>
            </a:extLst>
          </p:cNvPr>
          <p:cNvSpPr txBox="1"/>
          <p:nvPr/>
        </p:nvSpPr>
        <p:spPr>
          <a:xfrm>
            <a:off x="1345223" y="1525747"/>
            <a:ext cx="9501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ĐÃ THÀNH CÔNG VỚI NHỮNG HỘP QUÀ!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nfographics] Nhiều địa phương bắn pháo hoa mừng Xuân Quý Mão 2023">
            <a:extLst>
              <a:ext uri="{FF2B5EF4-FFF2-40B4-BE49-F238E27FC236}">
                <a16:creationId xmlns:a16="http://schemas.microsoft.com/office/drawing/2014/main" id="{84C5F715-8318-414C-9669-F0B83DC39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9938"/>
            <a:ext cx="4572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fographics] Nhiều địa phương bắn pháo hoa mừng Xuân Quý Mão 2023">
            <a:extLst>
              <a:ext uri="{FF2B5EF4-FFF2-40B4-BE49-F238E27FC236}">
                <a16:creationId xmlns:a16="http://schemas.microsoft.com/office/drawing/2014/main" id="{918C60D5-B2A1-4C7E-BF47-4E2E71E5D1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47685"/>
            <a:ext cx="4572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fographics] Nhiều địa phương bắn pháo hoa mừng Xuân Quý Mão 2023">
            <a:extLst>
              <a:ext uri="{FF2B5EF4-FFF2-40B4-BE49-F238E27FC236}">
                <a16:creationId xmlns:a16="http://schemas.microsoft.com/office/drawing/2014/main" id="{08D2ED58-E10F-4D02-8252-EB7C5FDF10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7" y="2016548"/>
            <a:ext cx="7491031" cy="482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0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cription: Cách trưng bày hàng hóa đẹp cho siêu thị mini tăng gấp đôi doanh th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/>
          <a:stretch>
            <a:fillRect/>
          </a:stretch>
        </p:blipFill>
        <p:spPr bwMode="auto">
          <a:xfrm>
            <a:off x="381000" y="838200"/>
            <a:ext cx="6019800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escription: Kinh nghiệm kinh doanh hiệu sách thành công - Quản Lý kh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486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35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1795</Words>
  <Application>Microsoft Office PowerPoint</Application>
  <PresentationFormat>Màn hình rộng</PresentationFormat>
  <Paragraphs>158</Paragraphs>
  <Slides>26</Slides>
  <Notes>3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Quuyen</dc:creator>
  <cp:lastModifiedBy>Hà Vũ</cp:lastModifiedBy>
  <cp:revision>123</cp:revision>
  <dcterms:created xsi:type="dcterms:W3CDTF">2006-08-16T00:00:00Z</dcterms:created>
  <dcterms:modified xsi:type="dcterms:W3CDTF">2023-11-19T07:36:27Z</dcterms:modified>
</cp:coreProperties>
</file>