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83" r:id="rId5"/>
    <p:sldId id="261" r:id="rId6"/>
    <p:sldId id="265" r:id="rId7"/>
    <p:sldId id="266" r:id="rId8"/>
    <p:sldId id="270" r:id="rId9"/>
    <p:sldId id="271" r:id="rId10"/>
    <p:sldId id="272" r:id="rId11"/>
    <p:sldId id="273" r:id="rId12"/>
    <p:sldId id="274" r:id="rId13"/>
    <p:sldId id="275" r:id="rId14"/>
    <p:sldId id="276" r:id="rId15"/>
    <p:sldId id="277" r:id="rId16"/>
    <p:sldId id="278" r:id="rId17"/>
    <p:sldId id="284" r:id="rId18"/>
    <p:sldId id="279" r:id="rId19"/>
    <p:sldId id="280" r:id="rId20"/>
    <p:sldId id="28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p:normalViewPr>
  <p:slideViewPr>
    <p:cSldViewPr snapToGrid="0">
      <p:cViewPr varScale="1">
        <p:scale>
          <a:sx n="62" d="100"/>
          <a:sy n="62" d="100"/>
        </p:scale>
        <p:origin x="9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8AD3-AFDC-42A4-237E-6E15CE5112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C86853-7AEF-A3E9-9500-9C42B799A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6D0141-EE2C-9C32-9CDF-6C650BF8C982}"/>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5" name="Footer Placeholder 4">
            <a:extLst>
              <a:ext uri="{FF2B5EF4-FFF2-40B4-BE49-F238E27FC236}">
                <a16:creationId xmlns:a16="http://schemas.microsoft.com/office/drawing/2014/main" id="{8CCFA126-C390-FCC7-837D-9E34DA595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A6FB1-D87D-FA40-E5F2-3FF9D04FF7E4}"/>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244273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7488-F56E-7C65-A3C2-5DD77CDD72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426FE2-3176-EA94-6C39-AD466B1D8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752D9-07B6-ACD8-E3BC-3D92841C8621}"/>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5" name="Footer Placeholder 4">
            <a:extLst>
              <a:ext uri="{FF2B5EF4-FFF2-40B4-BE49-F238E27FC236}">
                <a16:creationId xmlns:a16="http://schemas.microsoft.com/office/drawing/2014/main" id="{07C25758-F2BE-76DF-F4C8-1D7BD420D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775D9-58DC-2299-9B38-8B85706E84C2}"/>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116998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38BA5-98CF-D492-1A11-2EA97580B2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AE1A21-FF9D-5E13-C55D-F93E5A8665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FB004-557F-B975-68EC-17AF17DBBA89}"/>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5" name="Footer Placeholder 4">
            <a:extLst>
              <a:ext uri="{FF2B5EF4-FFF2-40B4-BE49-F238E27FC236}">
                <a16:creationId xmlns:a16="http://schemas.microsoft.com/office/drawing/2014/main" id="{96390129-CEC5-E7D0-40ED-80676E0E7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78707-4AB4-E986-06FE-5DB3C244BB58}"/>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1788233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68A3-40EB-F24A-1A0D-92D03038E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F859B-2E98-01B6-E2EC-B2E7AB5449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4BB24-3F30-EA81-7A4A-9D2397220789}"/>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5" name="Footer Placeholder 4">
            <a:extLst>
              <a:ext uri="{FF2B5EF4-FFF2-40B4-BE49-F238E27FC236}">
                <a16:creationId xmlns:a16="http://schemas.microsoft.com/office/drawing/2014/main" id="{D898B6CE-EB4B-B4D2-8133-919F44899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87D21-2B51-B294-3D6F-45BFE05F4B95}"/>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247068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2E18-F1DE-D667-43F1-9EFC564D37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5E11D-1BC6-7B83-CCE3-21F02D3EF8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E51695-F8E5-04BC-0271-07D93289EA11}"/>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5" name="Footer Placeholder 4">
            <a:extLst>
              <a:ext uri="{FF2B5EF4-FFF2-40B4-BE49-F238E27FC236}">
                <a16:creationId xmlns:a16="http://schemas.microsoft.com/office/drawing/2014/main" id="{CB519FC4-405B-7BC7-DFBC-EF99A4891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B618E-FC72-FD87-9F80-FEB4D9167B39}"/>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264753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24FB-1325-F5C5-51D7-5ABA23D4CA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F264F-B366-A868-5EE6-DC9A680657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3E23CF-0C9F-2734-3F81-C2F9B49EF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47BC15-3466-2C71-AFF7-4372D4CDFAD0}"/>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6" name="Footer Placeholder 5">
            <a:extLst>
              <a:ext uri="{FF2B5EF4-FFF2-40B4-BE49-F238E27FC236}">
                <a16:creationId xmlns:a16="http://schemas.microsoft.com/office/drawing/2014/main" id="{E39A0A97-9E08-9E6D-CD67-DFDE24560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EF1D-3C6E-AB65-E06B-5157210D2927}"/>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911085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787B-5479-9BD3-2AA3-64A4D7E36B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17F5A-C076-FEE6-DA25-4ED03C11A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EEE1D-A6E1-03EB-88E3-09DB297C63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E352AC-88CE-CCEB-176A-43BEADD42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727EF3-35D9-1FDC-3E64-1FBA5660E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7D6436-430B-CB89-A325-AEF1607286BB}"/>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8" name="Footer Placeholder 7">
            <a:extLst>
              <a:ext uri="{FF2B5EF4-FFF2-40B4-BE49-F238E27FC236}">
                <a16:creationId xmlns:a16="http://schemas.microsoft.com/office/drawing/2014/main" id="{E918E651-C9BB-D7BD-4AEF-528701A435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DC7C51-08C6-AA08-3454-DD4525842748}"/>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665792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C21A-5525-486C-3AC4-944C57AAD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2FC45-4CED-B625-E695-580AC3858A05}"/>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4" name="Footer Placeholder 3">
            <a:extLst>
              <a:ext uri="{FF2B5EF4-FFF2-40B4-BE49-F238E27FC236}">
                <a16:creationId xmlns:a16="http://schemas.microsoft.com/office/drawing/2014/main" id="{EEAACAA0-1EB9-422B-C12B-AFC361A57E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2B8533-2003-24E5-C12B-8F9343AF21E1}"/>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312264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4B1C6-B226-21D7-1246-F7151CCCF0F9}"/>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3" name="Footer Placeholder 2">
            <a:extLst>
              <a:ext uri="{FF2B5EF4-FFF2-40B4-BE49-F238E27FC236}">
                <a16:creationId xmlns:a16="http://schemas.microsoft.com/office/drawing/2014/main" id="{19B76247-2A2F-3962-DE57-94E1417A2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96EE75-8C16-D471-B6D2-8F8ABF3D9AB8}"/>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149087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150C-F218-DAA0-35DF-4C3FC97AC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01DF3-A37B-9E0A-855D-1C97EE345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935FDF-5BD8-15F7-DACF-0C48AB7E7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5CEFD-E111-E564-C506-34D9C91AEEA8}"/>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6" name="Footer Placeholder 5">
            <a:extLst>
              <a:ext uri="{FF2B5EF4-FFF2-40B4-BE49-F238E27FC236}">
                <a16:creationId xmlns:a16="http://schemas.microsoft.com/office/drawing/2014/main" id="{1BEC9FF6-94B3-748C-7A46-D6F586268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C9EBA-9738-9D53-AE42-3BC012E0774D}"/>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340047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554F3-2AE5-F242-E3E5-B159EC8D4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ED95A2-E63A-32C6-961C-A64AAB5D7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7B6098-7922-BC62-48A4-E3017DF50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A6FA6-B894-CEFD-4769-9BC617B1F1F4}"/>
              </a:ext>
            </a:extLst>
          </p:cNvPr>
          <p:cNvSpPr>
            <a:spLocks noGrp="1"/>
          </p:cNvSpPr>
          <p:nvPr>
            <p:ph type="dt" sz="half" idx="10"/>
          </p:nvPr>
        </p:nvSpPr>
        <p:spPr/>
        <p:txBody>
          <a:bodyPr/>
          <a:lstStyle/>
          <a:p>
            <a:fld id="{F307EEE7-E429-40E1-91AF-1FC46E852D98}" type="datetimeFigureOut">
              <a:rPr lang="en-US" smtClean="0"/>
              <a:t>2/2/2024</a:t>
            </a:fld>
            <a:endParaRPr lang="en-US"/>
          </a:p>
        </p:txBody>
      </p:sp>
      <p:sp>
        <p:nvSpPr>
          <p:cNvPr id="6" name="Footer Placeholder 5">
            <a:extLst>
              <a:ext uri="{FF2B5EF4-FFF2-40B4-BE49-F238E27FC236}">
                <a16:creationId xmlns:a16="http://schemas.microsoft.com/office/drawing/2014/main" id="{D9BD9E3C-FC34-59C9-7293-7E7EF90F63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50A88-E449-7293-B760-833BA27CB5D0}"/>
              </a:ext>
            </a:extLst>
          </p:cNvPr>
          <p:cNvSpPr>
            <a:spLocks noGrp="1"/>
          </p:cNvSpPr>
          <p:nvPr>
            <p:ph type="sldNum" sz="quarter" idx="12"/>
          </p:nvPr>
        </p:nvSpPr>
        <p:spPr/>
        <p:txBody>
          <a:bodyPr/>
          <a:lstStyle/>
          <a:p>
            <a:fld id="{7B25E0BC-66F9-4D22-B868-1136056F2F3F}" type="slidenum">
              <a:rPr lang="en-US" smtClean="0"/>
              <a:t>‹#›</a:t>
            </a:fld>
            <a:endParaRPr lang="en-US"/>
          </a:p>
        </p:txBody>
      </p:sp>
    </p:spTree>
    <p:extLst>
      <p:ext uri="{BB962C8B-B14F-4D97-AF65-F5344CB8AC3E}">
        <p14:creationId xmlns:p14="http://schemas.microsoft.com/office/powerpoint/2010/main" val="250611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8716F-BC40-60AD-3B36-F16BE4B7FA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A27E89-966A-25CC-E198-321A61484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4B463-88A6-2D9A-4E16-615DEC173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7EEE7-E429-40E1-91AF-1FC46E852D98}" type="datetimeFigureOut">
              <a:rPr lang="en-US" smtClean="0"/>
              <a:t>2/2/2024</a:t>
            </a:fld>
            <a:endParaRPr lang="en-US"/>
          </a:p>
        </p:txBody>
      </p:sp>
      <p:sp>
        <p:nvSpPr>
          <p:cNvPr id="5" name="Footer Placeholder 4">
            <a:extLst>
              <a:ext uri="{FF2B5EF4-FFF2-40B4-BE49-F238E27FC236}">
                <a16:creationId xmlns:a16="http://schemas.microsoft.com/office/drawing/2014/main" id="{939A3816-9DB4-C3C3-7A81-2633D425D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6ECA3-F088-90D6-1FAB-FDA28A3BA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5E0BC-66F9-4D22-B868-1136056F2F3F}" type="slidenum">
              <a:rPr lang="en-US" smtClean="0"/>
              <a:t>‹#›</a:t>
            </a:fld>
            <a:endParaRPr lang="en-US"/>
          </a:p>
        </p:txBody>
      </p:sp>
    </p:spTree>
    <p:extLst>
      <p:ext uri="{BB962C8B-B14F-4D97-AF65-F5344CB8AC3E}">
        <p14:creationId xmlns:p14="http://schemas.microsoft.com/office/powerpoint/2010/main" val="214625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3.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6" name="Freeform 6"/>
          <p:cNvSpPr/>
          <p:nvPr/>
        </p:nvSpPr>
        <p:spPr>
          <a:xfrm>
            <a:off x="-395590" y="3618552"/>
            <a:ext cx="2491435" cy="1233163"/>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3"/>
            <a:stretch>
              <a:fillRect l="-75294" b="-203691"/>
            </a:stretch>
          </a:blipFill>
        </p:spPr>
      </p:sp>
      <p:sp>
        <p:nvSpPr>
          <p:cNvPr id="7" name="Freeform 7"/>
          <p:cNvSpPr/>
          <p:nvPr/>
        </p:nvSpPr>
        <p:spPr>
          <a:xfrm>
            <a:off x="8378597" y="4962445"/>
            <a:ext cx="4856679" cy="1209755"/>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H="1">
            <a:off x="-810802" y="961277"/>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8311732" y="3618552"/>
            <a:ext cx="3880268" cy="3339390"/>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8"/>
            <a:stretch>
              <a:fillRect r="-49538" b="-66591"/>
            </a:stretch>
          </a:blipFill>
        </p:spPr>
      </p:sp>
      <p:sp>
        <p:nvSpPr>
          <p:cNvPr id="11" name="Freeform 11"/>
          <p:cNvSpPr/>
          <p:nvPr/>
        </p:nvSpPr>
        <p:spPr>
          <a:xfrm flipH="1" flipV="1">
            <a:off x="-664465" y="-565312"/>
            <a:ext cx="3880268" cy="3339390"/>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8"/>
            <a:stretch>
              <a:fillRect r="-49538" b="-66591"/>
            </a:stretch>
          </a:blipFill>
        </p:spPr>
      </p:sp>
      <p:sp>
        <p:nvSpPr>
          <p:cNvPr id="14" name="Freeform 14"/>
          <p:cNvSpPr/>
          <p:nvPr/>
        </p:nvSpPr>
        <p:spPr>
          <a:xfrm>
            <a:off x="6700675" y="2841402"/>
            <a:ext cx="3355847" cy="4020625"/>
          </a:xfrm>
          <a:custGeom>
            <a:avLst/>
            <a:gdLst/>
            <a:ahLst/>
            <a:cxnLst/>
            <a:rect l="l" t="t" r="r" b="b"/>
            <a:pathLst>
              <a:path w="5033771" h="6030937">
                <a:moveTo>
                  <a:pt x="0" y="0"/>
                </a:moveTo>
                <a:lnTo>
                  <a:pt x="5033771" y="0"/>
                </a:lnTo>
                <a:lnTo>
                  <a:pt x="5033771" y="6030937"/>
                </a:lnTo>
                <a:lnTo>
                  <a:pt x="0" y="6030937"/>
                </a:lnTo>
                <a:lnTo>
                  <a:pt x="0" y="0"/>
                </a:lnTo>
                <a:close/>
              </a:path>
            </a:pathLst>
          </a:custGeom>
          <a:blipFill>
            <a:blip r:embed="rId9"/>
            <a:stretch>
              <a:fillRect/>
            </a:stretch>
          </a:blipFill>
        </p:spPr>
      </p:sp>
      <p:sp>
        <p:nvSpPr>
          <p:cNvPr id="17" name="TextBox 17"/>
          <p:cNvSpPr txBox="1"/>
          <p:nvPr/>
        </p:nvSpPr>
        <p:spPr>
          <a:xfrm>
            <a:off x="-71846" y="5205697"/>
            <a:ext cx="7591134" cy="602729"/>
          </a:xfrm>
          <a:prstGeom prst="rect">
            <a:avLst/>
          </a:prstGeom>
        </p:spPr>
        <p:txBody>
          <a:bodyPr lIns="0" tIns="0" rIns="0" bIns="0" rtlCol="0" anchor="t">
            <a:spAutoFit/>
          </a:bodyPr>
          <a:lstStyle/>
          <a:p>
            <a:pPr algn="r" defTabSz="609630">
              <a:lnSpc>
                <a:spcPts val="4671"/>
              </a:lnSpc>
            </a:pPr>
            <a:r>
              <a:rPr lang="en-US" sz="3336" dirty="0">
                <a:solidFill>
                  <a:srgbClr val="FFFFFF"/>
                </a:solidFill>
                <a:latin typeface="Arimo"/>
              </a:rPr>
              <a:t>Theo </a:t>
            </a:r>
            <a:r>
              <a:rPr lang="en-US" sz="3336" dirty="0" err="1">
                <a:solidFill>
                  <a:srgbClr val="FFFFFF"/>
                </a:solidFill>
                <a:latin typeface="Arimo"/>
              </a:rPr>
              <a:t>Vũ</a:t>
            </a:r>
            <a:r>
              <a:rPr lang="en-US" sz="3336" dirty="0">
                <a:solidFill>
                  <a:srgbClr val="FFFFFF"/>
                </a:solidFill>
                <a:latin typeface="Arimo"/>
              </a:rPr>
              <a:t> </a:t>
            </a:r>
            <a:r>
              <a:rPr lang="en-US" sz="3336" dirty="0" err="1">
                <a:solidFill>
                  <a:srgbClr val="FFFFFF"/>
                </a:solidFill>
                <a:latin typeface="Arimo"/>
              </a:rPr>
              <a:t>Hùng</a:t>
            </a:r>
            <a:endParaRPr lang="en-US" sz="3336" dirty="0">
              <a:solidFill>
                <a:srgbClr val="FFFFFF"/>
              </a:solidFill>
              <a:latin typeface="Arimo"/>
            </a:endParaRPr>
          </a:p>
        </p:txBody>
      </p:sp>
      <p:sp>
        <p:nvSpPr>
          <p:cNvPr id="18" name="TextBox 18"/>
          <p:cNvSpPr txBox="1"/>
          <p:nvPr/>
        </p:nvSpPr>
        <p:spPr>
          <a:xfrm>
            <a:off x="2973636" y="2977250"/>
            <a:ext cx="242167" cy="1667123"/>
          </a:xfrm>
          <a:prstGeom prst="rect">
            <a:avLst/>
          </a:prstGeom>
        </p:spPr>
        <p:txBody>
          <a:bodyPr lIns="0" tIns="0" rIns="0" bIns="0" rtlCol="0" anchor="t">
            <a:spAutoFit/>
          </a:bodyPr>
          <a:lstStyle/>
          <a:p>
            <a:pPr algn="ctr" defTabSz="609630">
              <a:lnSpc>
                <a:spcPts val="13021"/>
              </a:lnSpc>
              <a:spcBef>
                <a:spcPct val="0"/>
              </a:spcBef>
            </a:pPr>
            <a:r>
              <a:rPr lang="en-US" sz="9301" spc="139">
                <a:solidFill>
                  <a:srgbClr val="FFFFFF"/>
                </a:solidFill>
                <a:latin typeface="TT Knickerbockers Script"/>
              </a:rPr>
              <a:t>`</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68" y="780014"/>
            <a:ext cx="8088613" cy="5048355"/>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99942"/>
            <a:ext cx="1679870" cy="1679870"/>
          </a:xfrm>
          <a:prstGeom prst="rect">
            <a:avLst/>
          </a:prstGeom>
        </p:spPr>
      </p:pic>
    </p:spTree>
    <p:extLst>
      <p:ext uri="{BB962C8B-B14F-4D97-AF65-F5344CB8AC3E}">
        <p14:creationId xmlns:p14="http://schemas.microsoft.com/office/powerpoint/2010/main" val="27913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flipH="1">
            <a:off x="660401" y="-638974"/>
            <a:ext cx="8283039" cy="6251226"/>
            <a:chOff x="6544408" y="-943044"/>
            <a:chExt cx="5628630" cy="4975045"/>
          </a:xfrm>
        </p:grpSpPr>
        <p:pic>
          <p:nvPicPr>
            <p:cNvPr id="15"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7" name="TextBox 16"/>
            <p:cNvSpPr txBox="1"/>
            <p:nvPr/>
          </p:nvSpPr>
          <p:spPr>
            <a:xfrm>
              <a:off x="7856963" y="612160"/>
              <a:ext cx="3381757" cy="1641127"/>
            </a:xfrm>
            <a:prstGeom prst="rect">
              <a:avLst/>
            </a:prstGeom>
            <a:noFill/>
          </p:spPr>
          <p:txBody>
            <a:bodyPr wrap="square" rtlCol="0">
              <a:spAutoFit/>
            </a:bodyPr>
            <a:lstStyle/>
            <a:p>
              <a:pPr algn="ctr" defTabSz="609630"/>
              <a:r>
                <a:rPr lang="vi-VN" sz="64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6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2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5941382" y="579202"/>
            <a:ext cx="4971497" cy="5670965"/>
          </a:xfrm>
          <a:prstGeom prst="rect">
            <a:avLst/>
          </a:prstGeom>
        </p:spPr>
      </p:pic>
    </p:spTree>
    <p:extLst>
      <p:ext uri="{BB962C8B-B14F-4D97-AF65-F5344CB8AC3E}">
        <p14:creationId xmlns:p14="http://schemas.microsoft.com/office/powerpoint/2010/main" val="147517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B29E79-21C3-D488-256F-4A1BDB391E14}"/>
              </a:ext>
            </a:extLst>
          </p:cNvPr>
          <p:cNvPicPr>
            <a:picLocks noChangeAspect="1"/>
          </p:cNvPicPr>
          <p:nvPr/>
        </p:nvPicPr>
        <p:blipFill>
          <a:blip r:embed="rId2"/>
          <a:stretch>
            <a:fillRect/>
          </a:stretch>
        </p:blipFill>
        <p:spPr>
          <a:xfrm>
            <a:off x="1497759" y="137373"/>
            <a:ext cx="8994981" cy="6559989"/>
          </a:xfrm>
          <a:prstGeom prst="rect">
            <a:avLst/>
          </a:prstGeom>
        </p:spPr>
      </p:pic>
    </p:spTree>
    <p:extLst>
      <p:ext uri="{BB962C8B-B14F-4D97-AF65-F5344CB8AC3E}">
        <p14:creationId xmlns:p14="http://schemas.microsoft.com/office/powerpoint/2010/main" val="221578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0800000">
            <a:off x="6033881" y="-1021004"/>
            <a:ext cx="5987789" cy="7993859"/>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grpSp>
        <p:nvGrpSpPr>
          <p:cNvPr id="6" name="Group 6"/>
          <p:cNvGrpSpPr/>
          <p:nvPr/>
        </p:nvGrpSpPr>
        <p:grpSpPr>
          <a:xfrm>
            <a:off x="347639" y="2081760"/>
            <a:ext cx="5518321" cy="7903639"/>
            <a:chOff x="0" y="0"/>
            <a:chExt cx="4433570" cy="6350000"/>
          </a:xfrm>
        </p:grpSpPr>
        <p:sp>
          <p:nvSpPr>
            <p:cNvPr id="7" name="Freeform 7"/>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sp>
        <p:nvSpPr>
          <p:cNvPr id="16" name="Freeform 16"/>
          <p:cNvSpPr/>
          <p:nvPr/>
        </p:nvSpPr>
        <p:spPr>
          <a:xfrm flipH="1" flipV="1">
            <a:off x="1405959" y="-142535"/>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2"/>
            <a:stretch>
              <a:fillRect l="-6833" r="-54654" b="-92947"/>
            </a:stretch>
          </a:blipFill>
        </p:spPr>
      </p:sp>
      <p:sp>
        <p:nvSpPr>
          <p:cNvPr id="17" name="Freeform 17"/>
          <p:cNvSpPr/>
          <p:nvPr/>
        </p:nvSpPr>
        <p:spPr>
          <a:xfrm rot="5739896" flipH="1" flipV="1">
            <a:off x="6221603" y="4918551"/>
            <a:ext cx="2116260" cy="2875849"/>
          </a:xfrm>
          <a:custGeom>
            <a:avLst/>
            <a:gdLst/>
            <a:ahLst/>
            <a:cxnLst/>
            <a:rect l="l" t="t" r="r" b="b"/>
            <a:pathLst>
              <a:path w="3174390" h="4313774">
                <a:moveTo>
                  <a:pt x="3174390" y="4313773"/>
                </a:moveTo>
                <a:lnTo>
                  <a:pt x="0" y="4313773"/>
                </a:lnTo>
                <a:lnTo>
                  <a:pt x="0" y="0"/>
                </a:lnTo>
                <a:lnTo>
                  <a:pt x="3174390" y="0"/>
                </a:lnTo>
                <a:lnTo>
                  <a:pt x="3174390" y="4313773"/>
                </a:lnTo>
                <a:close/>
              </a:path>
            </a:pathLst>
          </a:custGeom>
          <a:blipFill>
            <a:blip r:embed="rId2"/>
            <a:stretch>
              <a:fillRect l="-124829" t="-2795" r="-565" b="-56224"/>
            </a:stretch>
          </a:blipFill>
        </p:spPr>
      </p:sp>
      <p:sp>
        <p:nvSpPr>
          <p:cNvPr id="20" name="Freeform 20"/>
          <p:cNvSpPr/>
          <p:nvPr/>
        </p:nvSpPr>
        <p:spPr>
          <a:xfrm>
            <a:off x="9466285" y="1222276"/>
            <a:ext cx="2694575" cy="1415979"/>
          </a:xfrm>
          <a:custGeom>
            <a:avLst/>
            <a:gdLst/>
            <a:ahLst/>
            <a:cxnLst/>
            <a:rect l="l" t="t" r="r" b="b"/>
            <a:pathLst>
              <a:path w="4041862" h="2123968">
                <a:moveTo>
                  <a:pt x="0" y="0"/>
                </a:moveTo>
                <a:lnTo>
                  <a:pt x="4041862" y="0"/>
                </a:lnTo>
                <a:lnTo>
                  <a:pt x="4041862" y="2123968"/>
                </a:lnTo>
                <a:lnTo>
                  <a:pt x="0" y="2123968"/>
                </a:lnTo>
                <a:lnTo>
                  <a:pt x="0" y="0"/>
                </a:lnTo>
                <a:close/>
              </a:path>
            </a:pathLst>
          </a:custGeom>
          <a:blipFill>
            <a:blip r:embed="rId3"/>
            <a:stretch>
              <a:fillRect l="-83023" r="-3084" b="-203691"/>
            </a:stretch>
          </a:blipFill>
        </p:spPr>
      </p:sp>
      <p:grpSp>
        <p:nvGrpSpPr>
          <p:cNvPr id="22" name="Group 21"/>
          <p:cNvGrpSpPr/>
          <p:nvPr/>
        </p:nvGrpSpPr>
        <p:grpSpPr>
          <a:xfrm>
            <a:off x="-74829" y="222898"/>
            <a:ext cx="6170829" cy="1960440"/>
            <a:chOff x="919674" y="197904"/>
            <a:chExt cx="8644974" cy="2537027"/>
          </a:xfrm>
          <a:effectLst>
            <a:outerShdw blurRad="50800" dist="38100" dir="16200000" rotWithShape="0">
              <a:prstClr val="black">
                <a:alpha val="40000"/>
              </a:prstClr>
            </a:outerShdw>
          </a:effectLst>
        </p:grpSpPr>
        <p:grpSp>
          <p:nvGrpSpPr>
            <p:cNvPr id="24" name="Group 23"/>
            <p:cNvGrpSpPr/>
            <p:nvPr/>
          </p:nvGrpSpPr>
          <p:grpSpPr>
            <a:xfrm>
              <a:off x="919674" y="197904"/>
              <a:ext cx="8644974" cy="2537027"/>
              <a:chOff x="994239" y="364022"/>
              <a:chExt cx="8644974" cy="2931138"/>
            </a:xfrm>
          </p:grpSpPr>
          <p:sp>
            <p:nvSpPr>
              <p:cNvPr id="26" name="Rectangle: Rounded Corners 19"/>
              <p:cNvSpPr/>
              <p:nvPr/>
            </p:nvSpPr>
            <p:spPr>
              <a:xfrm>
                <a:off x="1122371" y="529445"/>
                <a:ext cx="8516842" cy="276571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sp>
            <p:nvSpPr>
              <p:cNvPr id="27" name="Rectangle: Rounded Corners 1"/>
              <p:cNvSpPr/>
              <p:nvPr/>
            </p:nvSpPr>
            <p:spPr>
              <a:xfrm>
                <a:off x="994239" y="364022"/>
                <a:ext cx="8516841" cy="27657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grpSp>
        <p:sp>
          <p:nvSpPr>
            <p:cNvPr id="25" name="TextBox 24"/>
            <p:cNvSpPr txBox="1"/>
            <p:nvPr/>
          </p:nvSpPr>
          <p:spPr>
            <a:xfrm>
              <a:off x="1184064" y="382007"/>
              <a:ext cx="8307453" cy="2031314"/>
            </a:xfrm>
            <a:prstGeom prst="rect">
              <a:avLst/>
            </a:prstGeom>
            <a:noFill/>
          </p:spPr>
          <p:txBody>
            <a:bodyPr wrap="square" rtlCol="0">
              <a:spAutoFit/>
            </a:bodyPr>
            <a:lstStyle/>
            <a:p>
              <a:pPr defTabSz="609630"/>
              <a:r>
                <a:rPr lang="en-US" sz="3200" b="1" dirty="0">
                  <a:solidFill>
                    <a:srgbClr val="1F497D"/>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1F497D"/>
                  </a:solidFill>
                  <a:latin typeface="Cambria" panose="02040503050406030204" pitchFamily="18" charset="0"/>
                  <a:ea typeface="Cambria" panose="02040503050406030204" pitchFamily="18" charset="0"/>
                </a:rPr>
                <a:t>Đôi</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cò</a:t>
              </a:r>
              <a:r>
                <a:rPr lang="en-US" sz="3200" b="1" dirty="0">
                  <a:solidFill>
                    <a:srgbClr val="1F497D"/>
                  </a:solidFill>
                  <a:latin typeface="Cambria" panose="02040503050406030204" pitchFamily="18" charset="0"/>
                  <a:ea typeface="Cambria" panose="02040503050406030204" pitchFamily="18" charset="0"/>
                </a:rPr>
                <a:t> bay </a:t>
              </a:r>
              <a:r>
                <a:rPr lang="en-US" sz="3200" b="1" dirty="0" err="1">
                  <a:solidFill>
                    <a:srgbClr val="1F497D"/>
                  </a:solidFill>
                  <a:latin typeface="Cambria" panose="02040503050406030204" pitchFamily="18" charset="0"/>
                  <a:ea typeface="Cambria" panose="02040503050406030204" pitchFamily="18" charset="0"/>
                </a:rPr>
                <a:t>đến</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khóm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tre</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nhà</a:t>
              </a:r>
              <a:r>
                <a:rPr lang="en-US" sz="3200" b="1" dirty="0">
                  <a:solidFill>
                    <a:srgbClr val="1F497D"/>
                  </a:solidFill>
                  <a:latin typeface="Cambria" panose="02040503050406030204" pitchFamily="18" charset="0"/>
                  <a:ea typeface="Cambria" panose="02040503050406030204" pitchFamily="18" charset="0"/>
                </a:rPr>
                <a:t> Bua Kham </a:t>
              </a:r>
              <a:r>
                <a:rPr lang="en-US" sz="3200" b="1" dirty="0" err="1">
                  <a:solidFill>
                    <a:srgbClr val="1F497D"/>
                  </a:solidFill>
                  <a:latin typeface="Cambria" panose="02040503050406030204" pitchFamily="18" charset="0"/>
                  <a:ea typeface="Cambria" panose="02040503050406030204" pitchFamily="18" charset="0"/>
                </a:rPr>
                <a:t>để</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làm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gì</a:t>
              </a:r>
              <a:r>
                <a:rPr lang="en-US" sz="3200" b="1" dirty="0">
                  <a:solidFill>
                    <a:srgbClr val="1F497D"/>
                  </a:solidFill>
                  <a:latin typeface="Cambria" panose="02040503050406030204" pitchFamily="18" charset="0"/>
                  <a:ea typeface="Cambria" panose="02040503050406030204" pitchFamily="18" charset="0"/>
                </a:rPr>
                <a:t>? Chi </a:t>
              </a:r>
              <a:r>
                <a:rPr lang="en-US" sz="3200" b="1" dirty="0" err="1">
                  <a:solidFill>
                    <a:srgbClr val="1F497D"/>
                  </a:solidFill>
                  <a:latin typeface="Cambria" panose="02040503050406030204" pitchFamily="18" charset="0"/>
                  <a:ea typeface="Cambria" panose="02040503050406030204" pitchFamily="18" charset="0"/>
                </a:rPr>
                <a:t>tiết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nào</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giúp</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em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biết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điều</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đó</a:t>
              </a:r>
              <a:r>
                <a:rPr lang="en-US" sz="3200" b="1" dirty="0">
                  <a:solidFill>
                    <a:srgbClr val="1F497D"/>
                  </a:solidFill>
                  <a:latin typeface="Cambria" panose="02040503050406030204" pitchFamily="18" charset="0"/>
                  <a:ea typeface="Cambria" panose="02040503050406030204" pitchFamily="18" charset="0"/>
                </a:rPr>
                <a:t>?</a:t>
              </a:r>
            </a:p>
          </p:txBody>
        </p:sp>
      </p:grpSp>
      <p:pic>
        <p:nvPicPr>
          <p:cNvPr id="23"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3" y="162318"/>
            <a:ext cx="945403" cy="1023447"/>
          </a:xfrm>
          <a:prstGeom prst="rect">
            <a:avLst/>
          </a:prstGeom>
        </p:spPr>
      </p:pic>
      <p:sp>
        <p:nvSpPr>
          <p:cNvPr id="28" name="Rectangle 27"/>
          <p:cNvSpPr/>
          <p:nvPr/>
        </p:nvSpPr>
        <p:spPr>
          <a:xfrm>
            <a:off x="1208304" y="2975927"/>
            <a:ext cx="4519060" cy="2800767"/>
          </a:xfrm>
          <a:prstGeom prst="rect">
            <a:avLst/>
          </a:prstGeom>
        </p:spPr>
        <p:txBody>
          <a:bodyPr wrap="square">
            <a:spAutoFit/>
          </a:bodyPr>
          <a:lstStyle/>
          <a:p>
            <a:pPr defTabSz="609630"/>
            <a:r>
              <a:rPr lang="nl-NL" sz="4400" b="1" dirty="0">
                <a:solidFill>
                  <a:prstClr val="black"/>
                </a:solidFill>
                <a:latin typeface="Times New Roman" panose="02020603050405020304" pitchFamily="18" charset="0"/>
                <a:ea typeface="Calibri" panose="020F0502020204030204" pitchFamily="34" charset="0"/>
              </a:rPr>
              <a:t>Đôi cò bay đến khóm tre nhà Bua Kham để làm tổ và sinh con.</a:t>
            </a:r>
            <a:endParaRPr lang="en-US" sz="4400" b="1" dirty="0">
              <a:solidFill>
                <a:prstClr val="black"/>
              </a:solidFill>
              <a:latin typeface="Calibri"/>
            </a:endParaRPr>
          </a:p>
        </p:txBody>
      </p:sp>
      <p:sp>
        <p:nvSpPr>
          <p:cNvPr id="29" name="Rectangle 28"/>
          <p:cNvSpPr/>
          <p:nvPr/>
        </p:nvSpPr>
        <p:spPr>
          <a:xfrm>
            <a:off x="6234596" y="143367"/>
            <a:ext cx="5565196" cy="6740307"/>
          </a:xfrm>
          <a:prstGeom prst="rect">
            <a:avLst/>
          </a:prstGeom>
          <a:solidFill>
            <a:schemeClr val="accent5">
              <a:lumMod val="20000"/>
              <a:lumOff val="80000"/>
            </a:schemeClr>
          </a:solidFill>
        </p:spPr>
        <p:txBody>
          <a:bodyPr wrap="square">
            <a:spAutoFit/>
          </a:bodyPr>
          <a:lstStyle/>
          <a:p>
            <a:pPr algn="ctr" defTabSz="609630">
              <a:lnSpc>
                <a:spcPct val="120000"/>
              </a:lnSpc>
            </a:pPr>
            <a:r>
              <a:rPr lang="nl-NL"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Chi tiết giúp em biết điều đó: </a:t>
            </a:r>
            <a:endParaRPr lang="vi-VN"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defTabSz="609630">
              <a:lnSpc>
                <a:spcPct val="120000"/>
              </a:lnSpc>
            </a:pPr>
            <a:r>
              <a:rPr lang="nl-NL"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Mấy hôm sau, trên cành tre đã thấy một tổ cò làm bằng cọng và lá tre khô; Chẳng bao lâu, Bua Kham nghe thấy tiếng cò con. Chúng kêu ríu rít trong tổ.</a:t>
            </a:r>
            <a:endParaRPr 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4565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424827" flipH="1" flipV="1">
            <a:off x="-1443037" y="-289142"/>
            <a:ext cx="3293455" cy="3165501"/>
          </a:xfrm>
          <a:custGeom>
            <a:avLst/>
            <a:gdLst/>
            <a:ahLst/>
            <a:cxnLst/>
            <a:rect l="l" t="t" r="r" b="b"/>
            <a:pathLst>
              <a:path w="4940182" h="4748251">
                <a:moveTo>
                  <a:pt x="4940182" y="4748251"/>
                </a:moveTo>
                <a:lnTo>
                  <a:pt x="0" y="4748251"/>
                </a:lnTo>
                <a:lnTo>
                  <a:pt x="0" y="0"/>
                </a:lnTo>
                <a:lnTo>
                  <a:pt x="4940182" y="0"/>
                </a:lnTo>
                <a:lnTo>
                  <a:pt x="4940182" y="4748251"/>
                </a:lnTo>
                <a:close/>
              </a:path>
            </a:pathLst>
          </a:custGeom>
          <a:blipFill>
            <a:blip r:embed="rId2"/>
            <a:stretch>
              <a:fillRect l="-6833" t="-59962" r="-54654" b="-1123"/>
            </a:stretch>
          </a:blipFill>
        </p:spPr>
      </p:sp>
      <p:sp>
        <p:nvSpPr>
          <p:cNvPr id="23" name="Freeform 23"/>
          <p:cNvSpPr/>
          <p:nvPr/>
        </p:nvSpPr>
        <p:spPr>
          <a:xfrm rot="2700000" flipH="1" flipV="1">
            <a:off x="10010678" y="5275250"/>
            <a:ext cx="3293455" cy="3165501"/>
          </a:xfrm>
          <a:custGeom>
            <a:avLst/>
            <a:gdLst/>
            <a:ahLst/>
            <a:cxnLst/>
            <a:rect l="l" t="t" r="r" b="b"/>
            <a:pathLst>
              <a:path w="4940182" h="4748251">
                <a:moveTo>
                  <a:pt x="4940182" y="4748250"/>
                </a:moveTo>
                <a:lnTo>
                  <a:pt x="0" y="4748250"/>
                </a:lnTo>
                <a:lnTo>
                  <a:pt x="0" y="0"/>
                </a:lnTo>
                <a:lnTo>
                  <a:pt x="4940182" y="0"/>
                </a:lnTo>
                <a:lnTo>
                  <a:pt x="4940182" y="4748250"/>
                </a:lnTo>
                <a:close/>
              </a:path>
            </a:pathLst>
          </a:custGeom>
          <a:blipFill>
            <a:blip r:embed="rId2"/>
            <a:stretch>
              <a:fillRect l="-6833" t="-59962" r="-54654" b="-1123"/>
            </a:stretch>
          </a:blipFill>
        </p:spPr>
      </p:sp>
      <p:sp>
        <p:nvSpPr>
          <p:cNvPr id="24" name="Freeform 24"/>
          <p:cNvSpPr/>
          <p:nvPr/>
        </p:nvSpPr>
        <p:spPr>
          <a:xfrm>
            <a:off x="10943810" y="5335850"/>
            <a:ext cx="1557529" cy="931922"/>
          </a:xfrm>
          <a:custGeom>
            <a:avLst/>
            <a:gdLst/>
            <a:ahLst/>
            <a:cxnLst/>
            <a:rect l="l" t="t" r="r" b="b"/>
            <a:pathLst>
              <a:path w="2336294" h="1397883">
                <a:moveTo>
                  <a:pt x="0" y="0"/>
                </a:moveTo>
                <a:lnTo>
                  <a:pt x="2336294" y="0"/>
                </a:lnTo>
                <a:lnTo>
                  <a:pt x="2336294" y="1397882"/>
                </a:lnTo>
                <a:lnTo>
                  <a:pt x="0" y="1397882"/>
                </a:lnTo>
                <a:lnTo>
                  <a:pt x="0" y="0"/>
                </a:lnTo>
                <a:close/>
              </a:path>
            </a:pathLst>
          </a:custGeom>
          <a:blipFill>
            <a:blip r:embed="rId3"/>
            <a:stretch>
              <a:fillRect/>
            </a:stretch>
          </a:blipFill>
        </p:spPr>
      </p:sp>
      <p:grpSp>
        <p:nvGrpSpPr>
          <p:cNvPr id="28" name="Group 27"/>
          <p:cNvGrpSpPr/>
          <p:nvPr/>
        </p:nvGrpSpPr>
        <p:grpSpPr>
          <a:xfrm>
            <a:off x="-274736" y="216357"/>
            <a:ext cx="12341230" cy="1418347"/>
            <a:chOff x="377553" y="-18922"/>
            <a:chExt cx="10708435" cy="2751844"/>
          </a:xfrm>
        </p:grpSpPr>
        <p:grpSp>
          <p:nvGrpSpPr>
            <p:cNvPr id="29" name="Group 28"/>
            <p:cNvGrpSpPr/>
            <p:nvPr/>
          </p:nvGrpSpPr>
          <p:grpSpPr>
            <a:xfrm>
              <a:off x="1180930" y="237090"/>
              <a:ext cx="9905058" cy="2495832"/>
              <a:chOff x="919673" y="197902"/>
              <a:chExt cx="9905058" cy="2495832"/>
            </a:xfrm>
            <a:effectLst>
              <a:outerShdw blurRad="50800" dist="38100" dir="16200000" rotWithShape="0">
                <a:prstClr val="black">
                  <a:alpha val="40000"/>
                </a:prstClr>
              </a:outerShdw>
            </a:effectLst>
          </p:grpSpPr>
          <p:grpSp>
            <p:nvGrpSpPr>
              <p:cNvPr id="31" name="Group 30"/>
              <p:cNvGrpSpPr/>
              <p:nvPr/>
            </p:nvGrpSpPr>
            <p:grpSpPr>
              <a:xfrm>
                <a:off x="919673" y="197902"/>
                <a:ext cx="9871572" cy="2495832"/>
                <a:chOff x="994238" y="364020"/>
                <a:chExt cx="9871572" cy="2883544"/>
              </a:xfrm>
            </p:grpSpPr>
            <p:sp>
              <p:nvSpPr>
                <p:cNvPr id="3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srgbClr val="1F497D"/>
                    </a:solidFill>
                    <a:latin typeface="Calibri"/>
                  </a:endParaRPr>
                </a:p>
              </p:txBody>
            </p:sp>
            <p:sp>
              <p:nvSpPr>
                <p:cNvPr id="34" name="Rectangle: Rounded Corners 1"/>
                <p:cNvSpPr/>
                <p:nvPr/>
              </p:nvSpPr>
              <p:spPr>
                <a:xfrm>
                  <a:off x="994238" y="364020"/>
                  <a:ext cx="9743440" cy="28835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srgbClr val="1F497D"/>
                    </a:solidFill>
                    <a:latin typeface="Calibri"/>
                  </a:endParaRPr>
                </a:p>
              </p:txBody>
            </p:sp>
          </p:grpSp>
          <p:sp>
            <p:nvSpPr>
              <p:cNvPr id="32" name="TextBox 31"/>
              <p:cNvSpPr txBox="1"/>
              <p:nvPr/>
            </p:nvSpPr>
            <p:spPr>
              <a:xfrm>
                <a:off x="1201187" y="208065"/>
                <a:ext cx="9623544" cy="1615827"/>
              </a:xfrm>
              <a:prstGeom prst="rect">
                <a:avLst/>
              </a:prstGeom>
              <a:noFill/>
            </p:spPr>
            <p:txBody>
              <a:bodyPr wrap="square" rtlCol="0">
                <a:spAutoFit/>
              </a:bodyPr>
              <a:lstStyle/>
              <a:p>
                <a:pPr algn="ctr" defTabSz="609630"/>
                <a:r>
                  <a:rPr lang="vi-VN" sz="3200" b="1" dirty="0">
                    <a:solidFill>
                      <a:srgbClr val="1F497D"/>
                    </a:solidFill>
                    <a:latin typeface="Cambria" panose="02040503050406030204" pitchFamily="18" charset="0"/>
                    <a:ea typeface="Cambria" panose="02040503050406030204" pitchFamily="18" charset="0"/>
                  </a:rPr>
                  <a:t>2. </a:t>
                </a:r>
                <a:r>
                  <a:rPr lang="en-US" sz="3200" b="1" dirty="0" err="1">
                    <a:solidFill>
                      <a:srgbClr val="1F497D"/>
                    </a:solidFill>
                    <a:latin typeface="Cambria" panose="02040503050406030204" pitchFamily="18" charset="0"/>
                    <a:ea typeface="Cambria" panose="02040503050406030204" pitchFamily="18" charset="0"/>
                  </a:rPr>
                  <a:t>Hình</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ảnh</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những</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chú</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cò</a:t>
                </a:r>
                <a:r>
                  <a:rPr lang="en-US" sz="3200" b="1" dirty="0">
                    <a:solidFill>
                      <a:srgbClr val="1F497D"/>
                    </a:solidFill>
                    <a:latin typeface="Cambria" panose="02040503050406030204" pitchFamily="18" charset="0"/>
                    <a:ea typeface="Cambria" panose="02040503050406030204" pitchFamily="18" charset="0"/>
                  </a:rPr>
                  <a:t> con </a:t>
                </a:r>
                <a:r>
                  <a:rPr lang="en-US" sz="3200" b="1" dirty="0" err="1">
                    <a:solidFill>
                      <a:srgbClr val="1F497D"/>
                    </a:solidFill>
                    <a:latin typeface="Cambria" panose="02040503050406030204" pitchFamily="18" charset="0"/>
                    <a:ea typeface="Cambria" panose="02040503050406030204" pitchFamily="18" charset="0"/>
                  </a:rPr>
                  <a:t>được</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miêu</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tả</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như</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thế</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nào</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Nêu</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cảm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xúc</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của</a:t>
                </a:r>
                <a:r>
                  <a:rPr lang="en-US" sz="3200" b="1" dirty="0">
                    <a:solidFill>
                      <a:srgbClr val="1F497D"/>
                    </a:solidFill>
                    <a:latin typeface="Cambria" panose="02040503050406030204" pitchFamily="18" charset="0"/>
                    <a:ea typeface="Cambria" panose="02040503050406030204" pitchFamily="18" charset="0"/>
                  </a:rPr>
                  <a:t> Bua Kham </a:t>
                </a:r>
                <a:r>
                  <a:rPr lang="en-US" sz="3200" b="1" dirty="0" err="1">
                    <a:solidFill>
                      <a:srgbClr val="1F497D"/>
                    </a:solidFill>
                    <a:latin typeface="Cambria" panose="02040503050406030204" pitchFamily="18" charset="0"/>
                    <a:ea typeface="Cambria" panose="02040503050406030204" pitchFamily="18" charset="0"/>
                  </a:rPr>
                  <a:t>khi</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quan</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sát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cò</a:t>
                </a:r>
                <a:r>
                  <a:rPr lang="en-US" sz="3200" b="1" dirty="0">
                    <a:solidFill>
                      <a:srgbClr val="1F497D"/>
                    </a:solidFill>
                    <a:latin typeface="Cambria" panose="02040503050406030204" pitchFamily="18" charset="0"/>
                    <a:ea typeface="Cambria" panose="02040503050406030204" pitchFamily="18" charset="0"/>
                  </a:rPr>
                  <a:t> con </a:t>
                </a:r>
                <a:r>
                  <a:rPr lang="en-US" sz="3200" b="1" dirty="0" err="1">
                    <a:solidFill>
                      <a:srgbClr val="1F497D"/>
                    </a:solidFill>
                    <a:latin typeface="Cambria" panose="02040503050406030204" pitchFamily="18" charset="0"/>
                    <a:ea typeface="Cambria" panose="02040503050406030204" pitchFamily="18" charset="0"/>
                  </a:rPr>
                  <a:t>đòi</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ăn</a:t>
                </a:r>
                <a:r>
                  <a:rPr lang="en-US" sz="3200" b="1" dirty="0">
                    <a:solidFill>
                      <a:srgbClr val="1F497D"/>
                    </a:solidFill>
                    <a:latin typeface="Cambria" panose="02040503050406030204" pitchFamily="18" charset="0"/>
                    <a:ea typeface="Cambria" panose="02040503050406030204" pitchFamily="18" charset="0"/>
                  </a:rPr>
                  <a:t>.</a:t>
                </a:r>
              </a:p>
            </p:txBody>
          </p:sp>
        </p:grpSp>
        <p:pic>
          <p:nvPicPr>
            <p:cNvPr id="30"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35" name="Group 34"/>
          <p:cNvGrpSpPr/>
          <p:nvPr/>
        </p:nvGrpSpPr>
        <p:grpSpPr>
          <a:xfrm>
            <a:off x="712443" y="1967462"/>
            <a:ext cx="5411533" cy="4621251"/>
            <a:chOff x="580414" y="2036894"/>
            <a:chExt cx="5663632" cy="5038994"/>
          </a:xfrm>
        </p:grpSpPr>
        <p:grpSp>
          <p:nvGrpSpPr>
            <p:cNvPr id="36" name="Group 35"/>
            <p:cNvGrpSpPr/>
            <p:nvPr/>
          </p:nvGrpSpPr>
          <p:grpSpPr>
            <a:xfrm>
              <a:off x="580414" y="2036894"/>
              <a:ext cx="5663632" cy="5038994"/>
              <a:chOff x="580414" y="2036894"/>
              <a:chExt cx="5663632" cy="5038994"/>
            </a:xfrm>
          </p:grpSpPr>
          <p:sp>
            <p:nvSpPr>
              <p:cNvPr id="38" name="Flowchart: Terminator 37"/>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9" name="Flowchart: Terminator 38"/>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37" name="TextBox 36"/>
            <p:cNvSpPr txBox="1"/>
            <p:nvPr/>
          </p:nvSpPr>
          <p:spPr>
            <a:xfrm>
              <a:off x="934038" y="2482853"/>
              <a:ext cx="5081362" cy="4127860"/>
            </a:xfrm>
            <a:prstGeom prst="rect">
              <a:avLst/>
            </a:prstGeom>
            <a:noFill/>
          </p:spPr>
          <p:txBody>
            <a:bodyPr wrap="square" rtlCol="0">
              <a:spAutoFit/>
            </a:bodyPr>
            <a:lstStyle/>
            <a:p>
              <a:pPr algn="ctr" defTabSz="609630"/>
              <a:r>
                <a:rPr lang="nl-NL" sz="4000" b="1" dirty="0">
                  <a:solidFill>
                    <a:prstClr val="black"/>
                  </a:solidFill>
                  <a:latin typeface="Cambria" panose="02040503050406030204" pitchFamily="18" charset="0"/>
                  <a:ea typeface="Cambria" panose="02040503050406030204" pitchFamily="18" charset="0"/>
                </a:rPr>
                <a:t>Hình ảnh những chú cò con được miêu tả rất bé bỏng</a:t>
              </a:r>
              <a:r>
                <a:rPr lang="vi-VN" sz="4000" b="1" dirty="0">
                  <a:solidFill>
                    <a:prstClr val="black"/>
                  </a:solidFill>
                  <a:latin typeface="Cambria" panose="02040503050406030204" pitchFamily="18" charset="0"/>
                  <a:ea typeface="Cambria" panose="02040503050406030204" pitchFamily="18" charset="0"/>
                </a:rPr>
                <a:t>, </a:t>
              </a:r>
              <a:r>
                <a:rPr lang="nl-NL" sz="4000" b="1" dirty="0">
                  <a:solidFill>
                    <a:prstClr val="black"/>
                  </a:solidFill>
                  <a:latin typeface="Cambria" panose="02040503050406030204" pitchFamily="18" charset="0"/>
                  <a:ea typeface="Cambria" panose="02040503050406030204" pitchFamily="18" charset="0"/>
                </a:rPr>
                <a:t>non nớt</a:t>
              </a:r>
              <a:r>
                <a:rPr lang="vi-VN" sz="4000" b="1" dirty="0">
                  <a:solidFill>
                    <a:prstClr val="black"/>
                  </a:solidFill>
                  <a:latin typeface="Cambria" panose="02040503050406030204" pitchFamily="18" charset="0"/>
                  <a:ea typeface="Cambria" panose="02040503050406030204" pitchFamily="18" charset="0"/>
                </a:rPr>
                <a:t> nhưng không kém phần </a:t>
              </a:r>
              <a:r>
                <a:rPr lang="nl-NL" sz="4000" b="1" dirty="0">
                  <a:solidFill>
                    <a:prstClr val="black"/>
                  </a:solidFill>
                  <a:latin typeface="Cambria" panose="02040503050406030204" pitchFamily="18" charset="0"/>
                  <a:ea typeface="Cambria" panose="02040503050406030204" pitchFamily="18" charset="0"/>
                </a:rPr>
                <a:t>đáng yêu</a:t>
              </a:r>
              <a:r>
                <a:rPr lang="vi-VN" sz="4000" b="1" dirty="0">
                  <a:solidFill>
                    <a:prstClr val="black"/>
                  </a:solidFill>
                  <a:latin typeface="Cambria" panose="02040503050406030204" pitchFamily="18" charset="0"/>
                  <a:ea typeface="Cambria" panose="02040503050406030204" pitchFamily="18" charset="0"/>
                </a:rPr>
                <a:t>.</a:t>
              </a:r>
              <a:r>
                <a:rPr lang="nl-NL" sz="4000" b="1" dirty="0">
                  <a:solidFill>
                    <a:prstClr val="black"/>
                  </a:solidFill>
                  <a:latin typeface="Cambria" panose="02040503050406030204" pitchFamily="18" charset="0"/>
                  <a:ea typeface="Cambria" panose="02040503050406030204" pitchFamily="18" charset="0"/>
                </a:rPr>
                <a:t> </a:t>
              </a:r>
              <a:endParaRPr lang="en-US" sz="6600" b="1" dirty="0">
                <a:solidFill>
                  <a:prstClr val="black">
                    <a:lumMod val="75000"/>
                    <a:lumOff val="25000"/>
                  </a:prstClr>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6519600" y="1887258"/>
            <a:ext cx="5411533" cy="4621251"/>
            <a:chOff x="580414" y="2036894"/>
            <a:chExt cx="5663632" cy="5038994"/>
          </a:xfrm>
        </p:grpSpPr>
        <p:grpSp>
          <p:nvGrpSpPr>
            <p:cNvPr id="41" name="Group 40"/>
            <p:cNvGrpSpPr/>
            <p:nvPr/>
          </p:nvGrpSpPr>
          <p:grpSpPr>
            <a:xfrm>
              <a:off x="580414" y="2036894"/>
              <a:ext cx="5663632" cy="5038994"/>
              <a:chOff x="580414" y="2036894"/>
              <a:chExt cx="5663632" cy="5038994"/>
            </a:xfrm>
          </p:grpSpPr>
          <p:sp>
            <p:nvSpPr>
              <p:cNvPr id="43" name="Flowchart: Terminator 42"/>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44" name="Flowchart: Terminator 43"/>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42" name="TextBox 41"/>
            <p:cNvSpPr txBox="1"/>
            <p:nvPr/>
          </p:nvSpPr>
          <p:spPr>
            <a:xfrm>
              <a:off x="934038" y="3125251"/>
              <a:ext cx="5081362" cy="2785466"/>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Bua Kham rất yêu thương, quan sát tỉ mỉ các hành động khi cò con đòi ăn.</a:t>
              </a:r>
              <a:endParaRPr lang="en-US" sz="6600"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0019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0916" y="4107532"/>
            <a:ext cx="4186435" cy="2750468"/>
          </a:xfrm>
          <a:custGeom>
            <a:avLst/>
            <a:gdLst/>
            <a:ahLst/>
            <a:cxnLst/>
            <a:rect l="l" t="t" r="r" b="b"/>
            <a:pathLst>
              <a:path w="6279652" h="4125702">
                <a:moveTo>
                  <a:pt x="6279652" y="0"/>
                </a:moveTo>
                <a:lnTo>
                  <a:pt x="0" y="0"/>
                </a:lnTo>
                <a:lnTo>
                  <a:pt x="0" y="4125702"/>
                </a:lnTo>
                <a:lnTo>
                  <a:pt x="6279652" y="4125702"/>
                </a:lnTo>
                <a:lnTo>
                  <a:pt x="6279652" y="0"/>
                </a:lnTo>
                <a:close/>
              </a:path>
            </a:pathLst>
          </a:custGeom>
          <a:blipFill>
            <a:blip r:embed="rId2"/>
            <a:stretch>
              <a:fillRect b="-19863"/>
            </a:stretch>
          </a:blipFill>
        </p:spPr>
      </p:sp>
      <p:sp>
        <p:nvSpPr>
          <p:cNvPr id="7" name="Freeform 7"/>
          <p:cNvSpPr/>
          <p:nvPr/>
        </p:nvSpPr>
        <p:spPr>
          <a:xfrm>
            <a:off x="2104134" y="1333447"/>
            <a:ext cx="706961" cy="904910"/>
          </a:xfrm>
          <a:custGeom>
            <a:avLst/>
            <a:gdLst/>
            <a:ahLst/>
            <a:cxnLst/>
            <a:rect l="l" t="t" r="r" b="b"/>
            <a:pathLst>
              <a:path w="1060442" h="1357365">
                <a:moveTo>
                  <a:pt x="0" y="0"/>
                </a:moveTo>
                <a:lnTo>
                  <a:pt x="1060441" y="0"/>
                </a:lnTo>
                <a:lnTo>
                  <a:pt x="1060441" y="1357365"/>
                </a:lnTo>
                <a:lnTo>
                  <a:pt x="0" y="1357365"/>
                </a:lnTo>
                <a:lnTo>
                  <a:pt x="0" y="0"/>
                </a:lnTo>
                <a:close/>
              </a:path>
            </a:pathLst>
          </a:custGeom>
          <a:blipFill>
            <a:blip r:embed="rId3"/>
            <a:stretch>
              <a:fillRect/>
            </a:stretch>
          </a:blipFill>
        </p:spPr>
      </p:sp>
      <p:sp>
        <p:nvSpPr>
          <p:cNvPr id="8" name="Freeform 8"/>
          <p:cNvSpPr/>
          <p:nvPr/>
        </p:nvSpPr>
        <p:spPr>
          <a:xfrm>
            <a:off x="9493825" y="1422347"/>
            <a:ext cx="706961" cy="904910"/>
          </a:xfrm>
          <a:custGeom>
            <a:avLst/>
            <a:gdLst/>
            <a:ahLst/>
            <a:cxnLst/>
            <a:rect l="l" t="t" r="r" b="b"/>
            <a:pathLst>
              <a:path w="1060442" h="1357365">
                <a:moveTo>
                  <a:pt x="0" y="0"/>
                </a:moveTo>
                <a:lnTo>
                  <a:pt x="1060442" y="0"/>
                </a:lnTo>
                <a:lnTo>
                  <a:pt x="1060442" y="1357365"/>
                </a:lnTo>
                <a:lnTo>
                  <a:pt x="0" y="1357365"/>
                </a:lnTo>
                <a:lnTo>
                  <a:pt x="0" y="0"/>
                </a:lnTo>
                <a:close/>
              </a:path>
            </a:pathLst>
          </a:custGeom>
          <a:blipFill>
            <a:blip r:embed="rId3"/>
            <a:stretch>
              <a:fillRect/>
            </a:stretch>
          </a:blipFill>
        </p:spPr>
      </p:sp>
      <p:sp>
        <p:nvSpPr>
          <p:cNvPr id="9" name="Freeform 9"/>
          <p:cNvSpPr/>
          <p:nvPr/>
        </p:nvSpPr>
        <p:spPr>
          <a:xfrm>
            <a:off x="8005565" y="4107532"/>
            <a:ext cx="4186435" cy="2750468"/>
          </a:xfrm>
          <a:custGeom>
            <a:avLst/>
            <a:gdLst/>
            <a:ahLst/>
            <a:cxnLst/>
            <a:rect l="l" t="t" r="r" b="b"/>
            <a:pathLst>
              <a:path w="6279652" h="4125702">
                <a:moveTo>
                  <a:pt x="0" y="0"/>
                </a:moveTo>
                <a:lnTo>
                  <a:pt x="6279652" y="0"/>
                </a:lnTo>
                <a:lnTo>
                  <a:pt x="6279652" y="4125702"/>
                </a:lnTo>
                <a:lnTo>
                  <a:pt x="0" y="4125702"/>
                </a:lnTo>
                <a:lnTo>
                  <a:pt x="0" y="0"/>
                </a:lnTo>
                <a:close/>
              </a:path>
            </a:pathLst>
          </a:custGeom>
          <a:blipFill>
            <a:blip r:embed="rId2"/>
            <a:stretch>
              <a:fillRect b="-19863"/>
            </a:stretch>
          </a:blipFill>
        </p:spPr>
      </p:sp>
      <p:grpSp>
        <p:nvGrpSpPr>
          <p:cNvPr id="12" name="Group 11"/>
          <p:cNvGrpSpPr/>
          <p:nvPr/>
        </p:nvGrpSpPr>
        <p:grpSpPr>
          <a:xfrm>
            <a:off x="-379698" y="321105"/>
            <a:ext cx="12114498" cy="1411271"/>
            <a:chOff x="377553" y="-18922"/>
            <a:chExt cx="10674949" cy="2116905"/>
          </a:xfrm>
        </p:grpSpPr>
        <p:grpSp>
          <p:nvGrpSpPr>
            <p:cNvPr id="13" name="Group 12"/>
            <p:cNvGrpSpPr/>
            <p:nvPr/>
          </p:nvGrpSpPr>
          <p:grpSpPr>
            <a:xfrm>
              <a:off x="992117" y="237090"/>
              <a:ext cx="10060385" cy="1860893"/>
              <a:chOff x="730860" y="197902"/>
              <a:chExt cx="10060385" cy="1860893"/>
            </a:xfrm>
            <a:effectLst>
              <a:outerShdw blurRad="50800" dist="38100" dir="16200000" rotWithShape="0">
                <a:prstClr val="black">
                  <a:alpha val="40000"/>
                </a:prstClr>
              </a:outerShdw>
            </a:effectLst>
          </p:grpSpPr>
          <p:grpSp>
            <p:nvGrpSpPr>
              <p:cNvPr id="15" name="Group 14"/>
              <p:cNvGrpSpPr/>
              <p:nvPr/>
            </p:nvGrpSpPr>
            <p:grpSpPr>
              <a:xfrm>
                <a:off x="919673" y="197902"/>
                <a:ext cx="9871572" cy="1860892"/>
                <a:chOff x="994238" y="364020"/>
                <a:chExt cx="9871572" cy="2149970"/>
              </a:xfrm>
            </p:grpSpPr>
            <p:sp>
              <p:nvSpPr>
                <p:cNvPr id="17"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srgbClr val="1F497D"/>
                    </a:solidFill>
                    <a:latin typeface="Calibri"/>
                  </a:endParaRPr>
                </a:p>
              </p:txBody>
            </p:sp>
            <p:sp>
              <p:nvSpPr>
                <p:cNvPr id="18" name="Rectangle: Rounded Corners 1"/>
                <p:cNvSpPr/>
                <p:nvPr/>
              </p:nvSpPr>
              <p:spPr>
                <a:xfrm>
                  <a:off x="994238" y="364020"/>
                  <a:ext cx="9743440" cy="21499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srgbClr val="1F497D"/>
                    </a:solidFill>
                    <a:latin typeface="Calibri"/>
                  </a:endParaRPr>
                </a:p>
              </p:txBody>
            </p:sp>
          </p:grpSp>
          <p:sp>
            <p:nvSpPr>
              <p:cNvPr id="16" name="TextBox 15"/>
              <p:cNvSpPr txBox="1"/>
              <p:nvPr/>
            </p:nvSpPr>
            <p:spPr>
              <a:xfrm>
                <a:off x="730860" y="258303"/>
                <a:ext cx="9180412" cy="1800492"/>
              </a:xfrm>
              <a:prstGeom prst="rect">
                <a:avLst/>
              </a:prstGeom>
              <a:noFill/>
            </p:spPr>
            <p:txBody>
              <a:bodyPr wrap="square" rtlCol="0">
                <a:spAutoFit/>
              </a:bodyPr>
              <a:lstStyle/>
              <a:p>
                <a:pPr algn="ctr" defTabSz="609630"/>
                <a:r>
                  <a:rPr lang="vi-VN" sz="3600" b="1" dirty="0">
                    <a:solidFill>
                      <a:srgbClr val="1F497D"/>
                    </a:solidFill>
                    <a:latin typeface="Cambria" panose="02040503050406030204" pitchFamily="18" charset="0"/>
                    <a:ea typeface="Cambria" panose="02040503050406030204" pitchFamily="18" charset="0"/>
                  </a:rPr>
                  <a:t>3. Kể lại tình cảnh đáng thương của gia đình cò  trong cơn bão.</a:t>
                </a:r>
                <a:endParaRPr lang="en-US" sz="3600" b="1" dirty="0">
                  <a:solidFill>
                    <a:srgbClr val="1F497D"/>
                  </a:solidFill>
                  <a:latin typeface="Cambria" panose="02040503050406030204" pitchFamily="18" charset="0"/>
                  <a:ea typeface="Cambria" panose="02040503050406030204" pitchFamily="18" charset="0"/>
                </a:endParaRPr>
              </a:p>
            </p:txBody>
          </p:sp>
        </p:grpSp>
        <p:pic>
          <p:nvPicPr>
            <p:cNvPr id="1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21" name="Google Shape;117;p2"/>
          <p:cNvSpPr/>
          <p:nvPr/>
        </p:nvSpPr>
        <p:spPr>
          <a:xfrm>
            <a:off x="246079" y="2063940"/>
            <a:ext cx="11650086" cy="4787039"/>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2" name="Rectangle 21"/>
          <p:cNvSpPr/>
          <p:nvPr/>
        </p:nvSpPr>
        <p:spPr>
          <a:xfrm>
            <a:off x="613221" y="2127980"/>
            <a:ext cx="10628520" cy="4401205"/>
          </a:xfrm>
          <a:prstGeom prst="rect">
            <a:avLst/>
          </a:prstGeom>
        </p:spPr>
        <p:txBody>
          <a:bodyPr wrap="square">
            <a:spAutoFit/>
          </a:bodyPr>
          <a:lstStyle/>
          <a:p>
            <a:pPr algn="just" defTabSz="609630"/>
            <a:r>
              <a:rPr lang="vi-VN" sz="4000" dirty="0">
                <a:solidFill>
                  <a:srgbClr val="000000"/>
                </a:solidFill>
                <a:latin typeface="Cambria" panose="02040503050406030204" pitchFamily="18" charset="0"/>
                <a:ea typeface="Cambria" panose="02040503050406030204" pitchFamily="18" charset="0"/>
              </a:rPr>
              <a:t>	Tình cảnh đáng thương của gia đình cò trong cơn bão: Gia đình cò trong cơn bão run rẩy, ướt sũng nên trông càng gầy nhom, xơ xác. Cơn gió mạnh khiến mấy chú cò con bị hất lên và ngã nhào. Vợ chồng cò muốn lao xuống cứu con, nhưng cánh đã ướt nên đành bám lấy cành tre và kêu quác quác buồn thảm.</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47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ppt_w</p:attrName>
                                        </p:attrNameLst>
                                      </p:cBhvr>
                                      <p:tavLst>
                                        <p:tav tm="0">
                                          <p:val>
                                            <p:strVal val="0"/>
                                          </p:val>
                                        </p:tav>
                                        <p:tav tm="100000">
                                          <p:val>
                                            <p:strVal val="#ppt_w"/>
                                          </p:val>
                                        </p:tav>
                                      </p:tavLst>
                                    </p:anim>
                                    <p:anim calcmode="lin" valueType="num">
                                      <p:cBhvr additive="base">
                                        <p:cTn id="13" dur="500"/>
                                        <p:tgtEl>
                                          <p:spTgt spid="21"/>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8969167" y="1183452"/>
            <a:ext cx="1096078" cy="863161"/>
          </a:xfrm>
          <a:custGeom>
            <a:avLst/>
            <a:gdLst/>
            <a:ahLst/>
            <a:cxnLst/>
            <a:rect l="l" t="t" r="r" b="b"/>
            <a:pathLst>
              <a:path w="1644117" h="1294742">
                <a:moveTo>
                  <a:pt x="0" y="0"/>
                </a:moveTo>
                <a:lnTo>
                  <a:pt x="1644117" y="0"/>
                </a:lnTo>
                <a:lnTo>
                  <a:pt x="1644117" y="1294742"/>
                </a:lnTo>
                <a:lnTo>
                  <a:pt x="0" y="1294742"/>
                </a:lnTo>
                <a:lnTo>
                  <a:pt x="0" y="0"/>
                </a:lnTo>
                <a:close/>
              </a:path>
            </a:pathLst>
          </a:custGeom>
          <a:blipFill>
            <a:blip r:embed="rId2"/>
            <a:stretch>
              <a:fillRect/>
            </a:stretch>
          </a:blipFill>
        </p:spPr>
      </p:sp>
      <p:sp>
        <p:nvSpPr>
          <p:cNvPr id="18" name="Freeform 18"/>
          <p:cNvSpPr/>
          <p:nvPr/>
        </p:nvSpPr>
        <p:spPr>
          <a:xfrm>
            <a:off x="2098987" y="1183452"/>
            <a:ext cx="1096078" cy="863161"/>
          </a:xfrm>
          <a:custGeom>
            <a:avLst/>
            <a:gdLst/>
            <a:ahLst/>
            <a:cxnLst/>
            <a:rect l="l" t="t" r="r" b="b"/>
            <a:pathLst>
              <a:path w="1644117" h="1294742">
                <a:moveTo>
                  <a:pt x="0" y="0"/>
                </a:moveTo>
                <a:lnTo>
                  <a:pt x="1644117" y="0"/>
                </a:lnTo>
                <a:lnTo>
                  <a:pt x="1644117" y="1294742"/>
                </a:lnTo>
                <a:lnTo>
                  <a:pt x="0" y="1294742"/>
                </a:lnTo>
                <a:lnTo>
                  <a:pt x="0" y="0"/>
                </a:lnTo>
                <a:close/>
              </a:path>
            </a:pathLst>
          </a:custGeom>
          <a:blipFill>
            <a:blip r:embed="rId2"/>
            <a:stretch>
              <a:fillRect/>
            </a:stretch>
          </a:blipFill>
        </p:spPr>
      </p:sp>
      <p:grpSp>
        <p:nvGrpSpPr>
          <p:cNvPr id="19" name="Group 18"/>
          <p:cNvGrpSpPr/>
          <p:nvPr/>
        </p:nvGrpSpPr>
        <p:grpSpPr>
          <a:xfrm>
            <a:off x="884325" y="482600"/>
            <a:ext cx="9555040" cy="1172466"/>
            <a:chOff x="377553" y="-18922"/>
            <a:chExt cx="10674949" cy="1758698"/>
          </a:xfrm>
        </p:grpSpPr>
        <p:grpSp>
          <p:nvGrpSpPr>
            <p:cNvPr id="20" name="Group 19"/>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22" name="Group 21"/>
              <p:cNvGrpSpPr/>
              <p:nvPr/>
            </p:nvGrpSpPr>
            <p:grpSpPr>
              <a:xfrm>
                <a:off x="919673" y="197904"/>
                <a:ext cx="9871572" cy="1453474"/>
                <a:chOff x="994238" y="364022"/>
                <a:chExt cx="9871572" cy="1679262"/>
              </a:xfrm>
            </p:grpSpPr>
            <p:sp>
              <p:nvSpPr>
                <p:cNvPr id="24"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5"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3" name="TextBox 22"/>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4. Bua Kham nghĩ gì và làm gì khi nhìn </a:t>
                </a:r>
                <a:r>
                  <a:rPr lang="vi-VN" sz="2933" b="1">
                    <a:solidFill>
                      <a:srgbClr val="1F497D"/>
                    </a:solidFill>
                    <a:latin typeface="Cambria" panose="02040503050406030204" pitchFamily="18" charset="0"/>
                    <a:ea typeface="Cambria" panose="02040503050406030204" pitchFamily="18" charset="0"/>
                  </a:rPr>
                  <a:t>thấy </a:t>
                </a:r>
                <a:endParaRPr lang="en-US" sz="2933" b="1">
                  <a:solidFill>
                    <a:srgbClr val="1F497D"/>
                  </a:solidFill>
                  <a:latin typeface="Cambria" panose="02040503050406030204" pitchFamily="18" charset="0"/>
                  <a:ea typeface="Cambria" panose="02040503050406030204" pitchFamily="18" charset="0"/>
                </a:endParaRPr>
              </a:p>
              <a:p>
                <a:pPr algn="ctr" defTabSz="609630"/>
                <a:r>
                  <a:rPr lang="vi-VN" sz="2933" b="1">
                    <a:solidFill>
                      <a:srgbClr val="1F497D"/>
                    </a:solidFill>
                    <a:latin typeface="Cambria" panose="02040503050406030204" pitchFamily="18" charset="0"/>
                    <a:ea typeface="Cambria" panose="02040503050406030204" pitchFamily="18" charset="0"/>
                  </a:rPr>
                  <a:t>lũ </a:t>
                </a:r>
                <a:r>
                  <a:rPr lang="vi-VN" sz="2933" b="1" dirty="0">
                    <a:solidFill>
                      <a:srgbClr val="1F497D"/>
                    </a:solidFill>
                    <a:latin typeface="Cambria" panose="02040503050406030204" pitchFamily="18" charset="0"/>
                    <a:ea typeface="Cambria" panose="02040503050406030204" pitchFamily="18" charset="0"/>
                  </a:rPr>
                  <a:t>cò con bị rơi xuống đất? </a:t>
                </a:r>
                <a:endParaRPr lang="en-US" sz="2933" b="1" dirty="0">
                  <a:solidFill>
                    <a:srgbClr val="1F497D"/>
                  </a:solidFill>
                  <a:latin typeface="Cambria" panose="02040503050406030204" pitchFamily="18" charset="0"/>
                  <a:ea typeface="Cambria" panose="02040503050406030204" pitchFamily="18" charset="0"/>
                </a:endParaRPr>
              </a:p>
            </p:txBody>
          </p:sp>
        </p:grpSp>
        <p:pic>
          <p:nvPicPr>
            <p:cNvPr id="2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6" name="Group 25"/>
          <p:cNvGrpSpPr/>
          <p:nvPr/>
        </p:nvGrpSpPr>
        <p:grpSpPr>
          <a:xfrm>
            <a:off x="0" y="2013379"/>
            <a:ext cx="5999293" cy="4906184"/>
            <a:chOff x="580414" y="2036894"/>
            <a:chExt cx="5663632" cy="5729608"/>
          </a:xfrm>
        </p:grpSpPr>
        <p:grpSp>
          <p:nvGrpSpPr>
            <p:cNvPr id="27" name="Group 26"/>
            <p:cNvGrpSpPr/>
            <p:nvPr/>
          </p:nvGrpSpPr>
          <p:grpSpPr>
            <a:xfrm>
              <a:off x="580414" y="2036894"/>
              <a:ext cx="5663632" cy="5038994"/>
              <a:chOff x="580414" y="2036894"/>
              <a:chExt cx="5663632" cy="5038994"/>
            </a:xfrm>
          </p:grpSpPr>
          <p:sp>
            <p:nvSpPr>
              <p:cNvPr id="29" name="Flowchart: Terminator 28"/>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b="1">
                  <a:solidFill>
                    <a:srgbClr val="5FBDAC"/>
                  </a:solidFill>
                  <a:latin typeface="Times New Roman" panose="02020603050405020304" pitchFamily="18" charset="0"/>
                  <a:cs typeface="Times New Roman" panose="02020603050405020304" pitchFamily="18" charset="0"/>
                </a:endParaRPr>
              </a:p>
            </p:txBody>
          </p:sp>
          <p:sp>
            <p:nvSpPr>
              <p:cNvPr id="30" name="Flowchart: Terminator 29"/>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b="1">
                  <a:solidFill>
                    <a:srgbClr val="5FBDAC"/>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934039" y="2482854"/>
              <a:ext cx="5081362" cy="5283648"/>
            </a:xfrm>
            <a:prstGeom prst="rect">
              <a:avLst/>
            </a:prstGeom>
            <a:noFill/>
          </p:spPr>
          <p:txBody>
            <a:bodyPr wrap="square" rtlCol="0">
              <a:spAutoFit/>
            </a:bodyPr>
            <a:lstStyle/>
            <a:p>
              <a:pPr algn="ctr" defTabSz="609630"/>
              <a:r>
                <a:rPr lang="vi-VN" sz="3200" b="1" dirty="0">
                  <a:solidFill>
                    <a:prstClr val="black"/>
                  </a:solidFill>
                  <a:latin typeface="Cambria" panose="02040503050406030204" pitchFamily="18" charset="0"/>
                  <a:ea typeface="Cambria" panose="02040503050406030204" pitchFamily="18" charset="0"/>
                </a:rPr>
                <a:t>Bua Kham nghĩ: người ta bảo có thể nhặt lũ cò con về nuôi nhưng Bua Kham không muốn làm tan tác cái gia đình cò bé bỏng. Bọn cò con nhỏ quá, trả chúng về cho bố mẹ chúng thì hơn.</a:t>
              </a:r>
              <a:endParaRPr lang="en-US" sz="15900" b="1" dirty="0">
                <a:solidFill>
                  <a:prstClr val="black">
                    <a:lumMod val="75000"/>
                    <a:lumOff val="25000"/>
                  </a:prstClr>
                </a:solidFill>
                <a:latin typeface="Cambria" panose="02040503050406030204" pitchFamily="18" charset="0"/>
                <a:ea typeface="Cambria" panose="02040503050406030204" pitchFamily="18" charset="0"/>
              </a:endParaRPr>
            </a:p>
          </p:txBody>
        </p:sp>
      </p:grpSp>
      <p:grpSp>
        <p:nvGrpSpPr>
          <p:cNvPr id="31" name="Group 30"/>
          <p:cNvGrpSpPr/>
          <p:nvPr/>
        </p:nvGrpSpPr>
        <p:grpSpPr>
          <a:xfrm>
            <a:off x="6512439" y="2203508"/>
            <a:ext cx="5062594" cy="3366973"/>
            <a:chOff x="299396" y="2371223"/>
            <a:chExt cx="7593890" cy="5050461"/>
          </a:xfrm>
        </p:grpSpPr>
        <p:grpSp>
          <p:nvGrpSpPr>
            <p:cNvPr id="32" name="Group 31"/>
            <p:cNvGrpSpPr/>
            <p:nvPr/>
          </p:nvGrpSpPr>
          <p:grpSpPr>
            <a:xfrm>
              <a:off x="299396" y="2371223"/>
              <a:ext cx="7593890" cy="5050461"/>
              <a:chOff x="299396" y="2371223"/>
              <a:chExt cx="7593890" cy="5050461"/>
            </a:xfrm>
          </p:grpSpPr>
          <p:sp>
            <p:nvSpPr>
              <p:cNvPr id="34" name="Flowchart: Terminator 33"/>
              <p:cNvSpPr/>
              <p:nvPr/>
            </p:nvSpPr>
            <p:spPr>
              <a:xfrm>
                <a:off x="299396" y="2371223"/>
                <a:ext cx="7446758" cy="5050461"/>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5" name="Flowchart: Terminator 34"/>
              <p:cNvSpPr/>
              <p:nvPr/>
            </p:nvSpPr>
            <p:spPr>
              <a:xfrm>
                <a:off x="446528" y="2539301"/>
                <a:ext cx="7446758" cy="4714300"/>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963858" y="2547322"/>
              <a:ext cx="6563958" cy="3462486"/>
            </a:xfrm>
            <a:prstGeom prst="rect">
              <a:avLst/>
            </a:prstGeom>
            <a:noFill/>
          </p:spPr>
          <p:txBody>
            <a:bodyPr wrap="square" rtlCol="0">
              <a:spAutoFit/>
            </a:bodyPr>
            <a:lstStyle/>
            <a:p>
              <a:pPr algn="ctr" defTabSz="609630"/>
              <a:r>
                <a:rPr lang="en-US" sz="3600" b="1" dirty="0">
                  <a:solidFill>
                    <a:prstClr val="black"/>
                  </a:solidFill>
                  <a:latin typeface="Cambria" panose="02040503050406030204" pitchFamily="18" charset="0"/>
                  <a:ea typeface="Cambria" panose="02040503050406030204" pitchFamily="18" charset="0"/>
                </a:rPr>
                <a:t>Bua Kham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gọi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ông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Ông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bắc</a:t>
              </a:r>
              <a:r>
                <a:rPr lang="en-US" sz="3600" b="1" dirty="0">
                  <a:solidFill>
                    <a:prstClr val="black"/>
                  </a:solidFill>
                  <a:latin typeface="Cambria" panose="02040503050406030204" pitchFamily="18" charset="0"/>
                  <a:ea typeface="Cambria" panose="02040503050406030204" pitchFamily="18" charset="0"/>
                </a:rPr>
                <a:t> thang, </a:t>
              </a:r>
              <a:r>
                <a:rPr lang="en-US" sz="3600" b="1" dirty="0" err="1">
                  <a:solidFill>
                    <a:prstClr val="black"/>
                  </a:solidFill>
                  <a:latin typeface="Cambria" panose="02040503050406030204" pitchFamily="18" charset="0"/>
                  <a:ea typeface="Cambria" panose="02040503050406030204" pitchFamily="18" charset="0"/>
                </a:rPr>
                <a:t>đem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chiếc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tổ</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cũ</a:t>
              </a:r>
              <a:r>
                <a:rPr lang="en-US" sz="3600" b="1" dirty="0">
                  <a:solidFill>
                    <a:prstClr val="black"/>
                  </a:solidFill>
                  <a:latin typeface="Cambria" panose="02040503050406030204" pitchFamily="18" charset="0"/>
                  <a:ea typeface="Cambria" panose="02040503050406030204" pitchFamily="18" charset="0"/>
                </a:rPr>
                <a:t>.</a:t>
              </a:r>
              <a:endParaRPr lang="en-US" sz="19134"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90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132074" y="1110497"/>
            <a:ext cx="4383490" cy="5486400"/>
          </a:xfrm>
          <a:custGeom>
            <a:avLst/>
            <a:gdLst/>
            <a:ahLst/>
            <a:cxnLst/>
            <a:rect l="l" t="t" r="r" b="b"/>
            <a:pathLst>
              <a:path w="6575235" h="8229600">
                <a:moveTo>
                  <a:pt x="0" y="0"/>
                </a:moveTo>
                <a:lnTo>
                  <a:pt x="6575235" y="0"/>
                </a:lnTo>
                <a:lnTo>
                  <a:pt x="6575235" y="8229600"/>
                </a:lnTo>
                <a:lnTo>
                  <a:pt x="0" y="8229600"/>
                </a:lnTo>
                <a:lnTo>
                  <a:pt x="0" y="0"/>
                </a:lnTo>
                <a:close/>
              </a:path>
            </a:pathLst>
          </a:custGeom>
          <a:blipFill>
            <a:blip r:embed="rId2"/>
            <a:stretch>
              <a:fillRect r="-58934"/>
            </a:stretch>
          </a:blipFill>
        </p:spPr>
      </p:sp>
      <p:sp>
        <p:nvSpPr>
          <p:cNvPr id="30" name="Freeform 30"/>
          <p:cNvSpPr/>
          <p:nvPr/>
        </p:nvSpPr>
        <p:spPr>
          <a:xfrm>
            <a:off x="7796455" y="-127474"/>
            <a:ext cx="3239523" cy="1848854"/>
          </a:xfrm>
          <a:custGeom>
            <a:avLst/>
            <a:gdLst/>
            <a:ahLst/>
            <a:cxnLst/>
            <a:rect l="l" t="t" r="r" b="b"/>
            <a:pathLst>
              <a:path w="4859284" h="2773281">
                <a:moveTo>
                  <a:pt x="0" y="0"/>
                </a:moveTo>
                <a:lnTo>
                  <a:pt x="4859284" y="0"/>
                </a:lnTo>
                <a:lnTo>
                  <a:pt x="4859284" y="2773281"/>
                </a:lnTo>
                <a:lnTo>
                  <a:pt x="0" y="2773281"/>
                </a:lnTo>
                <a:lnTo>
                  <a:pt x="0" y="0"/>
                </a:lnTo>
                <a:close/>
              </a:path>
            </a:pathLst>
          </a:custGeom>
          <a:blipFill>
            <a:blip r:embed="rId3"/>
            <a:stretch>
              <a:fillRect t="-50249"/>
            </a:stretch>
          </a:blipFill>
        </p:spPr>
      </p:sp>
      <p:grpSp>
        <p:nvGrpSpPr>
          <p:cNvPr id="33" name="Group 32"/>
          <p:cNvGrpSpPr/>
          <p:nvPr/>
        </p:nvGrpSpPr>
        <p:grpSpPr>
          <a:xfrm>
            <a:off x="178180" y="387252"/>
            <a:ext cx="11181171" cy="1939265"/>
            <a:chOff x="377553" y="-18922"/>
            <a:chExt cx="10690564" cy="1934470"/>
          </a:xfrm>
        </p:grpSpPr>
        <p:grpSp>
          <p:nvGrpSpPr>
            <p:cNvPr id="34" name="Group 33"/>
            <p:cNvGrpSpPr/>
            <p:nvPr/>
          </p:nvGrpSpPr>
          <p:grpSpPr>
            <a:xfrm>
              <a:off x="1180930" y="237092"/>
              <a:ext cx="9887187" cy="1678456"/>
              <a:chOff x="919673" y="197904"/>
              <a:chExt cx="9887187" cy="1678456"/>
            </a:xfrm>
            <a:effectLst>
              <a:outerShdw blurRad="50800" dist="38100" dir="16200000" rotWithShape="0">
                <a:prstClr val="black">
                  <a:alpha val="40000"/>
                </a:prstClr>
              </a:outerShdw>
            </a:effectLst>
          </p:grpSpPr>
          <p:grpSp>
            <p:nvGrpSpPr>
              <p:cNvPr id="36" name="Group 35"/>
              <p:cNvGrpSpPr/>
              <p:nvPr/>
            </p:nvGrpSpPr>
            <p:grpSpPr>
              <a:xfrm>
                <a:off x="919673" y="197904"/>
                <a:ext cx="9871572" cy="1678456"/>
                <a:chOff x="994238" y="364022"/>
                <a:chExt cx="9871572" cy="1939194"/>
              </a:xfrm>
            </p:grpSpPr>
            <p:sp>
              <p:nvSpPr>
                <p:cNvPr id="38"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sp>
              <p:nvSpPr>
                <p:cNvPr id="39"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grpSp>
          <p:sp>
            <p:nvSpPr>
              <p:cNvPr id="37" name="TextBox 36"/>
              <p:cNvSpPr txBox="1"/>
              <p:nvPr/>
            </p:nvSpPr>
            <p:spPr>
              <a:xfrm>
                <a:off x="952825" y="267953"/>
                <a:ext cx="9854035" cy="1565779"/>
              </a:xfrm>
              <a:prstGeom prst="rect">
                <a:avLst/>
              </a:prstGeom>
              <a:noFill/>
            </p:spPr>
            <p:txBody>
              <a:bodyPr wrap="square" rtlCol="0">
                <a:spAutoFit/>
              </a:bodyPr>
              <a:lstStyle/>
              <a:p>
                <a:pPr algn="ctr" defTabSz="609630"/>
                <a:r>
                  <a:rPr lang="vi-VN" sz="3200" b="1" dirty="0">
                    <a:solidFill>
                      <a:srgbClr val="C0504D">
                        <a:lumMod val="75000"/>
                      </a:srgbClr>
                    </a:solidFill>
                    <a:latin typeface="Arial" panose="020B0604020202020204" pitchFamily="34" charset="0"/>
                    <a:cs typeface="Arial" panose="020B0604020202020204" pitchFamily="34" charset="0"/>
                  </a:rPr>
                  <a:t>5</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Đoạn kết của câu chuyện muốn nói với chúng ta điều gì</a:t>
                </a:r>
                <a:r>
                  <a:rPr lang="en-US" sz="3200" b="1">
                    <a:solidFill>
                      <a:srgbClr val="002060"/>
                    </a:solidFill>
                    <a:latin typeface="Arial" panose="020B0604020202020204" pitchFamily="34" charset="0"/>
                    <a:cs typeface="Arial" panose="020B0604020202020204" pitchFamily="34" charset="0"/>
                  </a:rPr>
                  <a:t>? Chọn </a:t>
                </a:r>
                <a:r>
                  <a:rPr lang="en-US" sz="3200" b="1" dirty="0" err="1">
                    <a:solidFill>
                      <a:srgbClr val="002060"/>
                    </a:solidFill>
                    <a:latin typeface="Arial" panose="020B0604020202020204" pitchFamily="34" charset="0"/>
                    <a:cs typeface="Arial" panose="020B0604020202020204" pitchFamily="34" charset="0"/>
                  </a:rPr>
                  <a:t>câu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dưới</a:t>
                </a:r>
                <a:r>
                  <a:rPr lang="en-US" sz="3200" b="1" dirty="0">
                    <a:solidFill>
                      <a:srgbClr val="002060"/>
                    </a:solidFill>
                    <a:latin typeface="Arial" panose="020B0604020202020204" pitchFamily="34" charset="0"/>
                    <a:cs typeface="Arial" panose="020B0604020202020204" pitchFamily="34" charset="0"/>
                  </a:rPr>
                  <a:t> </a:t>
                </a:r>
                <a:r>
                  <a:rPr lang="en-US" sz="3200" b="1" err="1">
                    <a:solidFill>
                      <a:srgbClr val="002060"/>
                    </a:solidFill>
                    <a:latin typeface="Arial" panose="020B0604020202020204" pitchFamily="34" charset="0"/>
                    <a:cs typeface="Arial" panose="020B0604020202020204" pitchFamily="34" charset="0"/>
                  </a:rPr>
                  <a:t>đây</a:t>
                </a:r>
                <a:r>
                  <a:rPr lang="en-US" sz="3200" b="1">
                    <a:solidFill>
                      <a:srgbClr val="002060"/>
                    </a:solidFill>
                    <a:latin typeface="Arial" panose="020B0604020202020204" pitchFamily="34" charset="0"/>
                    <a:cs typeface="Arial" panose="020B0604020202020204" pitchFamily="34" charset="0"/>
                  </a:rPr>
                  <a:t> hoặc </a:t>
                </a:r>
              </a:p>
              <a:p>
                <a:pPr algn="ctr" defTabSz="609630"/>
                <a:r>
                  <a:rPr lang="en-US" sz="3200" b="1">
                    <a:solidFill>
                      <a:srgbClr val="002060"/>
                    </a:solidFill>
                    <a:latin typeface="Arial" panose="020B0604020202020204" pitchFamily="34" charset="0"/>
                    <a:cs typeface="Arial" panose="020B0604020202020204" pitchFamily="34" charset="0"/>
                  </a:rPr>
                  <a:t>nêu </a:t>
                </a:r>
                <a:r>
                  <a:rPr lang="en-US" sz="3200" b="1" dirty="0">
                    <a:solidFill>
                      <a:srgbClr val="002060"/>
                    </a:solidFill>
                    <a:latin typeface="Arial" panose="020B0604020202020204" pitchFamily="34" charset="0"/>
                    <a:cs typeface="Arial" panose="020B0604020202020204" pitchFamily="34" charset="0"/>
                  </a:rPr>
                  <a:t>ý </a:t>
                </a:r>
                <a:r>
                  <a:rPr lang="en-US" sz="3200" b="1" dirty="0" err="1">
                    <a:solidFill>
                      <a:srgbClr val="002060"/>
                    </a:solidFill>
                    <a:latin typeface="Arial" panose="020B0604020202020204" pitchFamily="34" charset="0"/>
                    <a:cs typeface="Arial" panose="020B0604020202020204" pitchFamily="34" charset="0"/>
                  </a:rPr>
                  <a:t>kiến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em</a:t>
                </a:r>
                <a:r>
                  <a:rPr lang="en-US" sz="3200" b="1" dirty="0">
                    <a:solidFill>
                      <a:srgbClr val="002060"/>
                    </a:solidFill>
                    <a:latin typeface="Arial" panose="020B0604020202020204" pitchFamily="34" charset="0"/>
                    <a:cs typeface="Arial" panose="020B0604020202020204" pitchFamily="34" charset="0"/>
                  </a:rPr>
                  <a:t>.</a:t>
                </a:r>
              </a:p>
            </p:txBody>
          </p:sp>
        </p:grpSp>
        <p:pic>
          <p:nvPicPr>
            <p:cNvPr id="3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40" name="Nhóm 1">
            <a:extLst>
              <a:ext uri="{FF2B5EF4-FFF2-40B4-BE49-F238E27FC236}">
                <a16:creationId xmlns:a16="http://schemas.microsoft.com/office/drawing/2014/main" id="{5D919A39-535E-2705-5D44-7D32AF41840A}"/>
              </a:ext>
            </a:extLst>
          </p:cNvPr>
          <p:cNvGrpSpPr/>
          <p:nvPr/>
        </p:nvGrpSpPr>
        <p:grpSpPr>
          <a:xfrm>
            <a:off x="615643" y="2605818"/>
            <a:ext cx="9405653" cy="1234787"/>
            <a:chOff x="873492" y="2490890"/>
            <a:chExt cx="8992954" cy="1231734"/>
          </a:xfrm>
        </p:grpSpPr>
        <p:grpSp>
          <p:nvGrpSpPr>
            <p:cNvPr id="41" name="Nhóm 7">
              <a:extLst>
                <a:ext uri="{FF2B5EF4-FFF2-40B4-BE49-F238E27FC236}">
                  <a16:creationId xmlns:a16="http://schemas.microsoft.com/office/drawing/2014/main" id="{9C25E72F-3347-F5BA-1EF4-814B3861AB22}"/>
                </a:ext>
              </a:extLst>
            </p:cNvPr>
            <p:cNvGrpSpPr/>
            <p:nvPr/>
          </p:nvGrpSpPr>
          <p:grpSpPr>
            <a:xfrm>
              <a:off x="873492" y="2490890"/>
              <a:ext cx="8992954" cy="1152000"/>
              <a:chOff x="873492" y="2490890"/>
              <a:chExt cx="8992954" cy="1152000"/>
            </a:xfrm>
          </p:grpSpPr>
          <p:sp>
            <p:nvSpPr>
              <p:cNvPr id="43" name="Hình chữ nhật: Góc Tròn 8">
                <a:extLst>
                  <a:ext uri="{FF2B5EF4-FFF2-40B4-BE49-F238E27FC236}">
                    <a16:creationId xmlns:a16="http://schemas.microsoft.com/office/drawing/2014/main" id="{E269473F-6A8B-E80D-6775-3AD0F811E809}"/>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dirty="0">
                  <a:solidFill>
                    <a:prstClr val="white"/>
                  </a:solidFill>
                  <a:latin typeface="Arial" panose="020B0604020202020204" pitchFamily="34" charset="0"/>
                </a:endParaRPr>
              </a:p>
            </p:txBody>
          </p:sp>
          <p:pic>
            <p:nvPicPr>
              <p:cNvPr id="44" name="Đồ họa 9">
                <a:extLst>
                  <a:ext uri="{FF2B5EF4-FFF2-40B4-BE49-F238E27FC236}">
                    <a16:creationId xmlns:a16="http://schemas.microsoft.com/office/drawing/2014/main" id="{2C9DD5BC-4BCB-4B25-466C-AE5BF3D115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492" y="2490890"/>
                <a:ext cx="1246685" cy="1152000"/>
              </a:xfrm>
              <a:prstGeom prst="rect">
                <a:avLst/>
              </a:prstGeom>
            </p:spPr>
          </p:pic>
        </p:grpSp>
        <p:sp>
          <p:nvSpPr>
            <p:cNvPr id="42" name="Hộp Văn bản 23">
              <a:extLst>
                <a:ext uri="{FF2B5EF4-FFF2-40B4-BE49-F238E27FC236}">
                  <a16:creationId xmlns:a16="http://schemas.microsoft.com/office/drawing/2014/main" id="{AE8A3198-B922-95C5-0759-8657347CC3AA}"/>
                </a:ext>
              </a:extLst>
            </p:cNvPr>
            <p:cNvSpPr txBox="1"/>
            <p:nvPr/>
          </p:nvSpPr>
          <p:spPr>
            <a:xfrm>
              <a:off x="2120177" y="2525262"/>
              <a:ext cx="7502679"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Vườn cây chỉ vui khi có nhiều bóng chim bay nhảy.</a:t>
              </a:r>
              <a:endParaRPr lang="vi-VN" sz="3600" b="1" dirty="0">
                <a:solidFill>
                  <a:prstClr val="black"/>
                </a:solidFill>
                <a:latin typeface="Cambria" panose="02040503050406030204" pitchFamily="18" charset="0"/>
                <a:ea typeface="Cambria" panose="02040503050406030204" pitchFamily="18" charset="0"/>
              </a:endParaRPr>
            </a:p>
          </p:txBody>
        </p:sp>
      </p:grpSp>
      <p:grpSp>
        <p:nvGrpSpPr>
          <p:cNvPr id="45" name="Nhóm 2">
            <a:extLst>
              <a:ext uri="{FF2B5EF4-FFF2-40B4-BE49-F238E27FC236}">
                <a16:creationId xmlns:a16="http://schemas.microsoft.com/office/drawing/2014/main" id="{B4115996-510D-6A2B-BEBF-1EAD5C80FC98}"/>
              </a:ext>
            </a:extLst>
          </p:cNvPr>
          <p:cNvGrpSpPr/>
          <p:nvPr/>
        </p:nvGrpSpPr>
        <p:grpSpPr>
          <a:xfrm>
            <a:off x="1583951" y="3993885"/>
            <a:ext cx="9165613" cy="1247396"/>
            <a:chOff x="6309362" y="2482076"/>
            <a:chExt cx="8763446" cy="1244312"/>
          </a:xfrm>
        </p:grpSpPr>
        <p:grpSp>
          <p:nvGrpSpPr>
            <p:cNvPr id="46" name="Nhóm 10">
              <a:extLst>
                <a:ext uri="{FF2B5EF4-FFF2-40B4-BE49-F238E27FC236}">
                  <a16:creationId xmlns:a16="http://schemas.microsoft.com/office/drawing/2014/main" id="{175A95D1-2541-C698-5406-BAAB89D892AC}"/>
                </a:ext>
              </a:extLst>
            </p:cNvPr>
            <p:cNvGrpSpPr/>
            <p:nvPr/>
          </p:nvGrpSpPr>
          <p:grpSpPr>
            <a:xfrm>
              <a:off x="6309362" y="2482076"/>
              <a:ext cx="8763446" cy="1152000"/>
              <a:chOff x="6309362" y="2463371"/>
              <a:chExt cx="8763446" cy="1152000"/>
            </a:xfrm>
          </p:grpSpPr>
          <p:sp>
            <p:nvSpPr>
              <p:cNvPr id="48" name="Hình chữ nhật: Góc Tròn 11">
                <a:extLst>
                  <a:ext uri="{FF2B5EF4-FFF2-40B4-BE49-F238E27FC236}">
                    <a16:creationId xmlns:a16="http://schemas.microsoft.com/office/drawing/2014/main" id="{41570551-CF30-86B0-616C-56C5EF16E020}"/>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a:solidFill>
                    <a:prstClr val="white"/>
                  </a:solidFill>
                  <a:latin typeface="Arial" panose="020B0604020202020204" pitchFamily="34" charset="0"/>
                </a:endParaRPr>
              </a:p>
            </p:txBody>
          </p:sp>
          <p:pic>
            <p:nvPicPr>
              <p:cNvPr id="49" name="Đồ họa 12">
                <a:extLst>
                  <a:ext uri="{FF2B5EF4-FFF2-40B4-BE49-F238E27FC236}">
                    <a16:creationId xmlns:a16="http://schemas.microsoft.com/office/drawing/2014/main" id="{BF458DFC-396D-4F2C-B38F-9FDE1B3662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09362" y="2463371"/>
                <a:ext cx="1061053" cy="1152000"/>
              </a:xfrm>
              <a:prstGeom prst="rect">
                <a:avLst/>
              </a:prstGeom>
            </p:spPr>
          </p:pic>
        </p:grpSp>
        <p:sp>
          <p:nvSpPr>
            <p:cNvPr id="47" name="Hộp Văn bản 24">
              <a:extLst>
                <a:ext uri="{FF2B5EF4-FFF2-40B4-BE49-F238E27FC236}">
                  <a16:creationId xmlns:a16="http://schemas.microsoft.com/office/drawing/2014/main" id="{709D10A9-E0E4-1F61-B017-5E54D7949015}"/>
                </a:ext>
              </a:extLst>
            </p:cNvPr>
            <p:cNvSpPr txBox="1"/>
            <p:nvPr/>
          </p:nvSpPr>
          <p:spPr>
            <a:xfrm>
              <a:off x="7464730" y="2529026"/>
              <a:ext cx="7249630"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Cho đi yêu thương, chúng ta sẽ nhận lại được yêu thương.</a:t>
              </a:r>
              <a:endParaRPr lang="vi-VN" sz="3600" b="1" dirty="0">
                <a:solidFill>
                  <a:prstClr val="black"/>
                </a:solidFill>
                <a:latin typeface="Cambria" panose="02040503050406030204" pitchFamily="18" charset="0"/>
                <a:ea typeface="Cambria" panose="02040503050406030204" pitchFamily="18" charset="0"/>
              </a:endParaRPr>
            </a:p>
          </p:txBody>
        </p:sp>
      </p:grpSp>
      <p:grpSp>
        <p:nvGrpSpPr>
          <p:cNvPr id="50" name="Nhóm 21">
            <a:extLst>
              <a:ext uri="{FF2B5EF4-FFF2-40B4-BE49-F238E27FC236}">
                <a16:creationId xmlns:a16="http://schemas.microsoft.com/office/drawing/2014/main" id="{E1B3EBE0-1A03-71FF-4EF6-BBC720D376FD}"/>
              </a:ext>
            </a:extLst>
          </p:cNvPr>
          <p:cNvGrpSpPr/>
          <p:nvPr/>
        </p:nvGrpSpPr>
        <p:grpSpPr>
          <a:xfrm>
            <a:off x="2551546" y="5275291"/>
            <a:ext cx="8610657" cy="1290353"/>
            <a:chOff x="958238" y="4423396"/>
            <a:chExt cx="8232841" cy="1287163"/>
          </a:xfrm>
        </p:grpSpPr>
        <p:grpSp>
          <p:nvGrpSpPr>
            <p:cNvPr id="51" name="Nhóm 16">
              <a:extLst>
                <a:ext uri="{FF2B5EF4-FFF2-40B4-BE49-F238E27FC236}">
                  <a16:creationId xmlns:a16="http://schemas.microsoft.com/office/drawing/2014/main" id="{EC3EFBD6-C519-D613-E5FA-4B964968DFCC}"/>
                </a:ext>
              </a:extLst>
            </p:cNvPr>
            <p:cNvGrpSpPr/>
            <p:nvPr/>
          </p:nvGrpSpPr>
          <p:grpSpPr>
            <a:xfrm>
              <a:off x="958238" y="4423396"/>
              <a:ext cx="8232841" cy="1152000"/>
              <a:chOff x="958238" y="4423396"/>
              <a:chExt cx="8232841" cy="1152000"/>
            </a:xfrm>
          </p:grpSpPr>
          <p:sp>
            <p:nvSpPr>
              <p:cNvPr id="53" name="Hình chữ nhật: Góc Tròn 17">
                <a:extLst>
                  <a:ext uri="{FF2B5EF4-FFF2-40B4-BE49-F238E27FC236}">
                    <a16:creationId xmlns:a16="http://schemas.microsoft.com/office/drawing/2014/main" id="{940CE092-43E3-C439-BE96-F2A3F195B5DB}"/>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dirty="0">
                  <a:solidFill>
                    <a:prstClr val="white"/>
                  </a:solidFill>
                  <a:latin typeface="Arial" panose="020B0604020202020204" pitchFamily="34" charset="0"/>
                </a:endParaRPr>
              </a:p>
            </p:txBody>
          </p:sp>
          <p:pic>
            <p:nvPicPr>
              <p:cNvPr id="54" name="Đồ họa 18">
                <a:extLst>
                  <a:ext uri="{FF2B5EF4-FFF2-40B4-BE49-F238E27FC236}">
                    <a16:creationId xmlns:a16="http://schemas.microsoft.com/office/drawing/2014/main" id="{C6821B68-802E-2C33-43DE-528B28C561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8238" y="4423396"/>
                <a:ext cx="1077191" cy="1152000"/>
              </a:xfrm>
              <a:prstGeom prst="rect">
                <a:avLst/>
              </a:prstGeom>
            </p:spPr>
          </p:pic>
        </p:grpSp>
        <p:sp>
          <p:nvSpPr>
            <p:cNvPr id="52" name="Hộp Văn bản 25">
              <a:extLst>
                <a:ext uri="{FF2B5EF4-FFF2-40B4-BE49-F238E27FC236}">
                  <a16:creationId xmlns:a16="http://schemas.microsoft.com/office/drawing/2014/main" id="{21AB69C4-0A06-7DD8-3B9F-558523C22576}"/>
                </a:ext>
              </a:extLst>
            </p:cNvPr>
            <p:cNvSpPr txBox="1"/>
            <p:nvPr/>
          </p:nvSpPr>
          <p:spPr>
            <a:xfrm>
              <a:off x="2035430" y="4513197"/>
              <a:ext cx="6965150"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Bầy cò thích làm tổ trên những khóm tre xanh.</a:t>
              </a:r>
              <a:endParaRPr lang="vi-VN" sz="36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48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ppt_x"/>
                                          </p:val>
                                        </p:tav>
                                        <p:tav tm="100000">
                                          <p:val>
                                            <p:strVal val="#ppt_x"/>
                                          </p:val>
                                        </p:tav>
                                      </p:tavLst>
                                    </p:anim>
                                    <p:anim calcmode="lin" valueType="num">
                                      <p:cBhvr additive="base">
                                        <p:cTn id="2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2000" fill="hold" nodeType="clickEffect">
                                  <p:stCondLst>
                                    <p:cond delay="0"/>
                                  </p:stCondLst>
                                  <p:childTnLst>
                                    <p:animEffect transition="out" filter="fade">
                                      <p:cBhvr>
                                        <p:cTn id="25" dur="500" tmFilter="0, 0; .2, .5; .8, .5; 1, 0"/>
                                        <p:tgtEl>
                                          <p:spTgt spid="45"/>
                                        </p:tgtEl>
                                      </p:cBhvr>
                                    </p:animEffect>
                                    <p:animScale>
                                      <p:cBhvr>
                                        <p:cTn id="26" dur="250" autoRev="1" fill="hold"/>
                                        <p:tgtEl>
                                          <p:spTgt spid="45"/>
                                        </p:tgtEl>
                                      </p:cBhvr>
                                      <p:by x="105000" y="105000"/>
                                    </p:animScale>
                                  </p:childTnLst>
                                </p:cTn>
                              </p:par>
                              <p:par>
                                <p:cTn id="27" presetID="53" presetClass="exit" presetSubtype="32" fill="hold" nodeType="withEffect">
                                  <p:stCondLst>
                                    <p:cond delay="0"/>
                                  </p:stCondLst>
                                  <p:childTnLst>
                                    <p:anim calcmode="lin" valueType="num">
                                      <p:cBhvr>
                                        <p:cTn id="28" dur="500"/>
                                        <p:tgtEl>
                                          <p:spTgt spid="40"/>
                                        </p:tgtEl>
                                        <p:attrNameLst>
                                          <p:attrName>ppt_w</p:attrName>
                                        </p:attrNameLst>
                                      </p:cBhvr>
                                      <p:tavLst>
                                        <p:tav tm="0">
                                          <p:val>
                                            <p:strVal val="ppt_w"/>
                                          </p:val>
                                        </p:tav>
                                        <p:tav tm="100000">
                                          <p:val>
                                            <p:fltVal val="0"/>
                                          </p:val>
                                        </p:tav>
                                      </p:tavLst>
                                    </p:anim>
                                    <p:anim calcmode="lin" valueType="num">
                                      <p:cBhvr>
                                        <p:cTn id="29" dur="500"/>
                                        <p:tgtEl>
                                          <p:spTgt spid="40"/>
                                        </p:tgtEl>
                                        <p:attrNameLst>
                                          <p:attrName>ppt_h</p:attrName>
                                        </p:attrNameLst>
                                      </p:cBhvr>
                                      <p:tavLst>
                                        <p:tav tm="0">
                                          <p:val>
                                            <p:strVal val="ppt_h"/>
                                          </p:val>
                                        </p:tav>
                                        <p:tav tm="100000">
                                          <p:val>
                                            <p:fltVal val="0"/>
                                          </p:val>
                                        </p:tav>
                                      </p:tavLst>
                                    </p:anim>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50"/>
                                        </p:tgtEl>
                                        <p:attrNameLst>
                                          <p:attrName>ppt_w</p:attrName>
                                        </p:attrNameLst>
                                      </p:cBhvr>
                                      <p:tavLst>
                                        <p:tav tm="0">
                                          <p:val>
                                            <p:strVal val="ppt_w"/>
                                          </p:val>
                                        </p:tav>
                                        <p:tav tm="100000">
                                          <p:val>
                                            <p:fltVal val="0"/>
                                          </p:val>
                                        </p:tav>
                                      </p:tavLst>
                                    </p:anim>
                                    <p:anim calcmode="lin" valueType="num">
                                      <p:cBhvr>
                                        <p:cTn id="34" dur="500"/>
                                        <p:tgtEl>
                                          <p:spTgt spid="50"/>
                                        </p:tgtEl>
                                        <p:attrNameLst>
                                          <p:attrName>ppt_h</p:attrName>
                                        </p:attrNameLst>
                                      </p:cBhvr>
                                      <p:tavLst>
                                        <p:tav tm="0">
                                          <p:val>
                                            <p:strVal val="ppt_h"/>
                                          </p:val>
                                        </p:tav>
                                        <p:tav tm="100000">
                                          <p:val>
                                            <p:fltVal val="0"/>
                                          </p:val>
                                        </p:tav>
                                      </p:tavLst>
                                    </p:anim>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0370" y="396875"/>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descr="3"/>
          <p:cNvPicPr>
            <a:picLocks noChangeAspect="1"/>
          </p:cNvPicPr>
          <p:nvPr/>
        </p:nvPicPr>
        <p:blipFill>
          <a:blip r:embed="rId3"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cxnSp>
        <p:nvCxnSpPr>
          <p:cNvPr id="2" name="直接箭头连接符 1"/>
          <p:cNvCxnSpPr/>
          <p:nvPr/>
        </p:nvCxnSpPr>
        <p:spPr>
          <a:xfrm>
            <a:off x="2432685" y="1804670"/>
            <a:ext cx="7327265" cy="432562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6187" y="1110428"/>
            <a:ext cx="10616863" cy="2585323"/>
          </a:xfrm>
          <a:prstGeom prst="rect">
            <a:avLst/>
          </a:prstGeom>
          <a:noFill/>
        </p:spPr>
        <p:txBody>
          <a:bodyPr wrap="square" lIns="91440" tIns="45720" rIns="91440" bIns="45720">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Nội</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dung</a:t>
            </a:r>
          </a:p>
          <a:p>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dirty="0" err="1">
                <a:ln w="9525">
                  <a:solidFill>
                    <a:schemeClr val="bg1"/>
                  </a:solidFill>
                  <a:prstDash val="solid"/>
                </a:ln>
                <a:solidFill>
                  <a:srgbClr val="002060"/>
                </a:solidFill>
              </a:rPr>
              <a:t>Bài</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học</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về</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tình</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yêu</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thương</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giữa</a:t>
            </a:r>
            <a:r>
              <a:rPr lang="en-US" sz="5400" b="1" dirty="0">
                <a:ln w="9525">
                  <a:solidFill>
                    <a:schemeClr val="bg1"/>
                  </a:solidFill>
                  <a:prstDash val="solid"/>
                </a:ln>
                <a:solidFill>
                  <a:srgbClr val="002060"/>
                </a:solidFill>
              </a:rPr>
              <a:t> con </a:t>
            </a:r>
            <a:r>
              <a:rPr lang="en-US" sz="5400" b="1" dirty="0" err="1">
                <a:ln w="9525">
                  <a:solidFill>
                    <a:schemeClr val="bg1"/>
                  </a:solidFill>
                  <a:prstDash val="solid"/>
                </a:ln>
                <a:solidFill>
                  <a:srgbClr val="002060"/>
                </a:solidFill>
              </a:rPr>
              <a:t>người</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với</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loài</a:t>
            </a:r>
            <a:r>
              <a:rPr lang="en-US" sz="5400" b="1" dirty="0">
                <a:ln w="9525">
                  <a:solidFill>
                    <a:schemeClr val="bg1"/>
                  </a:solidFill>
                  <a:prstDash val="solid"/>
                </a:ln>
                <a:solidFill>
                  <a:srgbClr val="002060"/>
                </a:solidFill>
              </a:rPr>
              <a:t> </a:t>
            </a:r>
            <a:r>
              <a:rPr lang="en-US" sz="5400" b="1" dirty="0" err="1">
                <a:ln w="9525">
                  <a:solidFill>
                    <a:schemeClr val="bg1"/>
                  </a:solidFill>
                  <a:prstDash val="solid"/>
                </a:ln>
                <a:solidFill>
                  <a:srgbClr val="002060"/>
                </a:solidFill>
              </a:rPr>
              <a:t>vật</a:t>
            </a:r>
            <a:r>
              <a:rPr lang="en-US" sz="5400" b="1" dirty="0">
                <a:ln w="9525">
                  <a:solidFill>
                    <a:schemeClr val="bg1"/>
                  </a:solidFill>
                  <a:prstDash val="solid"/>
                </a:ln>
                <a:solidFill>
                  <a:srgbClr val="002060"/>
                </a:solidFill>
              </a:rPr>
              <a:t>.</a:t>
            </a:r>
            <a:endParaRPr lang="en-US" sz="5400" b="1" cap="none" spc="0" dirty="0">
              <a:ln w="9525">
                <a:solidFill>
                  <a:schemeClr val="bg1"/>
                </a:solidFill>
                <a:prstDash val="solid"/>
              </a:ln>
              <a:solidFill>
                <a:srgbClr val="002060"/>
              </a:solidFill>
            </a:endParaRPr>
          </a:p>
        </p:txBody>
      </p:sp>
    </p:spTree>
    <p:custDataLst>
      <p:tags r:id="rId1"/>
    </p:custDataLst>
    <p:extLst>
      <p:ext uri="{BB962C8B-B14F-4D97-AF65-F5344CB8AC3E}">
        <p14:creationId xmlns:p14="http://schemas.microsoft.com/office/powerpoint/2010/main" val="141858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F924B30-10C1-CEC5-FA19-5261D53D1250}"/>
              </a:ext>
            </a:extLst>
          </p:cNvPr>
          <p:cNvPicPr>
            <a:picLocks noChangeAspect="1"/>
          </p:cNvPicPr>
          <p:nvPr/>
        </p:nvPicPr>
        <p:blipFill>
          <a:blip r:embed="rId2"/>
          <a:stretch>
            <a:fillRect/>
          </a:stretch>
        </p:blipFill>
        <p:spPr>
          <a:xfrm>
            <a:off x="1007486" y="1560490"/>
            <a:ext cx="10286459" cy="4101049"/>
          </a:xfrm>
          <a:prstGeom prst="rect">
            <a:avLst/>
          </a:prstGeom>
        </p:spPr>
      </p:pic>
    </p:spTree>
    <p:extLst>
      <p:ext uri="{BB962C8B-B14F-4D97-AF65-F5344CB8AC3E}">
        <p14:creationId xmlns:p14="http://schemas.microsoft.com/office/powerpoint/2010/main" val="1213895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2"/>
            <a:stretch>
              <a:fillRect l="-6833" r="-54654" b="-92947"/>
            </a:stretch>
          </a:blipFill>
        </p:spPr>
      </p:sp>
      <p:grpSp>
        <p:nvGrpSpPr>
          <p:cNvPr id="17" name="Group 16"/>
          <p:cNvGrpSpPr/>
          <p:nvPr/>
        </p:nvGrpSpPr>
        <p:grpSpPr>
          <a:xfrm>
            <a:off x="884325" y="482600"/>
            <a:ext cx="9555040" cy="1172466"/>
            <a:chOff x="377553" y="-18922"/>
            <a:chExt cx="10674949" cy="1758698"/>
          </a:xfrm>
        </p:grpSpPr>
        <p:grpSp>
          <p:nvGrpSpPr>
            <p:cNvPr id="18" name="Group 17"/>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20" name="Group 19"/>
              <p:cNvGrpSpPr/>
              <p:nvPr/>
            </p:nvGrpSpPr>
            <p:grpSpPr>
              <a:xfrm>
                <a:off x="919673" y="197904"/>
                <a:ext cx="9871572" cy="1453474"/>
                <a:chOff x="994238" y="364022"/>
                <a:chExt cx="9871572" cy="1679262"/>
              </a:xfrm>
            </p:grpSpPr>
            <p:sp>
              <p:nvSpPr>
                <p:cNvPr id="2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1" name="TextBox 20"/>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1. </a:t>
                </a:r>
                <a:r>
                  <a:rPr lang="en-US" sz="2933" b="1" dirty="0" err="1">
                    <a:solidFill>
                      <a:srgbClr val="1F497D"/>
                    </a:solidFill>
                    <a:latin typeface="Cambria" panose="02040503050406030204" pitchFamily="18" charset="0"/>
                    <a:ea typeface="Cambria" panose="02040503050406030204" pitchFamily="18" charset="0"/>
                  </a:rPr>
                  <a:t>Tìm</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chủ</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và</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vị</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trong</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Ông</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bắc</a:t>
                </a:r>
                <a:r>
                  <a:rPr lang="en-US" sz="2933" b="1" dirty="0">
                    <a:solidFill>
                      <a:srgbClr val="1F497D"/>
                    </a:solidFill>
                    <a:latin typeface="Cambria" panose="02040503050406030204" pitchFamily="18" charset="0"/>
                    <a:ea typeface="Cambria" panose="02040503050406030204" pitchFamily="18" charset="0"/>
                  </a:rPr>
                  <a:t> thang, </a:t>
                </a:r>
                <a:r>
                  <a:rPr lang="en-US" sz="2933" b="1" dirty="0" err="1">
                    <a:solidFill>
                      <a:srgbClr val="1F497D"/>
                    </a:solidFill>
                    <a:latin typeface="Cambria" panose="02040503050406030204" pitchFamily="18" charset="0"/>
                    <a:ea typeface="Cambria" panose="02040503050406030204" pitchFamily="18" charset="0"/>
                  </a:rPr>
                  <a:t>đem</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đặt</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lũ</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cò</a:t>
                </a:r>
                <a:r>
                  <a:rPr lang="en-US" sz="2933" b="1" dirty="0">
                    <a:solidFill>
                      <a:srgbClr val="1F497D"/>
                    </a:solidFill>
                    <a:latin typeface="Cambria" panose="02040503050406030204" pitchFamily="18" charset="0"/>
                    <a:ea typeface="Cambria" panose="02040503050406030204" pitchFamily="18" charset="0"/>
                  </a:rPr>
                  <a:t> con </a:t>
                </a:r>
                <a:r>
                  <a:rPr lang="en-US" sz="2933" b="1" dirty="0" err="1">
                    <a:solidFill>
                      <a:srgbClr val="1F497D"/>
                    </a:solidFill>
                    <a:latin typeface="Cambria" panose="02040503050406030204" pitchFamily="18" charset="0"/>
                    <a:ea typeface="Cambria" panose="02040503050406030204" pitchFamily="18" charset="0"/>
                  </a:rPr>
                  <a:t>vào</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chiếc</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tổ</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cũ</a:t>
                </a:r>
                <a:r>
                  <a:rPr lang="en-US" sz="2933" b="1" dirty="0">
                    <a:solidFill>
                      <a:srgbClr val="1F497D"/>
                    </a:solidFill>
                    <a:latin typeface="Cambria" panose="02040503050406030204" pitchFamily="18" charset="0"/>
                    <a:ea typeface="Cambria" panose="02040503050406030204" pitchFamily="18" charset="0"/>
                  </a:rPr>
                  <a:t>.”. </a:t>
                </a:r>
              </a:p>
            </p:txBody>
          </p:sp>
        </p:grpSp>
        <p:pic>
          <p:nvPicPr>
            <p:cNvPr id="19"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24" name="Google Shape;117;p2"/>
          <p:cNvSpPr/>
          <p:nvPr/>
        </p:nvSpPr>
        <p:spPr>
          <a:xfrm>
            <a:off x="1569677" y="2532927"/>
            <a:ext cx="8938217" cy="2981094"/>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5" name="Rectangle 24"/>
          <p:cNvSpPr/>
          <p:nvPr/>
        </p:nvSpPr>
        <p:spPr>
          <a:xfrm>
            <a:off x="2004747" y="2887753"/>
            <a:ext cx="8692142" cy="2308324"/>
          </a:xfrm>
          <a:prstGeom prst="rect">
            <a:avLst/>
          </a:prstGeom>
        </p:spPr>
        <p:txBody>
          <a:bodyPr wrap="square">
            <a:spAutoFit/>
          </a:bodyPr>
          <a:lstStyle/>
          <a:p>
            <a:pPr defTabSz="609630">
              <a:lnSpc>
                <a:spcPct val="150000"/>
              </a:lnSpc>
            </a:pPr>
            <a:r>
              <a:rPr lang="en-US" sz="4800" b="1" dirty="0" err="1">
                <a:solidFill>
                  <a:srgbClr val="1F497D"/>
                </a:solidFill>
                <a:latin typeface="Cambria" panose="02040503050406030204" pitchFamily="18" charset="0"/>
                <a:ea typeface="Cambria" panose="02040503050406030204" pitchFamily="18" charset="0"/>
              </a:rPr>
              <a:t>Ông</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bắc</a:t>
            </a:r>
            <a:r>
              <a:rPr lang="en-US" sz="4800" b="1" dirty="0">
                <a:solidFill>
                  <a:srgbClr val="1F497D"/>
                </a:solidFill>
                <a:latin typeface="Cambria" panose="02040503050406030204" pitchFamily="18" charset="0"/>
                <a:ea typeface="Cambria" panose="02040503050406030204" pitchFamily="18" charset="0"/>
              </a:rPr>
              <a:t> thang, </a:t>
            </a:r>
            <a:r>
              <a:rPr lang="en-US" sz="4800" b="1" dirty="0" err="1">
                <a:solidFill>
                  <a:srgbClr val="1F497D"/>
                </a:solidFill>
                <a:latin typeface="Cambria" panose="02040503050406030204" pitchFamily="18" charset="0"/>
                <a:ea typeface="Cambria" panose="02040503050406030204" pitchFamily="18" charset="0"/>
              </a:rPr>
              <a:t>đem</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đặt</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lũ</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cò</a:t>
            </a:r>
            <a:r>
              <a:rPr lang="en-US" sz="4800" b="1" dirty="0">
                <a:solidFill>
                  <a:srgbClr val="1F497D"/>
                </a:solidFill>
                <a:latin typeface="Cambria" panose="02040503050406030204" pitchFamily="18" charset="0"/>
                <a:ea typeface="Cambria" panose="02040503050406030204" pitchFamily="18" charset="0"/>
              </a:rPr>
              <a:t> con </a:t>
            </a:r>
            <a:r>
              <a:rPr lang="en-US" sz="4800" b="1" dirty="0" err="1">
                <a:solidFill>
                  <a:srgbClr val="1F497D"/>
                </a:solidFill>
                <a:latin typeface="Cambria" panose="02040503050406030204" pitchFamily="18" charset="0"/>
                <a:ea typeface="Cambria" panose="02040503050406030204" pitchFamily="18" charset="0"/>
              </a:rPr>
              <a:t>vào</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chiếc</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tổ</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cũ</a:t>
            </a:r>
            <a:r>
              <a:rPr lang="vi-VN" sz="4800" b="1" dirty="0">
                <a:solidFill>
                  <a:srgbClr val="1F497D"/>
                </a:solidFill>
                <a:latin typeface="Cambria" panose="02040503050406030204" pitchFamily="18" charset="0"/>
                <a:ea typeface="Cambria" panose="02040503050406030204" pitchFamily="18" charset="0"/>
              </a:rPr>
              <a:t>.</a:t>
            </a:r>
            <a:endParaRPr lang="en-US" sz="4800" dirty="0">
              <a:solidFill>
                <a:prstClr val="black"/>
              </a:solidFill>
              <a:latin typeface="Calibri"/>
            </a:endParaRPr>
          </a:p>
        </p:txBody>
      </p:sp>
      <p:cxnSp>
        <p:nvCxnSpPr>
          <p:cNvPr id="27" name="Straight Connector 26"/>
          <p:cNvCxnSpPr/>
          <p:nvPr/>
        </p:nvCxnSpPr>
        <p:spPr>
          <a:xfrm>
            <a:off x="2148983" y="3875794"/>
            <a:ext cx="84981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3403600" y="3896401"/>
            <a:ext cx="6553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a:off x="3403600" y="4038600"/>
            <a:ext cx="6553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a:off x="2148984" y="4953000"/>
            <a:ext cx="511541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a:off x="2148984" y="5054600"/>
            <a:ext cx="5115417"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684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2"/>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2"/>
            <a:stretch>
              <a:fillRect l="-124829" t="-2795" r="-565" b="-56224"/>
            </a:stretch>
          </a:blipFill>
        </p:spPr>
      </p:sp>
      <p:pic>
        <p:nvPicPr>
          <p:cNvPr id="20" name="Picture 19">
            <a:extLst>
              <a:ext uri="{FF2B5EF4-FFF2-40B4-BE49-F238E27FC236}">
                <a16:creationId xmlns:a16="http://schemas.microsoft.com/office/drawing/2014/main" id="{1B74E92B-9BBE-A79A-EA53-845D4AF61754}"/>
              </a:ext>
            </a:extLst>
          </p:cNvPr>
          <p:cNvPicPr>
            <a:picLocks noChangeAspect="1"/>
          </p:cNvPicPr>
          <p:nvPr/>
        </p:nvPicPr>
        <p:blipFill>
          <a:blip r:embed="rId3"/>
          <a:stretch>
            <a:fillRect/>
          </a:stretch>
        </p:blipFill>
        <p:spPr>
          <a:xfrm>
            <a:off x="1888551" y="-250069"/>
            <a:ext cx="8239337" cy="7003436"/>
          </a:xfrm>
          <a:prstGeom prst="rect">
            <a:avLst/>
          </a:prstGeom>
        </p:spPr>
      </p:pic>
    </p:spTree>
    <p:extLst>
      <p:ext uri="{BB962C8B-B14F-4D97-AF65-F5344CB8AC3E}">
        <p14:creationId xmlns:p14="http://schemas.microsoft.com/office/powerpoint/2010/main" val="67838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17;p2"/>
          <p:cNvSpPr/>
          <p:nvPr/>
        </p:nvSpPr>
        <p:spPr>
          <a:xfrm>
            <a:off x="523776" y="2687723"/>
            <a:ext cx="10943248" cy="356169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2"/>
            <a:stretch>
              <a:fillRect l="-6833" r="-54654" b="-92947"/>
            </a:stretch>
          </a:blipFill>
        </p:spPr>
      </p:sp>
      <p:sp>
        <p:nvSpPr>
          <p:cNvPr id="4" name="Freeform 4"/>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2"/>
            <a:stretch>
              <a:fillRect l="-6833" r="-54654" b="-92947"/>
            </a:stretch>
          </a:blipFill>
        </p:spPr>
      </p:sp>
      <p:sp>
        <p:nvSpPr>
          <p:cNvPr id="5" name="Freeform 5"/>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2"/>
            <a:stretch>
              <a:fillRect l="-124829" t="-2795" r="-565" b="-56224"/>
            </a:stretch>
          </a:blipFill>
        </p:spPr>
      </p:sp>
      <p:grpSp>
        <p:nvGrpSpPr>
          <p:cNvPr id="15" name="Group 14"/>
          <p:cNvGrpSpPr/>
          <p:nvPr/>
        </p:nvGrpSpPr>
        <p:grpSpPr>
          <a:xfrm>
            <a:off x="751930" y="967322"/>
            <a:ext cx="10487804" cy="1508901"/>
            <a:chOff x="992171" y="262652"/>
            <a:chExt cx="11208731" cy="1640641"/>
          </a:xfrm>
          <a:effectLst>
            <a:outerShdw blurRad="50800" dist="38100" dir="16200000" rotWithShape="0">
              <a:prstClr val="black">
                <a:alpha val="40000"/>
              </a:prstClr>
            </a:outerShdw>
          </a:effectLst>
        </p:grpSpPr>
        <p:grpSp>
          <p:nvGrpSpPr>
            <p:cNvPr id="17" name="Group 16"/>
            <p:cNvGrpSpPr/>
            <p:nvPr/>
          </p:nvGrpSpPr>
          <p:grpSpPr>
            <a:xfrm>
              <a:off x="992172" y="262652"/>
              <a:ext cx="11208730" cy="1388726"/>
              <a:chOff x="1066737" y="438828"/>
              <a:chExt cx="11208730" cy="1604456"/>
            </a:xfrm>
          </p:grpSpPr>
          <p:sp>
            <p:nvSpPr>
              <p:cNvPr id="19"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0" name="Rectangle: Rounded Corners 1"/>
              <p:cNvSpPr/>
              <p:nvPr/>
            </p:nvSpPr>
            <p:spPr>
              <a:xfrm>
                <a:off x="1066737" y="438828"/>
                <a:ext cx="1120873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18" name="TextBox 17"/>
            <p:cNvSpPr txBox="1"/>
            <p:nvPr/>
          </p:nvSpPr>
          <p:spPr>
            <a:xfrm>
              <a:off x="992171" y="410770"/>
              <a:ext cx="10982699" cy="1492523"/>
            </a:xfrm>
            <a:prstGeom prst="rect">
              <a:avLst/>
            </a:prstGeom>
            <a:noFill/>
          </p:spPr>
          <p:txBody>
            <a:bodyPr wrap="square" rtlCol="0">
              <a:spAutoFit/>
            </a:bodyPr>
            <a:lstStyle/>
            <a:p>
              <a:pPr algn="ctr" defTabSz="609630"/>
              <a:r>
                <a:rPr lang="en-US" sz="2933" b="1" dirty="0">
                  <a:solidFill>
                    <a:srgbClr val="1F497D"/>
                  </a:solidFill>
                  <a:latin typeface="Cambria" panose="02040503050406030204" pitchFamily="18" charset="0"/>
                  <a:ea typeface="Cambria" panose="02040503050406030204" pitchFamily="18" charset="0"/>
                </a:rPr>
                <a:t>2. </a:t>
              </a:r>
              <a:r>
                <a:rPr lang="en-US" sz="2933" b="1" dirty="0" err="1">
                  <a:solidFill>
                    <a:srgbClr val="1F497D"/>
                  </a:solidFill>
                  <a:latin typeface="Cambria" panose="02040503050406030204" pitchFamily="18" charset="0"/>
                  <a:ea typeface="Cambria" panose="02040503050406030204" pitchFamily="18" charset="0"/>
                </a:rPr>
                <a:t>Viết</a:t>
              </a:r>
              <a:r>
                <a:rPr lang="en-US" sz="2933" b="1" dirty="0">
                  <a:solidFill>
                    <a:srgbClr val="1F497D"/>
                  </a:solidFill>
                  <a:latin typeface="Cambria" panose="02040503050406030204" pitchFamily="18" charset="0"/>
                  <a:ea typeface="Cambria" panose="02040503050406030204" pitchFamily="18" charset="0"/>
                </a:rPr>
                <a:t> 1 – 2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giới</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thiệu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về</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cô</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bé</a:t>
              </a:r>
              <a:r>
                <a:rPr lang="en-US" sz="2933" b="1" dirty="0">
                  <a:solidFill>
                    <a:srgbClr val="1F497D"/>
                  </a:solidFill>
                  <a:latin typeface="Cambria" panose="02040503050406030204" pitchFamily="18" charset="0"/>
                  <a:ea typeface="Cambria" panose="02040503050406030204" pitchFamily="18" charset="0"/>
                </a:rPr>
                <a:t> Bua Kham </a:t>
              </a:r>
              <a:r>
                <a:rPr lang="en-US" sz="2933" b="1" dirty="0" err="1">
                  <a:solidFill>
                    <a:srgbClr val="1F497D"/>
                  </a:solidFill>
                  <a:latin typeface="Cambria" panose="02040503050406030204" pitchFamily="18" charset="0"/>
                  <a:ea typeface="Cambria" panose="02040503050406030204" pitchFamily="18" charset="0"/>
                </a:rPr>
                <a:t>và</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chỉ</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ra</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chủ</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vị</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của</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mỗi</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endParaRPr lang="en-US" sz="5867" b="1" dirty="0">
                <a:solidFill>
                  <a:srgbClr val="1F497D"/>
                </a:solidFill>
                <a:latin typeface="Cambria" panose="02040503050406030204" pitchFamily="18" charset="0"/>
                <a:ea typeface="Cambria" panose="02040503050406030204" pitchFamily="18" charset="0"/>
              </a:endParaRPr>
            </a:p>
          </p:txBody>
        </p:sp>
      </p:grpSp>
      <p:sp>
        <p:nvSpPr>
          <p:cNvPr id="21" name="Rectangle 20"/>
          <p:cNvSpPr/>
          <p:nvPr/>
        </p:nvSpPr>
        <p:spPr>
          <a:xfrm>
            <a:off x="892064" y="3085329"/>
            <a:ext cx="10206671" cy="2554545"/>
          </a:xfrm>
          <a:prstGeom prst="rect">
            <a:avLst/>
          </a:prstGeom>
        </p:spPr>
        <p:txBody>
          <a:bodyPr wrap="square">
            <a:spAutoFit/>
          </a:bodyPr>
          <a:lstStyle/>
          <a:p>
            <a:pPr defTabSz="609630"/>
            <a:r>
              <a:rPr lang="en-US" sz="4000"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Bua Kham là một c</a:t>
            </a:r>
            <a:r>
              <a:rPr lang="en-US" sz="4000" dirty="0">
                <a:solidFill>
                  <a:srgbClr val="000000"/>
                </a:solidFill>
                <a:latin typeface="Cambria" panose="02040503050406030204" pitchFamily="18" charset="0"/>
                <a:ea typeface="Cambria" panose="02040503050406030204" pitchFamily="18" charset="0"/>
              </a:rPr>
              <a:t>ô</a:t>
            </a:r>
            <a:r>
              <a:rPr lang="vi-VN" sz="4000" dirty="0">
                <a:solidFill>
                  <a:srgbClr val="000000"/>
                </a:solidFill>
                <a:latin typeface="Cambria" panose="02040503050406030204" pitchFamily="18" charset="0"/>
                <a:ea typeface="Cambria" panose="02040503050406030204" pitchFamily="18" charset="0"/>
              </a:rPr>
              <a:t> bé tốt bụng. Mặc dù muốn nuôi những con cò con nhưng c</a:t>
            </a:r>
            <a:r>
              <a:rPr lang="en-US" sz="4000" dirty="0">
                <a:solidFill>
                  <a:srgbClr val="000000"/>
                </a:solidFill>
                <a:latin typeface="Cambria" panose="02040503050406030204" pitchFamily="18" charset="0"/>
                <a:ea typeface="Cambria" panose="02040503050406030204" pitchFamily="18" charset="0"/>
              </a:rPr>
              <a:t>ô</a:t>
            </a:r>
            <a:r>
              <a:rPr lang="vi-VN" sz="4000" dirty="0">
                <a:solidFill>
                  <a:srgbClr val="000000"/>
                </a:solidFill>
                <a:latin typeface="Cambria" panose="02040503050406030204" pitchFamily="18" charset="0"/>
                <a:ea typeface="Cambria" panose="02040503050406030204" pitchFamily="18" charset="0"/>
              </a:rPr>
              <a:t> lại để cho cò con về với bố mẹ mà không ích kỉ vì thú vui của mình.</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707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ppt_w</p:attrName>
                                        </p:attrNameLst>
                                      </p:cBhvr>
                                      <p:tavLst>
                                        <p:tav tm="0">
                                          <p:val>
                                            <p:strVal val="0"/>
                                          </p:val>
                                        </p:tav>
                                        <p:tav tm="100000">
                                          <p:val>
                                            <p:strVal val="#ppt_w"/>
                                          </p:val>
                                        </p:tav>
                                      </p:tavLst>
                                    </p:anim>
                                    <p:anim calcmode="lin" valueType="num">
                                      <p:cBhvr additive="base">
                                        <p:cTn id="8" dur="500"/>
                                        <p:tgtEl>
                                          <p:spTgt spid="2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2"/>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2"/>
            <a:stretch>
              <a:fillRect l="-124829" t="-2795" r="-565" b="-56224"/>
            </a:stretch>
          </a:blipFill>
        </p:spPr>
      </p:sp>
      <p:grpSp>
        <p:nvGrpSpPr>
          <p:cNvPr id="7" name="Group 7"/>
          <p:cNvGrpSpPr/>
          <p:nvPr/>
        </p:nvGrpSpPr>
        <p:grpSpPr>
          <a:xfrm>
            <a:off x="2033822" y="1780132"/>
            <a:ext cx="8124357" cy="2549410"/>
            <a:chOff x="0" y="0"/>
            <a:chExt cx="16248714" cy="5098820"/>
          </a:xfrm>
        </p:grpSpPr>
        <p:sp>
          <p:nvSpPr>
            <p:cNvPr id="8" name="Freeform 8"/>
            <p:cNvSpPr/>
            <p:nvPr/>
          </p:nvSpPr>
          <p:spPr>
            <a:xfrm>
              <a:off x="2901566" y="1189737"/>
              <a:ext cx="2855822" cy="3909083"/>
            </a:xfrm>
            <a:custGeom>
              <a:avLst/>
              <a:gdLst/>
              <a:ahLst/>
              <a:cxnLst/>
              <a:rect l="l" t="t" r="r" b="b"/>
              <a:pathLst>
                <a:path w="2855822" h="3909083">
                  <a:moveTo>
                    <a:pt x="0" y="0"/>
                  </a:moveTo>
                  <a:lnTo>
                    <a:pt x="2855822" y="0"/>
                  </a:lnTo>
                  <a:lnTo>
                    <a:pt x="2855822" y="3909083"/>
                  </a:lnTo>
                  <a:lnTo>
                    <a:pt x="0" y="3909083"/>
                  </a:lnTo>
                  <a:lnTo>
                    <a:pt x="0" y="0"/>
                  </a:lnTo>
                  <a:close/>
                </a:path>
              </a:pathLst>
            </a:custGeom>
            <a:blipFill>
              <a:blip r:embed="rId3"/>
              <a:stretch>
                <a:fillRect/>
              </a:stretch>
            </a:blipFill>
          </p:spPr>
        </p:sp>
        <p:sp>
          <p:nvSpPr>
            <p:cNvPr id="9" name="Freeform 9"/>
            <p:cNvSpPr/>
            <p:nvPr/>
          </p:nvSpPr>
          <p:spPr>
            <a:xfrm>
              <a:off x="5611668" y="2406031"/>
              <a:ext cx="2826723" cy="2692788"/>
            </a:xfrm>
            <a:custGeom>
              <a:avLst/>
              <a:gdLst/>
              <a:ahLst/>
              <a:cxnLst/>
              <a:rect l="l" t="t" r="r" b="b"/>
              <a:pathLst>
                <a:path w="2826723" h="2692788">
                  <a:moveTo>
                    <a:pt x="0" y="0"/>
                  </a:moveTo>
                  <a:lnTo>
                    <a:pt x="2826723" y="0"/>
                  </a:lnTo>
                  <a:lnTo>
                    <a:pt x="2826723" y="2692789"/>
                  </a:lnTo>
                  <a:lnTo>
                    <a:pt x="0" y="2692789"/>
                  </a:lnTo>
                  <a:lnTo>
                    <a:pt x="0" y="0"/>
                  </a:lnTo>
                  <a:close/>
                </a:path>
              </a:pathLst>
            </a:custGeom>
            <a:blipFill>
              <a:blip r:embed="rId4"/>
              <a:stretch>
                <a:fillRect/>
              </a:stretch>
            </a:blipFill>
          </p:spPr>
        </p:sp>
        <p:sp>
          <p:nvSpPr>
            <p:cNvPr id="10" name="Freeform 10"/>
            <p:cNvSpPr/>
            <p:nvPr/>
          </p:nvSpPr>
          <p:spPr>
            <a:xfrm>
              <a:off x="0" y="0"/>
              <a:ext cx="4681908" cy="5093289"/>
            </a:xfrm>
            <a:custGeom>
              <a:avLst/>
              <a:gdLst/>
              <a:ahLst/>
              <a:cxnLst/>
              <a:rect l="l" t="t" r="r" b="b"/>
              <a:pathLst>
                <a:path w="4681908" h="5093289">
                  <a:moveTo>
                    <a:pt x="0" y="0"/>
                  </a:moveTo>
                  <a:lnTo>
                    <a:pt x="4681908" y="0"/>
                  </a:lnTo>
                  <a:lnTo>
                    <a:pt x="4681908" y="5093289"/>
                  </a:lnTo>
                  <a:lnTo>
                    <a:pt x="0" y="5093289"/>
                  </a:lnTo>
                  <a:lnTo>
                    <a:pt x="0" y="0"/>
                  </a:lnTo>
                  <a:close/>
                </a:path>
              </a:pathLst>
            </a:custGeom>
            <a:blipFill>
              <a:blip r:embed="rId5"/>
              <a:stretch>
                <a:fillRect/>
              </a:stretch>
            </a:blipFill>
          </p:spPr>
        </p:sp>
        <p:sp>
          <p:nvSpPr>
            <p:cNvPr id="11" name="Freeform 11"/>
            <p:cNvSpPr/>
            <p:nvPr/>
          </p:nvSpPr>
          <p:spPr>
            <a:xfrm>
              <a:off x="8292672" y="2189832"/>
              <a:ext cx="3076522" cy="2908988"/>
            </a:xfrm>
            <a:custGeom>
              <a:avLst/>
              <a:gdLst/>
              <a:ahLst/>
              <a:cxnLst/>
              <a:rect l="l" t="t" r="r" b="b"/>
              <a:pathLst>
                <a:path w="3076522" h="2908988">
                  <a:moveTo>
                    <a:pt x="0" y="0"/>
                  </a:moveTo>
                  <a:lnTo>
                    <a:pt x="3076521" y="0"/>
                  </a:lnTo>
                  <a:lnTo>
                    <a:pt x="3076521" y="2908988"/>
                  </a:lnTo>
                  <a:lnTo>
                    <a:pt x="0" y="2908988"/>
                  </a:lnTo>
                  <a:lnTo>
                    <a:pt x="0" y="0"/>
                  </a:lnTo>
                  <a:close/>
                </a:path>
              </a:pathLst>
            </a:custGeom>
            <a:blipFill>
              <a:blip r:embed="rId6"/>
              <a:stretch>
                <a:fillRect/>
              </a:stretch>
            </a:blipFill>
          </p:spPr>
        </p:sp>
        <p:sp>
          <p:nvSpPr>
            <p:cNvPr id="12" name="Freeform 12"/>
            <p:cNvSpPr/>
            <p:nvPr/>
          </p:nvSpPr>
          <p:spPr>
            <a:xfrm>
              <a:off x="11223474" y="1330350"/>
              <a:ext cx="2803492" cy="3762939"/>
            </a:xfrm>
            <a:custGeom>
              <a:avLst/>
              <a:gdLst/>
              <a:ahLst/>
              <a:cxnLst/>
              <a:rect l="l" t="t" r="r" b="b"/>
              <a:pathLst>
                <a:path w="2803492" h="3762939">
                  <a:moveTo>
                    <a:pt x="0" y="0"/>
                  </a:moveTo>
                  <a:lnTo>
                    <a:pt x="2803492" y="0"/>
                  </a:lnTo>
                  <a:lnTo>
                    <a:pt x="2803492" y="3762939"/>
                  </a:lnTo>
                  <a:lnTo>
                    <a:pt x="0" y="3762939"/>
                  </a:lnTo>
                  <a:lnTo>
                    <a:pt x="0" y="0"/>
                  </a:lnTo>
                  <a:close/>
                </a:path>
              </a:pathLst>
            </a:custGeom>
            <a:blipFill>
              <a:blip r:embed="rId7"/>
              <a:stretch>
                <a:fillRect/>
              </a:stretch>
            </a:blipFill>
          </p:spPr>
        </p:sp>
        <p:sp>
          <p:nvSpPr>
            <p:cNvPr id="13" name="Freeform 13"/>
            <p:cNvSpPr/>
            <p:nvPr/>
          </p:nvSpPr>
          <p:spPr>
            <a:xfrm>
              <a:off x="13881246" y="2336055"/>
              <a:ext cx="2367468" cy="2757234"/>
            </a:xfrm>
            <a:custGeom>
              <a:avLst/>
              <a:gdLst/>
              <a:ahLst/>
              <a:cxnLst/>
              <a:rect l="l" t="t" r="r" b="b"/>
              <a:pathLst>
                <a:path w="2367468" h="2757234">
                  <a:moveTo>
                    <a:pt x="0" y="0"/>
                  </a:moveTo>
                  <a:lnTo>
                    <a:pt x="2367468" y="0"/>
                  </a:lnTo>
                  <a:lnTo>
                    <a:pt x="2367468" y="2757234"/>
                  </a:lnTo>
                  <a:lnTo>
                    <a:pt x="0" y="2757234"/>
                  </a:lnTo>
                  <a:lnTo>
                    <a:pt x="0" y="0"/>
                  </a:lnTo>
                  <a:close/>
                </a:path>
              </a:pathLst>
            </a:custGeom>
            <a:blipFill>
              <a:blip r:embed="rId8"/>
              <a:stretch>
                <a:fillRect/>
              </a:stretch>
            </a:blipFill>
          </p:spPr>
        </p:sp>
      </p:gr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9"/>
            <a:stretch>
              <a:fillRect/>
            </a:stretch>
          </a:blipFill>
        </p:spPr>
      </p:sp>
    </p:spTree>
    <p:extLst>
      <p:ext uri="{BB962C8B-B14F-4D97-AF65-F5344CB8AC3E}">
        <p14:creationId xmlns:p14="http://schemas.microsoft.com/office/powerpoint/2010/main" val="328246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2"/>
            <a:stretch>
              <a:fillRect l="-6833" r="-54654" b="-92947"/>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2"/>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2"/>
            <a:stretch>
              <a:fillRect l="-124829" t="-2795" r="-565" b="-56224"/>
            </a:stretch>
          </a:blipFill>
        </p:spPr>
      </p:sp>
      <p:grpSp>
        <p:nvGrpSpPr>
          <p:cNvPr id="10" name="Group 9">
            <a:extLst>
              <a:ext uri="{FF2B5EF4-FFF2-40B4-BE49-F238E27FC236}">
                <a16:creationId xmlns:a16="http://schemas.microsoft.com/office/drawing/2014/main" id="{6ED4DF2B-FF59-DFF2-FCE1-2AC7D82B4C4C}"/>
              </a:ext>
            </a:extLst>
          </p:cNvPr>
          <p:cNvGrpSpPr/>
          <p:nvPr/>
        </p:nvGrpSpPr>
        <p:grpSpPr>
          <a:xfrm>
            <a:off x="3609274" y="919241"/>
            <a:ext cx="5283309" cy="1118979"/>
            <a:chOff x="88477" y="342908"/>
            <a:chExt cx="7924964" cy="1678468"/>
          </a:xfrm>
        </p:grpSpPr>
        <p:sp>
          <p:nvSpPr>
            <p:cNvPr id="11" name="Rectangle: Rounded Corners 10">
              <a:extLst>
                <a:ext uri="{FF2B5EF4-FFF2-40B4-BE49-F238E27FC236}">
                  <a16:creationId xmlns:a16="http://schemas.microsoft.com/office/drawing/2014/main"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2" name="TextBox 11">
              <a:extLst>
                <a:ext uri="{FF2B5EF4-FFF2-40B4-BE49-F238E27FC236}">
                  <a16:creationId xmlns:a16="http://schemas.microsoft.com/office/drawing/2014/main" id="{27DAC9B5-A744-3DEE-A608-DA18E2FD6EDC}"/>
                </a:ext>
              </a:extLst>
            </p:cNvPr>
            <p:cNvSpPr txBox="1"/>
            <p:nvPr/>
          </p:nvSpPr>
          <p:spPr>
            <a:xfrm>
              <a:off x="254340" y="520110"/>
              <a:ext cx="7608677" cy="1369798"/>
            </a:xfrm>
            <a:prstGeom prst="rect">
              <a:avLst/>
            </a:prstGeom>
            <a:noFill/>
          </p:spPr>
          <p:txBody>
            <a:bodyPr wrap="square">
              <a:spAutoFit/>
            </a:bodyPr>
            <a:lstStyle/>
            <a:p>
              <a:pPr algn="ctr" defTabSz="609630"/>
              <a:r>
                <a:rPr lang="vi-VN" sz="5334" b="1" dirty="0">
                  <a:solidFill>
                    <a:srgbClr val="752912"/>
                  </a:solidFill>
                  <a:latin typeface="Cambria" panose="02040503050406030204" pitchFamily="18" charset="0"/>
                </a:rPr>
                <a:t>Giải câu đố sau</a:t>
              </a:r>
              <a:endParaRPr lang="en-US" sz="5334" b="1" dirty="0">
                <a:solidFill>
                  <a:srgbClr val="752912"/>
                </a:solidFill>
                <a:latin typeface="Cambria" panose="02040503050406030204" pitchFamily="18" charset="0"/>
              </a:endParaRPr>
            </a:p>
          </p:txBody>
        </p:sp>
      </p:grpSp>
      <p:sp>
        <p:nvSpPr>
          <p:cNvPr id="13" name="Rectangle: Rounded Corners 10">
            <a:extLst>
              <a:ext uri="{FF2B5EF4-FFF2-40B4-BE49-F238E27FC236}">
                <a16:creationId xmlns:a16="http://schemas.microsoft.com/office/drawing/2014/main" id="{0E75231F-53C4-7C58-15A3-3F20E0790DFE}"/>
              </a:ext>
            </a:extLst>
          </p:cNvPr>
          <p:cNvSpPr/>
          <p:nvPr/>
        </p:nvSpPr>
        <p:spPr>
          <a:xfrm>
            <a:off x="617607" y="2447212"/>
            <a:ext cx="10761593" cy="3142073"/>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TextBox 14">
            <a:extLst>
              <a:ext uri="{FF2B5EF4-FFF2-40B4-BE49-F238E27FC236}">
                <a16:creationId xmlns:a16="http://schemas.microsoft.com/office/drawing/2014/main" id="{27DAC9B5-A744-3DEE-A608-DA18E2FD6EDC}"/>
              </a:ext>
            </a:extLst>
          </p:cNvPr>
          <p:cNvSpPr txBox="1"/>
          <p:nvPr/>
        </p:nvSpPr>
        <p:spPr>
          <a:xfrm>
            <a:off x="762000" y="2515232"/>
            <a:ext cx="9956800" cy="2554545"/>
          </a:xfrm>
          <a:prstGeom prst="rect">
            <a:avLst/>
          </a:prstGeom>
          <a:noFill/>
        </p:spPr>
        <p:txBody>
          <a:bodyPr wrap="square">
            <a:spAutoFit/>
          </a:bodyPr>
          <a:lstStyle/>
          <a:p>
            <a:pPr algn="ctr" defTabSz="609630"/>
            <a:r>
              <a:rPr lang="vi-VN" sz="4000" b="1" dirty="0">
                <a:solidFill>
                  <a:srgbClr val="752912"/>
                </a:solidFill>
                <a:latin typeface="Cambria" panose="02040503050406030204" pitchFamily="18" charset="0"/>
              </a:rPr>
              <a:t>Con gì lông trắng tựa bông</a:t>
            </a:r>
          </a:p>
          <a:p>
            <a:pPr algn="ctr" defTabSz="609630"/>
            <a:r>
              <a:rPr lang="vi-VN" sz="4000" b="1" dirty="0">
                <a:solidFill>
                  <a:srgbClr val="752912"/>
                </a:solidFill>
                <a:latin typeface="Cambria" panose="02040503050406030204" pitchFamily="18" charset="0"/>
              </a:rPr>
              <a:t>Bay la bay lả giữa đồng lúa xanh</a:t>
            </a:r>
          </a:p>
          <a:p>
            <a:pPr algn="ctr" defTabSz="609630"/>
            <a:r>
              <a:rPr lang="vi-VN" sz="4000" b="1" dirty="0">
                <a:solidFill>
                  <a:srgbClr val="752912"/>
                </a:solidFill>
                <a:latin typeface="Cambria" panose="02040503050406030204" pitchFamily="18" charset="0"/>
              </a:rPr>
              <a:t>Tính nết chăm chỉ, hiền lành</a:t>
            </a:r>
          </a:p>
          <a:p>
            <a:pPr algn="ctr" defTabSz="609630"/>
            <a:r>
              <a:rPr lang="vi-VN" sz="4000" b="1" dirty="0">
                <a:solidFill>
                  <a:srgbClr val="752912"/>
                </a:solidFill>
                <a:latin typeface="Cambria" panose="02040503050406030204" pitchFamily="18" charset="0"/>
              </a:rPr>
              <a:t>Chân cao, cổ ngẳng, dáng hình mảnh mai?</a:t>
            </a:r>
            <a:endParaRPr lang="en-US" sz="4000" b="1" dirty="0">
              <a:solidFill>
                <a:srgbClr val="752912"/>
              </a:solidFill>
              <a:latin typeface="Cambria" panose="02040503050406030204" pitchFamily="18" charset="0"/>
            </a:endParaRPr>
          </a:p>
        </p:txBody>
      </p:sp>
    </p:spTree>
    <p:extLst>
      <p:ext uri="{BB962C8B-B14F-4D97-AF65-F5344CB8AC3E}">
        <p14:creationId xmlns:p14="http://schemas.microsoft.com/office/powerpoint/2010/main" val="212756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2"/>
            <a:stretch>
              <a:fillRect r="-49538" b="-1046"/>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2"/>
            <a:stretch>
              <a:fillRect r="-49538" b="-93696"/>
            </a:stretch>
          </a:blipFill>
        </p:spPr>
      </p:sp>
      <p:grpSp>
        <p:nvGrpSpPr>
          <p:cNvPr id="10" name="Group 10"/>
          <p:cNvGrpSpPr/>
          <p:nvPr/>
        </p:nvGrpSpPr>
        <p:grpSpPr>
          <a:xfrm>
            <a:off x="951305" y="866964"/>
            <a:ext cx="4491990" cy="4491990"/>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2209" r="-2209"/>
              </a:stretch>
            </a:blipFill>
          </p:spPr>
        </p:sp>
      </p:grpSp>
      <p:grpSp>
        <p:nvGrpSpPr>
          <p:cNvPr id="12" name="Group 12"/>
          <p:cNvGrpSpPr/>
          <p:nvPr/>
        </p:nvGrpSpPr>
        <p:grpSpPr>
          <a:xfrm>
            <a:off x="5807952" y="304771"/>
            <a:ext cx="3725586" cy="3497580"/>
            <a:chOff x="0" y="0"/>
            <a:chExt cx="6350000" cy="5961380"/>
          </a:xfrm>
        </p:grpSpPr>
        <p:sp>
          <p:nvSpPr>
            <p:cNvPr id="13" name="Freeform 13"/>
            <p:cNvSpPr/>
            <p:nvPr/>
          </p:nvSpPr>
          <p:spPr>
            <a:xfrm>
              <a:off x="0" y="0"/>
              <a:ext cx="6350000" cy="5961380"/>
            </a:xfrm>
            <a:custGeom>
              <a:avLst/>
              <a:gdLst/>
              <a:ahLst/>
              <a:cxnLst/>
              <a:rect l="l" t="t" r="r" b="b"/>
              <a:pathLst>
                <a:path w="6350000" h="5961380">
                  <a:moveTo>
                    <a:pt x="6220460" y="2851150"/>
                  </a:moveTo>
                  <a:cubicBezTo>
                    <a:pt x="6220460" y="2786380"/>
                    <a:pt x="6220460" y="2656840"/>
                    <a:pt x="6220460" y="2592070"/>
                  </a:cubicBezTo>
                  <a:lnTo>
                    <a:pt x="6090920" y="2592070"/>
                  </a:lnTo>
                  <a:cubicBezTo>
                    <a:pt x="6090920" y="2527300"/>
                    <a:pt x="6090920" y="2397760"/>
                    <a:pt x="6090920" y="2332990"/>
                  </a:cubicBezTo>
                  <a:cubicBezTo>
                    <a:pt x="6026150" y="2332990"/>
                    <a:pt x="5896610" y="2332990"/>
                    <a:pt x="5831840" y="2332990"/>
                  </a:cubicBezTo>
                  <a:lnTo>
                    <a:pt x="5831840" y="2203450"/>
                  </a:lnTo>
                  <a:cubicBezTo>
                    <a:pt x="5716270" y="2203450"/>
                    <a:pt x="5558790" y="2203450"/>
                    <a:pt x="5443220" y="2203450"/>
                  </a:cubicBezTo>
                  <a:lnTo>
                    <a:pt x="5443220" y="2073910"/>
                  </a:lnTo>
                  <a:lnTo>
                    <a:pt x="5572760" y="2073910"/>
                  </a:lnTo>
                  <a:lnTo>
                    <a:pt x="5572760" y="1944370"/>
                  </a:lnTo>
                  <a:lnTo>
                    <a:pt x="5702300" y="1944370"/>
                  </a:lnTo>
                  <a:cubicBezTo>
                    <a:pt x="5702300" y="1828800"/>
                    <a:pt x="5702300" y="1671320"/>
                    <a:pt x="5702300" y="1555750"/>
                  </a:cubicBezTo>
                  <a:lnTo>
                    <a:pt x="5831840" y="1555750"/>
                  </a:lnTo>
                  <a:cubicBezTo>
                    <a:pt x="5831840" y="1347470"/>
                    <a:pt x="5831840" y="1115060"/>
                    <a:pt x="5831840" y="908050"/>
                  </a:cubicBezTo>
                  <a:lnTo>
                    <a:pt x="5702300" y="908050"/>
                  </a:lnTo>
                  <a:cubicBezTo>
                    <a:pt x="5702300" y="843280"/>
                    <a:pt x="5702300" y="713740"/>
                    <a:pt x="5702300" y="648970"/>
                  </a:cubicBezTo>
                  <a:lnTo>
                    <a:pt x="5572760" y="648970"/>
                  </a:lnTo>
                  <a:cubicBezTo>
                    <a:pt x="5572760" y="584200"/>
                    <a:pt x="5572760" y="454660"/>
                    <a:pt x="5572760" y="389890"/>
                  </a:cubicBezTo>
                  <a:lnTo>
                    <a:pt x="5443220" y="389890"/>
                  </a:lnTo>
                  <a:lnTo>
                    <a:pt x="5443220" y="259080"/>
                  </a:lnTo>
                  <a:cubicBezTo>
                    <a:pt x="5378450" y="259080"/>
                    <a:pt x="5248910" y="259080"/>
                    <a:pt x="5184140" y="259080"/>
                  </a:cubicBezTo>
                  <a:lnTo>
                    <a:pt x="5184140" y="129540"/>
                  </a:lnTo>
                  <a:cubicBezTo>
                    <a:pt x="5119370" y="129540"/>
                    <a:pt x="4989830" y="129540"/>
                    <a:pt x="4925060" y="129540"/>
                  </a:cubicBezTo>
                  <a:lnTo>
                    <a:pt x="4925060" y="0"/>
                  </a:lnTo>
                  <a:cubicBezTo>
                    <a:pt x="4672330" y="0"/>
                    <a:pt x="4399280" y="0"/>
                    <a:pt x="4147820" y="0"/>
                  </a:cubicBezTo>
                  <a:lnTo>
                    <a:pt x="4147820" y="129540"/>
                  </a:lnTo>
                  <a:cubicBezTo>
                    <a:pt x="4032250" y="129540"/>
                    <a:pt x="3874770" y="129540"/>
                    <a:pt x="3759200" y="129540"/>
                  </a:cubicBezTo>
                  <a:lnTo>
                    <a:pt x="3759200" y="259080"/>
                  </a:lnTo>
                  <a:cubicBezTo>
                    <a:pt x="3643630" y="259080"/>
                    <a:pt x="3486150" y="259080"/>
                    <a:pt x="3370580" y="259080"/>
                  </a:cubicBezTo>
                  <a:lnTo>
                    <a:pt x="3370580" y="388620"/>
                  </a:lnTo>
                  <a:lnTo>
                    <a:pt x="3241040" y="388620"/>
                  </a:lnTo>
                  <a:lnTo>
                    <a:pt x="3241040" y="518160"/>
                  </a:lnTo>
                  <a:lnTo>
                    <a:pt x="3111500" y="518160"/>
                  </a:lnTo>
                  <a:cubicBezTo>
                    <a:pt x="3111500" y="453390"/>
                    <a:pt x="3111500" y="323850"/>
                    <a:pt x="3111500" y="259080"/>
                  </a:cubicBezTo>
                  <a:lnTo>
                    <a:pt x="2981960" y="259080"/>
                  </a:lnTo>
                  <a:lnTo>
                    <a:pt x="2981960" y="129540"/>
                  </a:lnTo>
                  <a:cubicBezTo>
                    <a:pt x="2917190" y="129540"/>
                    <a:pt x="2787650" y="129540"/>
                    <a:pt x="2722880" y="129540"/>
                  </a:cubicBezTo>
                  <a:lnTo>
                    <a:pt x="2722880" y="0"/>
                  </a:lnTo>
                  <a:cubicBezTo>
                    <a:pt x="2425700" y="0"/>
                    <a:pt x="2112010" y="0"/>
                    <a:pt x="1816100" y="0"/>
                  </a:cubicBezTo>
                  <a:lnTo>
                    <a:pt x="1816100" y="129540"/>
                  </a:lnTo>
                  <a:cubicBezTo>
                    <a:pt x="1700530" y="129540"/>
                    <a:pt x="1543050" y="129540"/>
                    <a:pt x="1427480" y="129540"/>
                  </a:cubicBezTo>
                  <a:lnTo>
                    <a:pt x="1427480" y="259080"/>
                  </a:lnTo>
                  <a:cubicBezTo>
                    <a:pt x="1362710" y="259080"/>
                    <a:pt x="1233170" y="259080"/>
                    <a:pt x="1168400" y="259080"/>
                  </a:cubicBezTo>
                  <a:lnTo>
                    <a:pt x="1168400" y="388620"/>
                  </a:lnTo>
                  <a:cubicBezTo>
                    <a:pt x="1103630" y="388620"/>
                    <a:pt x="974090" y="388620"/>
                    <a:pt x="909320" y="388620"/>
                  </a:cubicBezTo>
                  <a:lnTo>
                    <a:pt x="909320" y="518160"/>
                  </a:lnTo>
                  <a:lnTo>
                    <a:pt x="777240" y="518160"/>
                  </a:lnTo>
                  <a:lnTo>
                    <a:pt x="777240" y="647700"/>
                  </a:lnTo>
                  <a:lnTo>
                    <a:pt x="647700" y="647700"/>
                  </a:lnTo>
                  <a:lnTo>
                    <a:pt x="647700" y="777240"/>
                  </a:lnTo>
                  <a:lnTo>
                    <a:pt x="518160" y="777240"/>
                  </a:lnTo>
                  <a:cubicBezTo>
                    <a:pt x="518160" y="842010"/>
                    <a:pt x="518160" y="971550"/>
                    <a:pt x="518160" y="1036320"/>
                  </a:cubicBezTo>
                  <a:lnTo>
                    <a:pt x="388620" y="1036320"/>
                  </a:lnTo>
                  <a:lnTo>
                    <a:pt x="388620" y="1165860"/>
                  </a:lnTo>
                  <a:lnTo>
                    <a:pt x="259080" y="1165860"/>
                  </a:lnTo>
                  <a:cubicBezTo>
                    <a:pt x="259080" y="1230630"/>
                    <a:pt x="259080" y="1360170"/>
                    <a:pt x="259080" y="1424940"/>
                  </a:cubicBezTo>
                  <a:lnTo>
                    <a:pt x="129540" y="1424940"/>
                  </a:lnTo>
                  <a:cubicBezTo>
                    <a:pt x="129540" y="1540510"/>
                    <a:pt x="129540" y="1697990"/>
                    <a:pt x="129540" y="1813560"/>
                  </a:cubicBezTo>
                  <a:lnTo>
                    <a:pt x="0" y="1813560"/>
                  </a:lnTo>
                  <a:cubicBezTo>
                    <a:pt x="0" y="2153920"/>
                    <a:pt x="0" y="2509520"/>
                    <a:pt x="0" y="2849880"/>
                  </a:cubicBezTo>
                  <a:lnTo>
                    <a:pt x="129540" y="2849880"/>
                  </a:lnTo>
                  <a:lnTo>
                    <a:pt x="129540" y="2979420"/>
                  </a:lnTo>
                  <a:lnTo>
                    <a:pt x="259080" y="2979420"/>
                  </a:lnTo>
                  <a:lnTo>
                    <a:pt x="259080" y="3108960"/>
                  </a:lnTo>
                  <a:cubicBezTo>
                    <a:pt x="323850" y="3108960"/>
                    <a:pt x="453390" y="3108960"/>
                    <a:pt x="518160" y="3108960"/>
                  </a:cubicBezTo>
                  <a:lnTo>
                    <a:pt x="518160" y="3238500"/>
                  </a:lnTo>
                  <a:cubicBezTo>
                    <a:pt x="582930" y="3238500"/>
                    <a:pt x="712470" y="3238500"/>
                    <a:pt x="777240" y="3238500"/>
                  </a:cubicBezTo>
                  <a:lnTo>
                    <a:pt x="777240" y="3368040"/>
                  </a:lnTo>
                  <a:lnTo>
                    <a:pt x="647700" y="3368040"/>
                  </a:lnTo>
                  <a:cubicBezTo>
                    <a:pt x="647700" y="3483610"/>
                    <a:pt x="647700" y="3641090"/>
                    <a:pt x="647700" y="3756660"/>
                  </a:cubicBezTo>
                  <a:lnTo>
                    <a:pt x="518160" y="3756660"/>
                  </a:lnTo>
                  <a:cubicBezTo>
                    <a:pt x="518160" y="4053840"/>
                    <a:pt x="518160" y="4367530"/>
                    <a:pt x="518160" y="4663440"/>
                  </a:cubicBezTo>
                  <a:lnTo>
                    <a:pt x="647700" y="4663440"/>
                  </a:lnTo>
                  <a:cubicBezTo>
                    <a:pt x="647700" y="4779010"/>
                    <a:pt x="647700" y="4936490"/>
                    <a:pt x="647700" y="5052060"/>
                  </a:cubicBezTo>
                  <a:cubicBezTo>
                    <a:pt x="712470" y="5052060"/>
                    <a:pt x="842010" y="5052060"/>
                    <a:pt x="906780" y="5052060"/>
                  </a:cubicBezTo>
                  <a:lnTo>
                    <a:pt x="906780" y="5181600"/>
                  </a:lnTo>
                  <a:lnTo>
                    <a:pt x="1036320" y="5181600"/>
                  </a:lnTo>
                  <a:lnTo>
                    <a:pt x="1036320" y="5311140"/>
                  </a:lnTo>
                  <a:cubicBezTo>
                    <a:pt x="1151890" y="5311140"/>
                    <a:pt x="1309370" y="5311140"/>
                    <a:pt x="1424940" y="5311140"/>
                  </a:cubicBezTo>
                  <a:lnTo>
                    <a:pt x="1424940" y="5440680"/>
                  </a:lnTo>
                  <a:cubicBezTo>
                    <a:pt x="1633220" y="5440680"/>
                    <a:pt x="1865630" y="5440680"/>
                    <a:pt x="2072640" y="5440680"/>
                  </a:cubicBezTo>
                  <a:lnTo>
                    <a:pt x="2072640" y="5311140"/>
                  </a:lnTo>
                  <a:cubicBezTo>
                    <a:pt x="2235200" y="5311140"/>
                    <a:pt x="2428240" y="5311140"/>
                    <a:pt x="2590800" y="5311140"/>
                  </a:cubicBezTo>
                  <a:lnTo>
                    <a:pt x="2590800" y="5181600"/>
                  </a:lnTo>
                  <a:lnTo>
                    <a:pt x="2720340" y="5181600"/>
                  </a:lnTo>
                  <a:cubicBezTo>
                    <a:pt x="2720340" y="5297170"/>
                    <a:pt x="2720340" y="5454650"/>
                    <a:pt x="2720340" y="5570220"/>
                  </a:cubicBezTo>
                  <a:lnTo>
                    <a:pt x="2849880" y="5570220"/>
                  </a:lnTo>
                  <a:lnTo>
                    <a:pt x="2849880" y="5702300"/>
                  </a:lnTo>
                  <a:lnTo>
                    <a:pt x="2979420" y="5702300"/>
                  </a:lnTo>
                  <a:lnTo>
                    <a:pt x="2979420" y="5831840"/>
                  </a:lnTo>
                  <a:cubicBezTo>
                    <a:pt x="3044190" y="5831840"/>
                    <a:pt x="3173730" y="5831840"/>
                    <a:pt x="3238500" y="5831840"/>
                  </a:cubicBezTo>
                  <a:lnTo>
                    <a:pt x="3238500" y="5961380"/>
                  </a:lnTo>
                  <a:cubicBezTo>
                    <a:pt x="3666490" y="5961380"/>
                    <a:pt x="4105910" y="5961380"/>
                    <a:pt x="4533900" y="5961380"/>
                  </a:cubicBezTo>
                  <a:lnTo>
                    <a:pt x="4533900" y="5831840"/>
                  </a:lnTo>
                  <a:cubicBezTo>
                    <a:pt x="4649470" y="5831840"/>
                    <a:pt x="4806950" y="5831840"/>
                    <a:pt x="4922520" y="5831840"/>
                  </a:cubicBezTo>
                  <a:lnTo>
                    <a:pt x="4922520" y="5702300"/>
                  </a:lnTo>
                  <a:cubicBezTo>
                    <a:pt x="4987290" y="5702300"/>
                    <a:pt x="5116830" y="5702300"/>
                    <a:pt x="5181600" y="5702300"/>
                  </a:cubicBezTo>
                  <a:lnTo>
                    <a:pt x="5181600" y="5572760"/>
                  </a:lnTo>
                  <a:lnTo>
                    <a:pt x="5311140" y="5572760"/>
                  </a:lnTo>
                  <a:lnTo>
                    <a:pt x="5311140" y="5443220"/>
                  </a:lnTo>
                  <a:lnTo>
                    <a:pt x="5440680" y="5443220"/>
                  </a:lnTo>
                  <a:lnTo>
                    <a:pt x="5440680" y="5313680"/>
                  </a:lnTo>
                  <a:lnTo>
                    <a:pt x="5570220" y="5313680"/>
                  </a:lnTo>
                  <a:lnTo>
                    <a:pt x="5570220" y="5184140"/>
                  </a:lnTo>
                  <a:lnTo>
                    <a:pt x="5702300" y="5184140"/>
                  </a:lnTo>
                  <a:lnTo>
                    <a:pt x="5702300" y="5054600"/>
                  </a:lnTo>
                  <a:lnTo>
                    <a:pt x="5831840" y="5054600"/>
                  </a:lnTo>
                  <a:lnTo>
                    <a:pt x="5831840" y="4925060"/>
                  </a:lnTo>
                  <a:lnTo>
                    <a:pt x="5961380" y="4925060"/>
                  </a:lnTo>
                  <a:cubicBezTo>
                    <a:pt x="5961380" y="4860290"/>
                    <a:pt x="5961380" y="4730750"/>
                    <a:pt x="5961380" y="4665980"/>
                  </a:cubicBezTo>
                  <a:lnTo>
                    <a:pt x="6090920" y="4665980"/>
                  </a:lnTo>
                  <a:cubicBezTo>
                    <a:pt x="6090920" y="4503420"/>
                    <a:pt x="6090920" y="4310380"/>
                    <a:pt x="6090920" y="4147820"/>
                  </a:cubicBezTo>
                  <a:lnTo>
                    <a:pt x="6220460" y="4147820"/>
                  </a:lnTo>
                  <a:cubicBezTo>
                    <a:pt x="6220460" y="4032250"/>
                    <a:pt x="6220460" y="3874770"/>
                    <a:pt x="6220460" y="3759200"/>
                  </a:cubicBezTo>
                  <a:lnTo>
                    <a:pt x="6350000" y="3759200"/>
                  </a:lnTo>
                  <a:cubicBezTo>
                    <a:pt x="6350000" y="3462020"/>
                    <a:pt x="6350000" y="3148330"/>
                    <a:pt x="6350000" y="2852420"/>
                  </a:cubicBezTo>
                  <a:lnTo>
                    <a:pt x="6220460" y="2852420"/>
                  </a:lnTo>
                  <a:close/>
                </a:path>
              </a:pathLst>
            </a:custGeom>
            <a:blipFill>
              <a:blip r:embed="rId4"/>
              <a:stretch>
                <a:fillRect r="-51419"/>
              </a:stretch>
            </a:blipFill>
          </p:spPr>
        </p:sp>
      </p:grpSp>
      <p:sp>
        <p:nvSpPr>
          <p:cNvPr id="14" name="TextBox 14"/>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grpSp>
        <p:nvGrpSpPr>
          <p:cNvPr id="15" name="Group 14">
            <a:extLst>
              <a:ext uri="{FF2B5EF4-FFF2-40B4-BE49-F238E27FC236}">
                <a16:creationId xmlns:a16="http://schemas.microsoft.com/office/drawing/2014/main" id="{6ED4DF2B-FF59-DFF2-FCE1-2AC7D82B4C4C}"/>
              </a:ext>
            </a:extLst>
          </p:cNvPr>
          <p:cNvGrpSpPr/>
          <p:nvPr/>
        </p:nvGrpSpPr>
        <p:grpSpPr>
          <a:xfrm>
            <a:off x="5807952" y="4211196"/>
            <a:ext cx="4015783" cy="1118979"/>
            <a:chOff x="88477" y="342908"/>
            <a:chExt cx="7924964" cy="1678468"/>
          </a:xfrm>
        </p:grpSpPr>
        <p:sp>
          <p:nvSpPr>
            <p:cNvPr id="16" name="Rectangle: Rounded Corners 10">
              <a:extLst>
                <a:ext uri="{FF2B5EF4-FFF2-40B4-BE49-F238E27FC236}">
                  <a16:creationId xmlns:a16="http://schemas.microsoft.com/office/drawing/2014/main"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7" name="TextBox 16">
              <a:extLst>
                <a:ext uri="{FF2B5EF4-FFF2-40B4-BE49-F238E27FC236}">
                  <a16:creationId xmlns:a16="http://schemas.microsoft.com/office/drawing/2014/main" id="{27DAC9B5-A744-3DEE-A608-DA18E2FD6EDC}"/>
                </a:ext>
              </a:extLst>
            </p:cNvPr>
            <p:cNvSpPr txBox="1"/>
            <p:nvPr/>
          </p:nvSpPr>
          <p:spPr>
            <a:xfrm>
              <a:off x="254340" y="520110"/>
              <a:ext cx="7608677" cy="1369798"/>
            </a:xfrm>
            <a:prstGeom prst="rect">
              <a:avLst/>
            </a:prstGeom>
            <a:noFill/>
          </p:spPr>
          <p:txBody>
            <a:bodyPr wrap="square">
              <a:spAutoFit/>
            </a:bodyPr>
            <a:lstStyle/>
            <a:p>
              <a:pPr algn="ctr" defTabSz="609630"/>
              <a:r>
                <a:rPr lang="vi-VN" sz="5334" b="1" dirty="0">
                  <a:solidFill>
                    <a:srgbClr val="752912"/>
                  </a:solidFill>
                  <a:latin typeface="Cambria" panose="02040503050406030204" pitchFamily="18" charset="0"/>
                </a:rPr>
                <a:t>Con cò</a:t>
              </a:r>
              <a:endParaRPr lang="en-US" sz="5334" b="1" dirty="0">
                <a:solidFill>
                  <a:srgbClr val="752912"/>
                </a:solidFill>
                <a:latin typeface="Cambria" panose="02040503050406030204" pitchFamily="18" charset="0"/>
              </a:endParaRPr>
            </a:p>
          </p:txBody>
        </p:sp>
      </p:grpSp>
    </p:spTree>
    <p:extLst>
      <p:ext uri="{BB962C8B-B14F-4D97-AF65-F5344CB8AC3E}">
        <p14:creationId xmlns:p14="http://schemas.microsoft.com/office/powerpoint/2010/main" val="2845056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1AA495A-0D2C-4074-8AB3-79EAC0725D2A}"/>
              </a:ext>
            </a:extLst>
          </p:cNvPr>
          <p:cNvPicPr>
            <a:picLocks noChangeAspect="1"/>
          </p:cNvPicPr>
          <p:nvPr/>
        </p:nvPicPr>
        <p:blipFill>
          <a:blip r:embed="rId2"/>
          <a:stretch>
            <a:fillRect/>
          </a:stretch>
        </p:blipFill>
        <p:spPr>
          <a:xfrm>
            <a:off x="0" y="1933537"/>
            <a:ext cx="11684217" cy="3957768"/>
          </a:xfrm>
          <a:prstGeom prst="rect">
            <a:avLst/>
          </a:prstGeom>
        </p:spPr>
      </p:pic>
    </p:spTree>
    <p:extLst>
      <p:ext uri="{BB962C8B-B14F-4D97-AF65-F5344CB8AC3E}">
        <p14:creationId xmlns:p14="http://schemas.microsoft.com/office/powerpoint/2010/main" val="123613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rot="5400000">
            <a:off x="4006859" y="-1225636"/>
            <a:ext cx="3837509" cy="10237814"/>
            <a:chOff x="1" y="-698217"/>
            <a:chExt cx="4433570" cy="7048217"/>
          </a:xfrm>
          <a:solidFill>
            <a:schemeClr val="accent5">
              <a:lumMod val="20000"/>
              <a:lumOff val="80000"/>
            </a:schemeClr>
          </a:solidFill>
        </p:grpSpPr>
        <p:sp>
          <p:nvSpPr>
            <p:cNvPr id="9" name="Freeform 9"/>
            <p:cNvSpPr/>
            <p:nvPr/>
          </p:nvSpPr>
          <p:spPr>
            <a:xfrm>
              <a:off x="1" y="-698217"/>
              <a:ext cx="4433570" cy="7048217"/>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grpFill/>
            <a:ln w="12700">
              <a:solidFill>
                <a:srgbClr val="000000"/>
              </a:solidFill>
            </a:ln>
          </p:spPr>
        </p:sp>
      </p:grpSp>
      <p:sp>
        <p:nvSpPr>
          <p:cNvPr id="15" name="TextBox 15"/>
          <p:cNvSpPr txBox="1"/>
          <p:nvPr/>
        </p:nvSpPr>
        <p:spPr>
          <a:xfrm>
            <a:off x="1646693" y="2216170"/>
            <a:ext cx="7994699" cy="3323987"/>
          </a:xfrm>
          <a:prstGeom prst="rect">
            <a:avLst/>
          </a:prstGeom>
        </p:spPr>
        <p:txBody>
          <a:bodyPr wrap="square" lIns="0" tIns="0" rIns="0" bIns="0" rtlCol="0" anchor="t">
            <a:spAutoFit/>
          </a:bodyPr>
          <a:lstStyle/>
          <a:p>
            <a:pPr defTabSz="609630"/>
            <a:r>
              <a:rPr lang="vi-VN" sz="3600" dirty="0">
                <a:solidFill>
                  <a:srgbClr val="002060"/>
                </a:solidFill>
                <a:latin typeface="Arial" panose="020B0604020202020204" pitchFamily="34" charset="0"/>
              </a:rPr>
              <a:t>- </a:t>
            </a:r>
            <a:r>
              <a:rPr lang="en-US" sz="3600" dirty="0" err="1">
                <a:solidFill>
                  <a:srgbClr val="002060"/>
                </a:solidFill>
                <a:latin typeface="Calibri"/>
              </a:rPr>
              <a:t>Đọc</a:t>
            </a:r>
            <a:r>
              <a:rPr lang="en-US" sz="3600" dirty="0">
                <a:solidFill>
                  <a:srgbClr val="002060"/>
                </a:solidFill>
                <a:latin typeface="Calibri"/>
              </a:rPr>
              <a:t> </a:t>
            </a:r>
            <a:r>
              <a:rPr lang="en-US" sz="3600" dirty="0" err="1">
                <a:solidFill>
                  <a:srgbClr val="002060"/>
                </a:solidFill>
                <a:latin typeface="Calibri"/>
              </a:rPr>
              <a:t>trôi</a:t>
            </a:r>
            <a:r>
              <a:rPr lang="en-US" sz="3600" dirty="0">
                <a:solidFill>
                  <a:srgbClr val="002060"/>
                </a:solidFill>
                <a:latin typeface="Calibri"/>
              </a:rPr>
              <a:t> </a:t>
            </a:r>
            <a:r>
              <a:rPr lang="en-US" sz="3600" dirty="0" err="1">
                <a:solidFill>
                  <a:srgbClr val="002060"/>
                </a:solidFill>
                <a:latin typeface="Calibri"/>
              </a:rPr>
              <a:t>chảy</a:t>
            </a:r>
            <a:r>
              <a:rPr lang="en-US" sz="3600" dirty="0">
                <a:solidFill>
                  <a:srgbClr val="002060"/>
                </a:solidFill>
                <a:latin typeface="Calibri"/>
              </a:rPr>
              <a:t> </a:t>
            </a:r>
            <a:r>
              <a:rPr lang="en-US" sz="3600" dirty="0" err="1">
                <a:solidFill>
                  <a:srgbClr val="002060"/>
                </a:solidFill>
                <a:latin typeface="Calibri"/>
              </a:rPr>
              <a:t>toàn</a:t>
            </a:r>
            <a:r>
              <a:rPr lang="en-US" sz="3600" dirty="0">
                <a:solidFill>
                  <a:srgbClr val="002060"/>
                </a:solidFill>
                <a:latin typeface="Calibri"/>
              </a:rPr>
              <a:t> </a:t>
            </a:r>
            <a:r>
              <a:rPr lang="en-US" sz="3600" dirty="0" err="1">
                <a:solidFill>
                  <a:srgbClr val="002060"/>
                </a:solidFill>
                <a:latin typeface="Calibri"/>
              </a:rPr>
              <a:t>bài</a:t>
            </a:r>
            <a:r>
              <a:rPr lang="en-US" sz="3600" dirty="0">
                <a:solidFill>
                  <a:srgbClr val="002060"/>
                </a:solidFill>
                <a:latin typeface="Calibri"/>
              </a:rPr>
              <a:t>, </a:t>
            </a:r>
            <a:r>
              <a:rPr lang="en-US" sz="3600" dirty="0" err="1">
                <a:solidFill>
                  <a:srgbClr val="002060"/>
                </a:solidFill>
                <a:latin typeface="Calibri"/>
              </a:rPr>
              <a:t>ngắt</a:t>
            </a:r>
            <a:r>
              <a:rPr lang="en-US" sz="3600" dirty="0">
                <a:solidFill>
                  <a:srgbClr val="002060"/>
                </a:solidFill>
                <a:latin typeface="Calibri"/>
              </a:rPr>
              <a:t> </a:t>
            </a:r>
            <a:r>
              <a:rPr lang="en-US" sz="3600" dirty="0" err="1">
                <a:solidFill>
                  <a:srgbClr val="002060"/>
                </a:solidFill>
                <a:latin typeface="Calibri"/>
              </a:rPr>
              <a:t>nghỉ</a:t>
            </a:r>
            <a:r>
              <a:rPr lang="en-US" sz="3600" dirty="0">
                <a:solidFill>
                  <a:srgbClr val="002060"/>
                </a:solidFill>
                <a:latin typeface="Calibri"/>
              </a:rPr>
              <a:t> </a:t>
            </a:r>
            <a:r>
              <a:rPr lang="en-US" sz="3600" dirty="0" err="1">
                <a:solidFill>
                  <a:srgbClr val="002060"/>
                </a:solidFill>
                <a:latin typeface="Calibri"/>
              </a:rPr>
              <a:t>câu</a:t>
            </a:r>
            <a:r>
              <a:rPr lang="en-US" sz="3600" dirty="0">
                <a:solidFill>
                  <a:srgbClr val="002060"/>
                </a:solidFill>
                <a:latin typeface="Calibri"/>
              </a:rPr>
              <a:t> </a:t>
            </a:r>
            <a:r>
              <a:rPr lang="en-US" sz="3600" dirty="0" err="1">
                <a:solidFill>
                  <a:srgbClr val="002060"/>
                </a:solidFill>
                <a:latin typeface="Calibri"/>
              </a:rPr>
              <a:t>đúng</a:t>
            </a:r>
            <a:r>
              <a:rPr lang="en-US" sz="3600" dirty="0">
                <a:solidFill>
                  <a:srgbClr val="002060"/>
                </a:solidFill>
                <a:latin typeface="Calibri"/>
              </a:rPr>
              <a:t>, </a:t>
            </a:r>
            <a:r>
              <a:rPr lang="en-US" sz="3600" dirty="0" err="1">
                <a:solidFill>
                  <a:srgbClr val="002060"/>
                </a:solidFill>
                <a:latin typeface="Calibri"/>
              </a:rPr>
              <a:t>chú</a:t>
            </a:r>
            <a:r>
              <a:rPr lang="en-US" sz="3600" dirty="0">
                <a:solidFill>
                  <a:srgbClr val="002060"/>
                </a:solidFill>
                <a:latin typeface="Calibri"/>
              </a:rPr>
              <a:t> ý </a:t>
            </a:r>
            <a:r>
              <a:rPr lang="en-US" sz="3600" dirty="0" err="1">
                <a:solidFill>
                  <a:srgbClr val="002060"/>
                </a:solidFill>
                <a:latin typeface="Calibri"/>
              </a:rPr>
              <a:t>câu</a:t>
            </a:r>
            <a:r>
              <a:rPr lang="en-US" sz="3600" dirty="0">
                <a:solidFill>
                  <a:srgbClr val="002060"/>
                </a:solidFill>
                <a:latin typeface="Calibri"/>
              </a:rPr>
              <a:t> </a:t>
            </a:r>
            <a:r>
              <a:rPr lang="en-US" sz="3600" dirty="0" err="1">
                <a:solidFill>
                  <a:srgbClr val="002060"/>
                </a:solidFill>
                <a:latin typeface="Calibri"/>
              </a:rPr>
              <a:t>dài</a:t>
            </a:r>
            <a:r>
              <a:rPr lang="en-US" sz="3600" dirty="0">
                <a:solidFill>
                  <a:srgbClr val="002060"/>
                </a:solidFill>
                <a:latin typeface="Calibri"/>
              </a:rPr>
              <a:t>. </a:t>
            </a:r>
            <a:endParaRPr lang="vi-VN" sz="3600" dirty="0">
              <a:solidFill>
                <a:srgbClr val="002060"/>
              </a:solidFill>
              <a:latin typeface="Arial" panose="020B0604020202020204" pitchFamily="34" charset="0"/>
            </a:endParaRPr>
          </a:p>
          <a:p>
            <a:pPr defTabSz="609630"/>
            <a:endParaRPr lang="vi-VN" sz="3600" dirty="0">
              <a:solidFill>
                <a:srgbClr val="002060"/>
              </a:solidFill>
              <a:latin typeface="Arial" panose="020B0604020202020204" pitchFamily="34" charset="0"/>
            </a:endParaRPr>
          </a:p>
          <a:p>
            <a:pPr defTabSz="609630"/>
            <a:r>
              <a:rPr lang="vi-VN" sz="3600" dirty="0">
                <a:solidFill>
                  <a:srgbClr val="002060"/>
                </a:solidFill>
                <a:latin typeface="Arial" panose="020B0604020202020204" pitchFamily="34" charset="0"/>
              </a:rPr>
              <a:t>- </a:t>
            </a:r>
            <a:r>
              <a:rPr lang="en-US" sz="3600" dirty="0" err="1">
                <a:solidFill>
                  <a:srgbClr val="002060"/>
                </a:solidFill>
                <a:latin typeface="Calibri"/>
              </a:rPr>
              <a:t>Đọc</a:t>
            </a:r>
            <a:r>
              <a:rPr lang="en-US" sz="3600" dirty="0">
                <a:solidFill>
                  <a:srgbClr val="002060"/>
                </a:solidFill>
                <a:latin typeface="Calibri"/>
              </a:rPr>
              <a:t> </a:t>
            </a:r>
            <a:r>
              <a:rPr lang="en-US" sz="3600" dirty="0" err="1">
                <a:solidFill>
                  <a:srgbClr val="002060"/>
                </a:solidFill>
                <a:latin typeface="Calibri"/>
              </a:rPr>
              <a:t>diễn</a:t>
            </a:r>
            <a:r>
              <a:rPr lang="en-US" sz="3600" dirty="0">
                <a:solidFill>
                  <a:srgbClr val="002060"/>
                </a:solidFill>
                <a:latin typeface="Calibri"/>
              </a:rPr>
              <a:t> </a:t>
            </a:r>
            <a:r>
              <a:rPr lang="en-US" sz="3600" dirty="0" err="1">
                <a:solidFill>
                  <a:srgbClr val="002060"/>
                </a:solidFill>
                <a:latin typeface="Calibri"/>
              </a:rPr>
              <a:t>cảm</a:t>
            </a:r>
            <a:r>
              <a:rPr lang="en-US" sz="3600" dirty="0">
                <a:solidFill>
                  <a:srgbClr val="002060"/>
                </a:solidFill>
                <a:latin typeface="Calibri"/>
              </a:rPr>
              <a:t> </a:t>
            </a:r>
            <a:r>
              <a:rPr lang="en-US" sz="3600" dirty="0" err="1">
                <a:solidFill>
                  <a:srgbClr val="002060"/>
                </a:solidFill>
                <a:latin typeface="Calibri"/>
              </a:rPr>
              <a:t>các</a:t>
            </a:r>
            <a:r>
              <a:rPr lang="en-US" sz="3600" dirty="0">
                <a:solidFill>
                  <a:srgbClr val="002060"/>
                </a:solidFill>
                <a:latin typeface="Calibri"/>
              </a:rPr>
              <a:t> </a:t>
            </a:r>
            <a:r>
              <a:rPr lang="en-US" sz="3600" dirty="0" err="1">
                <a:solidFill>
                  <a:srgbClr val="002060"/>
                </a:solidFill>
                <a:latin typeface="Calibri"/>
              </a:rPr>
              <a:t>từ</a:t>
            </a:r>
            <a:r>
              <a:rPr lang="en-US" sz="3600" dirty="0">
                <a:solidFill>
                  <a:srgbClr val="002060"/>
                </a:solidFill>
                <a:latin typeface="Calibri"/>
              </a:rPr>
              <a:t> </a:t>
            </a:r>
            <a:r>
              <a:rPr lang="en-US" sz="3600" dirty="0" err="1">
                <a:solidFill>
                  <a:srgbClr val="002060"/>
                </a:solidFill>
                <a:latin typeface="Calibri"/>
              </a:rPr>
              <a:t>ngữ</a:t>
            </a:r>
            <a:r>
              <a:rPr lang="en-US" sz="3600" dirty="0">
                <a:solidFill>
                  <a:srgbClr val="002060"/>
                </a:solidFill>
                <a:latin typeface="Calibri"/>
              </a:rPr>
              <a:t> </a:t>
            </a:r>
            <a:r>
              <a:rPr lang="en-US" sz="3600" dirty="0" err="1">
                <a:solidFill>
                  <a:srgbClr val="002060"/>
                </a:solidFill>
                <a:latin typeface="Calibri"/>
              </a:rPr>
              <a:t>thể</a:t>
            </a:r>
            <a:r>
              <a:rPr lang="en-US" sz="3600" dirty="0">
                <a:solidFill>
                  <a:srgbClr val="002060"/>
                </a:solidFill>
                <a:latin typeface="Calibri"/>
              </a:rPr>
              <a:t> </a:t>
            </a:r>
            <a:r>
              <a:rPr lang="en-US" sz="3600" dirty="0" err="1">
                <a:solidFill>
                  <a:srgbClr val="002060"/>
                </a:solidFill>
                <a:latin typeface="Calibri"/>
              </a:rPr>
              <a:t>hiện</a:t>
            </a:r>
            <a:r>
              <a:rPr lang="en-US" sz="3600" dirty="0">
                <a:solidFill>
                  <a:srgbClr val="002060"/>
                </a:solidFill>
                <a:latin typeface="Calibri"/>
              </a:rPr>
              <a:t> </a:t>
            </a:r>
            <a:r>
              <a:rPr lang="en-US" sz="3600" dirty="0" err="1">
                <a:solidFill>
                  <a:srgbClr val="002060"/>
                </a:solidFill>
                <a:latin typeface="Calibri"/>
              </a:rPr>
              <a:t>tâm</a:t>
            </a:r>
            <a:r>
              <a:rPr lang="en-US" sz="3600" dirty="0">
                <a:solidFill>
                  <a:srgbClr val="002060"/>
                </a:solidFill>
                <a:latin typeface="Calibri"/>
              </a:rPr>
              <a:t> </a:t>
            </a:r>
            <a:r>
              <a:rPr lang="en-US" sz="3600" dirty="0" err="1">
                <a:solidFill>
                  <a:srgbClr val="002060"/>
                </a:solidFill>
                <a:latin typeface="Calibri"/>
              </a:rPr>
              <a:t>trạng</a:t>
            </a:r>
            <a:r>
              <a:rPr lang="en-US" sz="3600" dirty="0">
                <a:solidFill>
                  <a:srgbClr val="002060"/>
                </a:solidFill>
                <a:latin typeface="Calibri"/>
              </a:rPr>
              <a:t> </a:t>
            </a:r>
            <a:r>
              <a:rPr lang="en-US" sz="3600" dirty="0" err="1">
                <a:solidFill>
                  <a:srgbClr val="002060"/>
                </a:solidFill>
                <a:latin typeface="Calibri"/>
              </a:rPr>
              <a:t>cảm</a:t>
            </a:r>
            <a:r>
              <a:rPr lang="en-US" sz="3600" dirty="0">
                <a:solidFill>
                  <a:srgbClr val="002060"/>
                </a:solidFill>
                <a:latin typeface="Calibri"/>
              </a:rPr>
              <a:t> </a:t>
            </a:r>
            <a:r>
              <a:rPr lang="en-US" sz="3600" dirty="0" err="1">
                <a:solidFill>
                  <a:srgbClr val="002060"/>
                </a:solidFill>
                <a:latin typeface="Calibri"/>
              </a:rPr>
              <a:t>xúc</a:t>
            </a:r>
            <a:r>
              <a:rPr lang="en-US" sz="3600" dirty="0">
                <a:solidFill>
                  <a:srgbClr val="002060"/>
                </a:solidFill>
                <a:latin typeface="Calibri"/>
              </a:rPr>
              <a:t> </a:t>
            </a:r>
            <a:r>
              <a:rPr lang="en-US" sz="3600" dirty="0" err="1">
                <a:solidFill>
                  <a:srgbClr val="002060"/>
                </a:solidFill>
                <a:latin typeface="Calibri"/>
              </a:rPr>
              <a:t>của</a:t>
            </a:r>
            <a:r>
              <a:rPr lang="en-US" sz="3600" dirty="0">
                <a:solidFill>
                  <a:srgbClr val="002060"/>
                </a:solidFill>
                <a:latin typeface="Calibri"/>
              </a:rPr>
              <a:t> </a:t>
            </a:r>
            <a:r>
              <a:rPr lang="en-US" sz="3600" dirty="0" err="1">
                <a:solidFill>
                  <a:srgbClr val="002060"/>
                </a:solidFill>
                <a:latin typeface="Calibri"/>
              </a:rPr>
              <a:t>nhân</a:t>
            </a:r>
            <a:r>
              <a:rPr lang="en-US" sz="3600" dirty="0">
                <a:solidFill>
                  <a:srgbClr val="002060"/>
                </a:solidFill>
                <a:latin typeface="Calibri"/>
              </a:rPr>
              <a:t> </a:t>
            </a:r>
            <a:r>
              <a:rPr lang="en-US" sz="3600" dirty="0" err="1">
                <a:solidFill>
                  <a:srgbClr val="002060"/>
                </a:solidFill>
                <a:latin typeface="Calibri"/>
              </a:rPr>
              <a:t>vật</a:t>
            </a:r>
            <a:r>
              <a:rPr lang="en-US" sz="3600" dirty="0">
                <a:solidFill>
                  <a:srgbClr val="002060"/>
                </a:solidFill>
                <a:latin typeface="Calibri"/>
              </a:rPr>
              <a:t> </a:t>
            </a:r>
            <a:r>
              <a:rPr lang="en-US" sz="3600" dirty="0" err="1">
                <a:solidFill>
                  <a:srgbClr val="002060"/>
                </a:solidFill>
                <a:latin typeface="Calibri"/>
              </a:rPr>
              <a:t>trong</a:t>
            </a:r>
            <a:r>
              <a:rPr lang="en-US" sz="3600" dirty="0">
                <a:solidFill>
                  <a:srgbClr val="002060"/>
                </a:solidFill>
                <a:latin typeface="Calibri"/>
              </a:rPr>
              <a:t> </a:t>
            </a:r>
            <a:r>
              <a:rPr lang="en-US" sz="3600" dirty="0" err="1">
                <a:solidFill>
                  <a:srgbClr val="002060"/>
                </a:solidFill>
                <a:latin typeface="Calibri"/>
              </a:rPr>
              <a:t>câu</a:t>
            </a:r>
            <a:r>
              <a:rPr lang="en-US" sz="3600" dirty="0">
                <a:solidFill>
                  <a:srgbClr val="002060"/>
                </a:solidFill>
                <a:latin typeface="Calibri"/>
              </a:rPr>
              <a:t> </a:t>
            </a:r>
            <a:r>
              <a:rPr lang="en-US" sz="3600" dirty="0" err="1">
                <a:solidFill>
                  <a:srgbClr val="002060"/>
                </a:solidFill>
                <a:latin typeface="Calibri"/>
              </a:rPr>
              <a:t>chuyện</a:t>
            </a:r>
            <a:r>
              <a:rPr lang="en-US" sz="3600" dirty="0">
                <a:solidFill>
                  <a:srgbClr val="002060"/>
                </a:solidFill>
                <a:latin typeface="Calibri"/>
              </a:rPr>
              <a:t>.</a:t>
            </a:r>
          </a:p>
        </p:txBody>
      </p:sp>
      <p:pic>
        <p:nvPicPr>
          <p:cNvPr id="4" name="Picture 3"/>
          <p:cNvPicPr>
            <a:picLocks noChangeAspect="1"/>
          </p:cNvPicPr>
          <p:nvPr/>
        </p:nvPicPr>
        <p:blipFill>
          <a:blip r:embed="rId2"/>
          <a:stretch>
            <a:fillRect/>
          </a:stretch>
        </p:blipFill>
        <p:spPr>
          <a:xfrm>
            <a:off x="1883256" y="245178"/>
            <a:ext cx="7242676" cy="1072665"/>
          </a:xfrm>
          <a:prstGeom prst="rect">
            <a:avLst/>
          </a:prstGeom>
          <a:solidFill>
            <a:schemeClr val="accent2"/>
          </a:solidFill>
        </p:spPr>
      </p:pic>
    </p:spTree>
    <p:extLst>
      <p:ext uri="{BB962C8B-B14F-4D97-AF65-F5344CB8AC3E}">
        <p14:creationId xmlns:p14="http://schemas.microsoft.com/office/powerpoint/2010/main" val="55544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5161102" y="2518657"/>
            <a:ext cx="2069264" cy="2963713"/>
            <a:chOff x="0" y="0"/>
            <a:chExt cx="4433570" cy="6350000"/>
          </a:xfrm>
        </p:grpSpPr>
        <p:sp>
          <p:nvSpPr>
            <p:cNvPr id="10" name="Freeform 1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1" name="Group 11"/>
          <p:cNvGrpSpPr/>
          <p:nvPr/>
        </p:nvGrpSpPr>
        <p:grpSpPr>
          <a:xfrm>
            <a:off x="7700663" y="2499591"/>
            <a:ext cx="2069264" cy="2963713"/>
            <a:chOff x="0" y="0"/>
            <a:chExt cx="4433570" cy="6350000"/>
          </a:xfrm>
        </p:grpSpPr>
        <p:sp>
          <p:nvSpPr>
            <p:cNvPr id="12" name="Freeform 1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3" name="Group 13"/>
          <p:cNvGrpSpPr/>
          <p:nvPr/>
        </p:nvGrpSpPr>
        <p:grpSpPr>
          <a:xfrm>
            <a:off x="2621541" y="2537723"/>
            <a:ext cx="2069264" cy="2963713"/>
            <a:chOff x="0" y="0"/>
            <a:chExt cx="4433570" cy="6350000"/>
          </a:xfrm>
        </p:grpSpPr>
        <p:sp>
          <p:nvSpPr>
            <p:cNvPr id="14" name="Freeform 1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5" name="Group 15"/>
          <p:cNvGrpSpPr/>
          <p:nvPr/>
        </p:nvGrpSpPr>
        <p:grpSpPr>
          <a:xfrm>
            <a:off x="2488259" y="2665547"/>
            <a:ext cx="2015637" cy="2886905"/>
            <a:chOff x="0" y="0"/>
            <a:chExt cx="4433570" cy="6350000"/>
          </a:xfrm>
          <a:solidFill>
            <a:schemeClr val="accent5">
              <a:lumMod val="20000"/>
              <a:lumOff val="80000"/>
            </a:schemeClr>
          </a:solidFill>
        </p:grpSpPr>
        <p:sp>
          <p:nvSpPr>
            <p:cNvPr id="16" name="Freeform 16"/>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grpFill/>
            <a:ln w="12700">
              <a:solidFill>
                <a:srgbClr val="000000"/>
              </a:solidFill>
            </a:ln>
          </p:spPr>
        </p:sp>
      </p:grpSp>
      <p:grpSp>
        <p:nvGrpSpPr>
          <p:cNvPr id="17" name="Group 17"/>
          <p:cNvGrpSpPr/>
          <p:nvPr/>
        </p:nvGrpSpPr>
        <p:grpSpPr>
          <a:xfrm>
            <a:off x="5026055" y="2665547"/>
            <a:ext cx="2015637" cy="2886905"/>
            <a:chOff x="0" y="0"/>
            <a:chExt cx="4433570" cy="6350000"/>
          </a:xfrm>
          <a:solidFill>
            <a:schemeClr val="accent5">
              <a:lumMod val="20000"/>
              <a:lumOff val="80000"/>
            </a:schemeClr>
          </a:solidFill>
        </p:grpSpPr>
        <p:sp>
          <p:nvSpPr>
            <p:cNvPr id="18" name="Freeform 18"/>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grpFill/>
            <a:ln w="12700">
              <a:solidFill>
                <a:srgbClr val="000000"/>
              </a:solidFill>
            </a:ln>
          </p:spPr>
        </p:sp>
      </p:grpSp>
      <p:grpSp>
        <p:nvGrpSpPr>
          <p:cNvPr id="19" name="Group 19"/>
          <p:cNvGrpSpPr/>
          <p:nvPr/>
        </p:nvGrpSpPr>
        <p:grpSpPr>
          <a:xfrm>
            <a:off x="7563852" y="2665547"/>
            <a:ext cx="2015637" cy="2886905"/>
            <a:chOff x="0" y="0"/>
            <a:chExt cx="4433570" cy="6350000"/>
          </a:xfrm>
          <a:solidFill>
            <a:schemeClr val="accent5">
              <a:lumMod val="20000"/>
              <a:lumOff val="80000"/>
            </a:schemeClr>
          </a:solidFill>
        </p:grpSpPr>
        <p:sp>
          <p:nvSpPr>
            <p:cNvPr id="20" name="Freeform 2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grpFill/>
            <a:ln w="12700">
              <a:solidFill>
                <a:srgbClr val="000000"/>
              </a:solidFill>
            </a:ln>
          </p:spPr>
        </p:sp>
      </p:grpSp>
      <p:grpSp>
        <p:nvGrpSpPr>
          <p:cNvPr id="21" name="Group 21"/>
          <p:cNvGrpSpPr/>
          <p:nvPr/>
        </p:nvGrpSpPr>
        <p:grpSpPr>
          <a:xfrm>
            <a:off x="133003" y="2537723"/>
            <a:ext cx="2069264" cy="2963713"/>
            <a:chOff x="0" y="0"/>
            <a:chExt cx="4433570" cy="6350000"/>
          </a:xfrm>
        </p:grpSpPr>
        <p:sp>
          <p:nvSpPr>
            <p:cNvPr id="22"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23" name="Group 23"/>
          <p:cNvGrpSpPr/>
          <p:nvPr/>
        </p:nvGrpSpPr>
        <p:grpSpPr>
          <a:xfrm>
            <a:off x="-279" y="2665547"/>
            <a:ext cx="2015637" cy="2886905"/>
            <a:chOff x="0" y="0"/>
            <a:chExt cx="4433570" cy="6350000"/>
          </a:xfrm>
          <a:solidFill>
            <a:schemeClr val="accent5">
              <a:lumMod val="20000"/>
              <a:lumOff val="80000"/>
            </a:schemeClr>
          </a:solidFill>
        </p:grpSpPr>
        <p:sp>
          <p:nvSpPr>
            <p:cNvPr id="24"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grpFill/>
            <a:ln w="12700">
              <a:solidFill>
                <a:srgbClr val="000000"/>
              </a:solidFill>
            </a:ln>
          </p:spPr>
        </p:sp>
      </p:grpSp>
      <p:sp>
        <p:nvSpPr>
          <p:cNvPr id="27" name="Freeform 27"/>
          <p:cNvSpPr/>
          <p:nvPr/>
        </p:nvSpPr>
        <p:spPr>
          <a:xfrm>
            <a:off x="7958439" y="580690"/>
            <a:ext cx="1043563" cy="1029214"/>
          </a:xfrm>
          <a:custGeom>
            <a:avLst/>
            <a:gdLst/>
            <a:ahLst/>
            <a:cxnLst/>
            <a:rect l="l" t="t" r="r" b="b"/>
            <a:pathLst>
              <a:path w="1565344" h="1543821">
                <a:moveTo>
                  <a:pt x="0" y="0"/>
                </a:moveTo>
                <a:lnTo>
                  <a:pt x="1565344" y="0"/>
                </a:lnTo>
                <a:lnTo>
                  <a:pt x="1565344" y="1543821"/>
                </a:lnTo>
                <a:lnTo>
                  <a:pt x="0" y="1543821"/>
                </a:lnTo>
                <a:lnTo>
                  <a:pt x="0" y="0"/>
                </a:lnTo>
                <a:close/>
              </a:path>
            </a:pathLst>
          </a:custGeom>
          <a:blipFill>
            <a:blip r:embed="rId2"/>
            <a:stretch>
              <a:fillRect/>
            </a:stretch>
          </a:blipFill>
        </p:spPr>
      </p:sp>
      <p:sp>
        <p:nvSpPr>
          <p:cNvPr id="30" name="TextBox 30"/>
          <p:cNvSpPr txBox="1"/>
          <p:nvPr/>
        </p:nvSpPr>
        <p:spPr>
          <a:xfrm>
            <a:off x="277275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2</a:t>
            </a:r>
            <a:endParaRPr lang="en-US" sz="3200" b="1" dirty="0">
              <a:solidFill>
                <a:srgbClr val="47428D"/>
              </a:solidFill>
              <a:latin typeface="Cambria" panose="02040503050406030204" pitchFamily="18" charset="0"/>
              <a:ea typeface="Cambria" panose="02040503050406030204" pitchFamily="18" charset="0"/>
            </a:endParaRPr>
          </a:p>
        </p:txBody>
      </p:sp>
      <p:sp>
        <p:nvSpPr>
          <p:cNvPr id="31" name="TextBox 31"/>
          <p:cNvSpPr txBox="1"/>
          <p:nvPr/>
        </p:nvSpPr>
        <p:spPr>
          <a:xfrm>
            <a:off x="5285384"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3</a:t>
            </a:r>
            <a:endParaRPr lang="en-US" sz="3200" b="1" dirty="0">
              <a:solidFill>
                <a:srgbClr val="47428D"/>
              </a:solidFill>
              <a:latin typeface="Cambria" panose="02040503050406030204" pitchFamily="18" charset="0"/>
              <a:ea typeface="Cambria" panose="02040503050406030204" pitchFamily="18" charset="0"/>
            </a:endParaRPr>
          </a:p>
        </p:txBody>
      </p:sp>
      <p:sp>
        <p:nvSpPr>
          <p:cNvPr id="32" name="TextBox 32"/>
          <p:cNvSpPr txBox="1"/>
          <p:nvPr/>
        </p:nvSpPr>
        <p:spPr>
          <a:xfrm>
            <a:off x="779800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4</a:t>
            </a:r>
            <a:endParaRPr lang="en-US" sz="3200" b="1" dirty="0">
              <a:solidFill>
                <a:srgbClr val="47428D"/>
              </a:solidFill>
              <a:latin typeface="Cambria" panose="02040503050406030204" pitchFamily="18" charset="0"/>
              <a:ea typeface="Cambria" panose="02040503050406030204" pitchFamily="18" charset="0"/>
            </a:endParaRPr>
          </a:p>
        </p:txBody>
      </p:sp>
      <p:sp>
        <p:nvSpPr>
          <p:cNvPr id="33" name="TextBox 33"/>
          <p:cNvSpPr txBox="1"/>
          <p:nvPr/>
        </p:nvSpPr>
        <p:spPr>
          <a:xfrm>
            <a:off x="335351" y="5539061"/>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1</a:t>
            </a:r>
            <a:endParaRPr lang="en-US" sz="3200" b="1" dirty="0">
              <a:solidFill>
                <a:srgbClr val="47428D"/>
              </a:solidFill>
              <a:latin typeface="Cambria" panose="02040503050406030204" pitchFamily="18" charset="0"/>
              <a:ea typeface="Cambria" panose="02040503050406030204" pitchFamily="18" charset="0"/>
            </a:endParaRPr>
          </a:p>
        </p:txBody>
      </p:sp>
      <p:sp>
        <p:nvSpPr>
          <p:cNvPr id="34" name="TextBox 5"/>
          <p:cNvSpPr txBox="1"/>
          <p:nvPr/>
        </p:nvSpPr>
        <p:spPr>
          <a:xfrm>
            <a:off x="3820614" y="970440"/>
            <a:ext cx="7994027" cy="1667123"/>
          </a:xfrm>
          <a:prstGeom prst="rect">
            <a:avLst/>
          </a:prstGeom>
        </p:spPr>
        <p:txBody>
          <a:bodyPr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grpSp>
        <p:nvGrpSpPr>
          <p:cNvPr id="35" name="Group 21"/>
          <p:cNvGrpSpPr/>
          <p:nvPr/>
        </p:nvGrpSpPr>
        <p:grpSpPr>
          <a:xfrm>
            <a:off x="10078970" y="2458444"/>
            <a:ext cx="2069264" cy="2963713"/>
            <a:chOff x="0" y="0"/>
            <a:chExt cx="4433570" cy="6350000"/>
          </a:xfrm>
        </p:grpSpPr>
        <p:sp>
          <p:nvSpPr>
            <p:cNvPr id="36"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37" name="Group 23"/>
          <p:cNvGrpSpPr/>
          <p:nvPr/>
        </p:nvGrpSpPr>
        <p:grpSpPr>
          <a:xfrm>
            <a:off x="9945688" y="2586268"/>
            <a:ext cx="2015637" cy="2886905"/>
            <a:chOff x="0" y="0"/>
            <a:chExt cx="4433570" cy="6350000"/>
          </a:xfrm>
          <a:solidFill>
            <a:schemeClr val="accent5">
              <a:lumMod val="20000"/>
              <a:lumOff val="80000"/>
            </a:schemeClr>
          </a:solidFill>
        </p:grpSpPr>
        <p:sp>
          <p:nvSpPr>
            <p:cNvPr id="38"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grpFill/>
            <a:ln w="12700">
              <a:solidFill>
                <a:srgbClr val="000000"/>
              </a:solidFill>
            </a:ln>
          </p:spPr>
        </p:sp>
      </p:grpSp>
      <p:sp>
        <p:nvSpPr>
          <p:cNvPr id="39" name="TextBox 33"/>
          <p:cNvSpPr txBox="1"/>
          <p:nvPr/>
        </p:nvSpPr>
        <p:spPr>
          <a:xfrm>
            <a:off x="10230189" y="5487010"/>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5</a:t>
            </a:r>
            <a:endParaRPr lang="en-US" sz="3200" b="1" dirty="0">
              <a:solidFill>
                <a:srgbClr val="47428D"/>
              </a:solidFill>
              <a:latin typeface="Cambria" panose="02040503050406030204" pitchFamily="18" charset="0"/>
              <a:ea typeface="Cambria" panose="02040503050406030204" pitchFamily="18" charset="0"/>
            </a:endParaRPr>
          </a:p>
        </p:txBody>
      </p:sp>
      <p:sp>
        <p:nvSpPr>
          <p:cNvPr id="40" name="TextBox 39"/>
          <p:cNvSpPr txBox="1"/>
          <p:nvPr/>
        </p:nvSpPr>
        <p:spPr>
          <a:xfrm>
            <a:off x="282624" y="3396998"/>
            <a:ext cx="1811075" cy="1754326"/>
          </a:xfrm>
          <a:prstGeom prst="rect">
            <a:avLst/>
          </a:prstGeom>
          <a:noFill/>
        </p:spPr>
        <p:txBody>
          <a:bodyPr wrap="square" rtlCol="0">
            <a:spAutoFit/>
          </a:bodyPr>
          <a:lstStyle/>
          <a:p>
            <a:pPr algn="ctr" defTabSz="609630"/>
            <a:r>
              <a:rPr lang="vi-VN" sz="3600" dirty="0">
                <a:solidFill>
                  <a:srgbClr val="002060"/>
                </a:solidFill>
                <a:latin typeface="Cambria" panose="02040503050406030204" pitchFamily="18" charset="0"/>
                <a:ea typeface="Cambria" panose="02040503050406030204" pitchFamily="18" charset="0"/>
              </a:rPr>
              <a:t>Từ đầu ...đến lá tre khô.</a:t>
            </a:r>
            <a:endParaRPr lang="en-US" sz="3600" dirty="0">
              <a:solidFill>
                <a:srgbClr val="002060"/>
              </a:solidFill>
              <a:latin typeface="Cambria" panose="02040503050406030204" pitchFamily="18" charset="0"/>
              <a:ea typeface="Cambria" panose="02040503050406030204" pitchFamily="18" charset="0"/>
            </a:endParaRPr>
          </a:p>
        </p:txBody>
      </p:sp>
      <p:sp>
        <p:nvSpPr>
          <p:cNvPr id="41" name="TextBox 40"/>
          <p:cNvSpPr txBox="1"/>
          <p:nvPr/>
        </p:nvSpPr>
        <p:spPr>
          <a:xfrm>
            <a:off x="2621541" y="3183675"/>
            <a:ext cx="1986432" cy="2062103"/>
          </a:xfrm>
          <a:prstGeom prst="rect">
            <a:avLst/>
          </a:prstGeom>
          <a:noFill/>
        </p:spPr>
        <p:txBody>
          <a:bodyPr wrap="square" rtlCol="0">
            <a:spAutoFit/>
          </a:bodyPr>
          <a:lstStyle/>
          <a:p>
            <a:pPr algn="ctr" defTabSz="609630"/>
            <a:r>
              <a:rPr lang="vi-VN" sz="3200" dirty="0">
                <a:solidFill>
                  <a:srgbClr val="002060"/>
                </a:solidFill>
                <a:latin typeface="Cambria" panose="02040503050406030204" pitchFamily="18" charset="0"/>
                <a:ea typeface="Cambria" panose="02040503050406030204" pitchFamily="18" charset="0"/>
              </a:rPr>
              <a:t>Tiếp theo ...đến khàn khàn.</a:t>
            </a:r>
            <a:endParaRPr lang="en-US" sz="3200"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085374" y="3182363"/>
            <a:ext cx="1986432" cy="2062103"/>
          </a:xfrm>
          <a:prstGeom prst="rect">
            <a:avLst/>
          </a:prstGeom>
          <a:noFill/>
        </p:spPr>
        <p:txBody>
          <a:bodyPr wrap="square" rtlCol="0">
            <a:spAutoFit/>
          </a:bodyPr>
          <a:lstStyle/>
          <a:p>
            <a:pPr algn="ctr" defTabSz="609630"/>
            <a:r>
              <a:rPr lang="vi-VN" sz="3200" dirty="0">
                <a:solidFill>
                  <a:srgbClr val="002060"/>
                </a:solidFill>
                <a:latin typeface="Cambria" panose="02040503050406030204" pitchFamily="18" charset="0"/>
                <a:ea typeface="Cambria" panose="02040503050406030204" pitchFamily="18" charset="0"/>
              </a:rPr>
              <a:t>Tiếp theo ...đến buồn thảm.</a:t>
            </a:r>
            <a:endParaRPr lang="en-US" sz="3200" dirty="0">
              <a:solidFill>
                <a:srgbClr val="002060"/>
              </a:solidFill>
              <a:latin typeface="Cambria" panose="02040503050406030204" pitchFamily="18" charset="0"/>
              <a:ea typeface="Cambria" panose="02040503050406030204" pitchFamily="18" charset="0"/>
            </a:endParaRPr>
          </a:p>
        </p:txBody>
      </p:sp>
      <p:sp>
        <p:nvSpPr>
          <p:cNvPr id="43" name="TextBox 42"/>
          <p:cNvSpPr txBox="1"/>
          <p:nvPr/>
        </p:nvSpPr>
        <p:spPr>
          <a:xfrm>
            <a:off x="7645758" y="3243341"/>
            <a:ext cx="1986432" cy="2062103"/>
          </a:xfrm>
          <a:prstGeom prst="rect">
            <a:avLst/>
          </a:prstGeom>
          <a:noFill/>
        </p:spPr>
        <p:txBody>
          <a:bodyPr wrap="square" rtlCol="0">
            <a:spAutoFit/>
          </a:bodyPr>
          <a:lstStyle/>
          <a:p>
            <a:pPr algn="ctr" defTabSz="609630"/>
            <a:r>
              <a:rPr lang="vi-VN" sz="3200" dirty="0">
                <a:solidFill>
                  <a:srgbClr val="002060"/>
                </a:solidFill>
                <a:latin typeface="Cambria" panose="02040503050406030204" pitchFamily="18" charset="0"/>
                <a:ea typeface="Cambria" panose="02040503050406030204" pitchFamily="18" charset="0"/>
              </a:rPr>
              <a:t>Tiếp theo ...đến chúng thì hơn.</a:t>
            </a:r>
            <a:endParaRPr lang="en-US" sz="3200" dirty="0">
              <a:solidFill>
                <a:srgbClr val="002060"/>
              </a:solidFill>
              <a:latin typeface="Cambria" panose="02040503050406030204" pitchFamily="18" charset="0"/>
              <a:ea typeface="Cambria" panose="02040503050406030204" pitchFamily="18" charset="0"/>
            </a:endParaRPr>
          </a:p>
        </p:txBody>
      </p:sp>
      <p:sp>
        <p:nvSpPr>
          <p:cNvPr id="44" name="TextBox 43"/>
          <p:cNvSpPr txBox="1"/>
          <p:nvPr/>
        </p:nvSpPr>
        <p:spPr>
          <a:xfrm>
            <a:off x="9996776" y="3771476"/>
            <a:ext cx="1986432" cy="646331"/>
          </a:xfrm>
          <a:prstGeom prst="rect">
            <a:avLst/>
          </a:prstGeom>
          <a:noFill/>
        </p:spPr>
        <p:txBody>
          <a:bodyPr wrap="square" rtlCol="0">
            <a:spAutoFit/>
          </a:bodyPr>
          <a:lstStyle/>
          <a:p>
            <a:pPr algn="ctr" defTabSz="609630"/>
            <a:r>
              <a:rPr lang="vi-VN" sz="3600" dirty="0">
                <a:solidFill>
                  <a:srgbClr val="002060"/>
                </a:solidFill>
                <a:latin typeface="Cambria" panose="02040503050406030204" pitchFamily="18" charset="0"/>
                <a:ea typeface="Cambria" panose="02040503050406030204" pitchFamily="18" charset="0"/>
              </a:rPr>
              <a:t>Còn lại</a:t>
            </a:r>
            <a:endParaRPr lang="en-US" sz="3600" dirty="0">
              <a:solidFill>
                <a:srgbClr val="002060"/>
              </a:solidFill>
              <a:latin typeface="Cambria" panose="02040503050406030204" pitchFamily="18" charset="0"/>
              <a:ea typeface="Cambria" panose="02040503050406030204" pitchFamily="18" charset="0"/>
            </a:endParaRPr>
          </a:p>
        </p:txBody>
      </p:sp>
      <p:pic>
        <p:nvPicPr>
          <p:cNvPr id="45" name="Picture 44"/>
          <p:cNvPicPr>
            <a:picLocks noChangeAspect="1"/>
          </p:cNvPicPr>
          <p:nvPr/>
        </p:nvPicPr>
        <p:blipFill>
          <a:blip r:embed="rId3"/>
          <a:stretch>
            <a:fillRect/>
          </a:stretch>
        </p:blipFill>
        <p:spPr>
          <a:xfrm>
            <a:off x="1834246" y="594509"/>
            <a:ext cx="7998645" cy="1358291"/>
          </a:xfrm>
          <a:prstGeom prst="rect">
            <a:avLst/>
          </a:prstGeom>
          <a:solidFill>
            <a:schemeClr val="accent2"/>
          </a:solidFill>
        </p:spPr>
      </p:pic>
    </p:spTree>
    <p:extLst>
      <p:ext uri="{BB962C8B-B14F-4D97-AF65-F5344CB8AC3E}">
        <p14:creationId xmlns:p14="http://schemas.microsoft.com/office/powerpoint/2010/main" val="407431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2"/>
            <a:stretch>
              <a:fillRect t="-80958" b="-31807"/>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2"/>
            <a:stretch>
              <a:fillRect l="-16488" t="-107937" r="-273145" b="-1460"/>
            </a:stretch>
          </a:blipFill>
        </p:spPr>
      </p:sp>
      <p:sp>
        <p:nvSpPr>
          <p:cNvPr id="22" name="Google Shape;276;p7">
            <a:extLst>
              <a:ext uri="{FF2B5EF4-FFF2-40B4-BE49-F238E27FC236}">
                <a16:creationId xmlns:a16="http://schemas.microsoft.com/office/drawing/2014/main" id="{D33CB0D1-8FD9-7C5D-268F-E2711EEE24E1}"/>
              </a:ext>
            </a:extLst>
          </p:cNvPr>
          <p:cNvSpPr/>
          <p:nvPr/>
        </p:nvSpPr>
        <p:spPr>
          <a:xfrm>
            <a:off x="1211009" y="2033556"/>
            <a:ext cx="4454721" cy="1230810"/>
          </a:xfrm>
          <a:prstGeom prst="roundRect">
            <a:avLst>
              <a:gd name="adj" fmla="val 50000"/>
            </a:avLst>
          </a:prstGeom>
          <a:solidFill>
            <a:schemeClr val="accent5">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rgbClr val="002060"/>
                </a:solidFill>
                <a:latin typeface="UTM Avo" panose="02040603050506020204" pitchFamily="18" charset="0"/>
              </a:rPr>
              <a:t> </a:t>
            </a:r>
            <a:r>
              <a:rPr lang="en-US" sz="4400" b="1" dirty="0">
                <a:ln>
                  <a:solidFill>
                    <a:prstClr val="white"/>
                  </a:solidFill>
                </a:ln>
                <a:solidFill>
                  <a:srgbClr val="002060"/>
                </a:solidFill>
                <a:latin typeface="UTM Avo" panose="02040603050506020204" pitchFamily="18" charset="0"/>
              </a:rPr>
              <a:t>c</a:t>
            </a:r>
            <a:r>
              <a:rPr lang="vi-VN" sz="4400" b="1" dirty="0">
                <a:ln>
                  <a:solidFill>
                    <a:prstClr val="white"/>
                  </a:solidFill>
                </a:ln>
                <a:solidFill>
                  <a:srgbClr val="002060"/>
                </a:solidFill>
                <a:latin typeface="UTM Avo" panose="02040603050506020204" pitchFamily="18" charset="0"/>
              </a:rPr>
              <a:t>hập chờn</a:t>
            </a:r>
            <a:endParaRPr sz="4400" b="1" dirty="0">
              <a:ln>
                <a:solidFill>
                  <a:prstClr val="white"/>
                </a:solidFill>
              </a:ln>
              <a:solidFill>
                <a:srgbClr val="002060"/>
              </a:solidFill>
              <a:latin typeface="UTM Avo" panose="02040603050506020204" pitchFamily="18" charset="0"/>
            </a:endParaRPr>
          </a:p>
        </p:txBody>
      </p:sp>
      <p:sp>
        <p:nvSpPr>
          <p:cNvPr id="23" name="Google Shape;276;p7">
            <a:extLst>
              <a:ext uri="{FF2B5EF4-FFF2-40B4-BE49-F238E27FC236}">
                <a16:creationId xmlns:a16="http://schemas.microsoft.com/office/drawing/2014/main" id="{D33CB0D1-8FD9-7C5D-268F-E2711EEE24E1}"/>
              </a:ext>
            </a:extLst>
          </p:cNvPr>
          <p:cNvSpPr/>
          <p:nvPr/>
        </p:nvSpPr>
        <p:spPr>
          <a:xfrm>
            <a:off x="1271182" y="3830372"/>
            <a:ext cx="4454721" cy="1230810"/>
          </a:xfrm>
          <a:prstGeom prst="roundRect">
            <a:avLst>
              <a:gd name="adj" fmla="val 50000"/>
            </a:avLst>
          </a:prstGeom>
          <a:solidFill>
            <a:schemeClr val="accent5">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rgbClr val="002060"/>
                </a:solidFill>
                <a:latin typeface="UTM Avo" panose="02040603050506020204" pitchFamily="18" charset="0"/>
              </a:rPr>
              <a:t> </a:t>
            </a:r>
            <a:r>
              <a:rPr lang="vi-VN" sz="4400" b="1" dirty="0">
                <a:ln>
                  <a:solidFill>
                    <a:prstClr val="white"/>
                  </a:solidFill>
                </a:ln>
                <a:solidFill>
                  <a:srgbClr val="002060"/>
                </a:solidFill>
                <a:latin typeface="UTM Avo" panose="02040603050506020204" pitchFamily="18" charset="0"/>
              </a:rPr>
              <a:t>quơ quơ</a:t>
            </a:r>
            <a:endParaRPr sz="4400" b="1" dirty="0">
              <a:ln>
                <a:solidFill>
                  <a:prstClr val="white"/>
                </a:solidFill>
              </a:ln>
              <a:solidFill>
                <a:srgbClr val="002060"/>
              </a:solidFill>
              <a:latin typeface="UTM Avo" panose="02040603050506020204" pitchFamily="18" charset="0"/>
            </a:endParaRPr>
          </a:p>
        </p:txBody>
      </p:sp>
      <p:sp>
        <p:nvSpPr>
          <p:cNvPr id="24" name="Google Shape;276;p7">
            <a:extLst>
              <a:ext uri="{FF2B5EF4-FFF2-40B4-BE49-F238E27FC236}">
                <a16:creationId xmlns:a16="http://schemas.microsoft.com/office/drawing/2014/main" id="{D33CB0D1-8FD9-7C5D-268F-E2711EEE24E1}"/>
              </a:ext>
            </a:extLst>
          </p:cNvPr>
          <p:cNvSpPr/>
          <p:nvPr/>
        </p:nvSpPr>
        <p:spPr>
          <a:xfrm>
            <a:off x="6616702" y="2045324"/>
            <a:ext cx="4454721" cy="1230810"/>
          </a:xfrm>
          <a:prstGeom prst="roundRect">
            <a:avLst>
              <a:gd name="adj" fmla="val 50000"/>
            </a:avLst>
          </a:prstGeom>
          <a:solidFill>
            <a:schemeClr val="accent5">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rgbClr val="002060"/>
                </a:solidFill>
                <a:latin typeface="UTM Avo" panose="02040603050506020204" pitchFamily="18" charset="0"/>
              </a:rPr>
              <a:t> </a:t>
            </a:r>
            <a:r>
              <a:rPr lang="vi-VN" sz="4400" b="1" dirty="0">
                <a:ln>
                  <a:solidFill>
                    <a:prstClr val="white"/>
                  </a:solidFill>
                </a:ln>
                <a:solidFill>
                  <a:srgbClr val="002060"/>
                </a:solidFill>
                <a:latin typeface="UTM Avo" panose="02040603050506020204" pitchFamily="18" charset="0"/>
              </a:rPr>
              <a:t>tát rát mặt</a:t>
            </a:r>
            <a:endParaRPr sz="4400" b="1" dirty="0">
              <a:ln>
                <a:solidFill>
                  <a:prstClr val="white"/>
                </a:solidFill>
              </a:ln>
              <a:solidFill>
                <a:srgbClr val="002060"/>
              </a:solidFill>
              <a:latin typeface="UTM Avo" panose="02040603050506020204" pitchFamily="18" charset="0"/>
            </a:endParaRPr>
          </a:p>
        </p:txBody>
      </p:sp>
      <p:sp>
        <p:nvSpPr>
          <p:cNvPr id="25" name="Google Shape;276;p7">
            <a:extLst>
              <a:ext uri="{FF2B5EF4-FFF2-40B4-BE49-F238E27FC236}">
                <a16:creationId xmlns:a16="http://schemas.microsoft.com/office/drawing/2014/main" id="{D33CB0D1-8FD9-7C5D-268F-E2711EEE24E1}"/>
              </a:ext>
            </a:extLst>
          </p:cNvPr>
          <p:cNvSpPr/>
          <p:nvPr/>
        </p:nvSpPr>
        <p:spPr>
          <a:xfrm>
            <a:off x="6676875" y="3842141"/>
            <a:ext cx="4454721" cy="1230810"/>
          </a:xfrm>
          <a:prstGeom prst="roundRect">
            <a:avLst>
              <a:gd name="adj" fmla="val 50000"/>
            </a:avLst>
          </a:prstGeom>
          <a:solidFill>
            <a:schemeClr val="accent5">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rgbClr val="002060"/>
                </a:solidFill>
                <a:latin typeface="UTM Avo" panose="02040603050506020204" pitchFamily="18" charset="0"/>
              </a:rPr>
              <a:t> </a:t>
            </a:r>
            <a:r>
              <a:rPr lang="vi-VN" sz="4400" b="1" dirty="0">
                <a:ln>
                  <a:solidFill>
                    <a:prstClr val="white"/>
                  </a:solidFill>
                </a:ln>
                <a:solidFill>
                  <a:srgbClr val="002060"/>
                </a:solidFill>
                <a:latin typeface="UTM Avo" panose="02040603050506020204" pitchFamily="18" charset="0"/>
              </a:rPr>
              <a:t>Bua Kham</a:t>
            </a:r>
            <a:endParaRPr sz="4400" b="1" dirty="0">
              <a:ln>
                <a:solidFill>
                  <a:prstClr val="white"/>
                </a:solidFill>
              </a:ln>
              <a:solidFill>
                <a:srgbClr val="002060"/>
              </a:solidFill>
              <a:latin typeface="UTM Avo" panose="02040603050506020204" pitchFamily="18" charset="0"/>
            </a:endParaRPr>
          </a:p>
        </p:txBody>
      </p:sp>
      <p:pic>
        <p:nvPicPr>
          <p:cNvPr id="4" name="Picture 3"/>
          <p:cNvPicPr>
            <a:picLocks noChangeAspect="1"/>
          </p:cNvPicPr>
          <p:nvPr/>
        </p:nvPicPr>
        <p:blipFill>
          <a:blip r:embed="rId3"/>
          <a:stretch>
            <a:fillRect/>
          </a:stretch>
        </p:blipFill>
        <p:spPr>
          <a:xfrm>
            <a:off x="2815282" y="345238"/>
            <a:ext cx="6791533" cy="1122311"/>
          </a:xfrm>
          <a:prstGeom prst="rect">
            <a:avLst/>
          </a:prstGeom>
          <a:solidFill>
            <a:schemeClr val="accent2"/>
          </a:solidFill>
        </p:spPr>
      </p:pic>
    </p:spTree>
    <p:extLst>
      <p:ext uri="{BB962C8B-B14F-4D97-AF65-F5344CB8AC3E}">
        <p14:creationId xmlns:p14="http://schemas.microsoft.com/office/powerpoint/2010/main" val="53077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2"/>
            <a:stretch>
              <a:fillRect t="-80958" b="-31807"/>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2"/>
            <a:stretch>
              <a:fillRect l="-16488" t="-107937" r="-273145" b="-1460"/>
            </a:stretch>
          </a:blipFill>
        </p:spPr>
      </p:sp>
      <p:sp>
        <p:nvSpPr>
          <p:cNvPr id="20" name="TextBox 10"/>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2" name="Google Shape;276;p7">
            <a:extLst>
              <a:ext uri="{FF2B5EF4-FFF2-40B4-BE49-F238E27FC236}">
                <a16:creationId xmlns:a16="http://schemas.microsoft.com/office/drawing/2014/main" id="{D33CB0D1-8FD9-7C5D-268F-E2711EEE24E1}"/>
              </a:ext>
            </a:extLst>
          </p:cNvPr>
          <p:cNvSpPr/>
          <p:nvPr/>
        </p:nvSpPr>
        <p:spPr>
          <a:xfrm>
            <a:off x="-1" y="1710202"/>
            <a:ext cx="12083452" cy="4587813"/>
          </a:xfrm>
          <a:prstGeom prst="roundRect">
            <a:avLst>
              <a:gd name="adj" fmla="val 50000"/>
            </a:avLst>
          </a:prstGeom>
          <a:solidFill>
            <a:schemeClr val="accent5">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en-US" sz="5400" i="1" dirty="0" err="1">
                <a:solidFill>
                  <a:srgbClr val="002060"/>
                </a:solidFill>
                <a:latin typeface="Cambria" panose="02040503050406030204" pitchFamily="18" charset="0"/>
                <a:ea typeface="Cambria" panose="02040503050406030204" pitchFamily="18" charset="0"/>
              </a:rPr>
              <a:t>Gió</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đu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đưa</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cành</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lá</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làm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vợ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chồng</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cò</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thỉnh</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thoảng</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phải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rướn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chân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và</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khẽ</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vỗ</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cánh</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để</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lấy</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thăng</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bằng</a:t>
            </a:r>
            <a:r>
              <a:rPr lang="en-US" sz="5400" i="1" dirty="0">
                <a:solidFill>
                  <a:srgbClr val="002060"/>
                </a:solidFill>
                <a:latin typeface="Cambria" panose="02040503050406030204" pitchFamily="18" charset="0"/>
                <a:ea typeface="Cambria" panose="02040503050406030204"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2620193" y="170021"/>
            <a:ext cx="6986622" cy="1011333"/>
          </a:xfrm>
          <a:prstGeom prst="rect">
            <a:avLst/>
          </a:prstGeom>
          <a:solidFill>
            <a:schemeClr val="accent2"/>
          </a:solidFill>
        </p:spPr>
      </p:pic>
    </p:spTree>
    <p:extLst>
      <p:ext uri="{BB962C8B-B14F-4D97-AF65-F5344CB8AC3E}">
        <p14:creationId xmlns:p14="http://schemas.microsoft.com/office/powerpoint/2010/main" val="6072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689</Words>
  <Application>Microsoft Office PowerPoint</Application>
  <PresentationFormat>Widescreen</PresentationFormat>
  <Paragraphs>55</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Arimo</vt:lpstr>
      <vt:lpstr>Calibri</vt:lpstr>
      <vt:lpstr>Calibri Light</vt:lpstr>
      <vt:lpstr>Cambria</vt:lpstr>
      <vt:lpstr>Tahoma</vt:lpstr>
      <vt:lpstr>Times New Roman</vt:lpstr>
      <vt:lpstr>TT Knickerbockers Script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ngọc nguyễn</cp:lastModifiedBy>
  <cp:revision>1</cp:revision>
  <dcterms:created xsi:type="dcterms:W3CDTF">2024-02-02T05:37:45Z</dcterms:created>
  <dcterms:modified xsi:type="dcterms:W3CDTF">2024-02-02T05:37:59Z</dcterms:modified>
</cp:coreProperties>
</file>