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8" r:id="rId1"/>
    <p:sldMasterId id="2147483670" r:id="rId2"/>
  </p:sldMasterIdLst>
  <p:notesMasterIdLst>
    <p:notesMasterId r:id="rId16"/>
  </p:notesMasterIdLst>
  <p:sldIdLst>
    <p:sldId id="311" r:id="rId3"/>
    <p:sldId id="296" r:id="rId4"/>
    <p:sldId id="306" r:id="rId5"/>
    <p:sldId id="297" r:id="rId6"/>
    <p:sldId id="307" r:id="rId7"/>
    <p:sldId id="299" r:id="rId8"/>
    <p:sldId id="312" r:id="rId9"/>
    <p:sldId id="313" r:id="rId10"/>
    <p:sldId id="300" r:id="rId11"/>
    <p:sldId id="301" r:id="rId12"/>
    <p:sldId id="308" r:id="rId13"/>
    <p:sldId id="309" r:id="rId14"/>
    <p:sldId id="310" r:id="rId15"/>
  </p:sldIdLst>
  <p:sldSz cx="9144000" cy="5143500" type="screen16x9"/>
  <p:notesSz cx="6858000" cy="9144000"/>
  <p:custDataLst>
    <p:tags r:id="rId1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A6AEA3-6846-49BC-8FDE-C80ADCBD22A6}">
  <a:tblStyle styleId="{DCA6AEA3-6846-49BC-8FDE-C80ADCBD22A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B7251C-6D03-4B44-844D-2621CBCEED7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6492819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779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63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40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780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image" Target="../media/image23.jp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1" name="Google Shape;11;p2"/>
          <p:cNvSpPr/>
          <p:nvPr/>
        </p:nvSpPr>
        <p:spPr>
          <a:xfrm>
            <a:off x="1630650" y="1333450"/>
            <a:ext cx="5882700" cy="24765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828800" y="1493525"/>
            <a:ext cx="5486400" cy="21564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algn="ctr" defTabSz="514350">
              <a:buClrTx/>
              <a:buFontTx/>
              <a:buNone/>
              <a:defRPr/>
            </a:pPr>
            <a:endParaRPr lang="en-US" sz="1000" kern="1200">
              <a:solidFill>
                <a:prstClr val="white"/>
              </a:solidFill>
              <a:latin typeface="Calibri"/>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buFontTx/>
                <a:buNone/>
                <a:defRPr/>
              </a:pPr>
              <a:endParaRPr lang="en-US" sz="1000" kern="1200">
                <a:solidFill>
                  <a:prstClr val="white"/>
                </a:solidFill>
                <a:latin typeface="Calibri"/>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buFontTx/>
                <a:buNone/>
                <a:defRPr/>
              </a:pPr>
              <a:endParaRPr lang="en-US" sz="1000" kern="1200">
                <a:solidFill>
                  <a:prstClr val="white"/>
                </a:solidFill>
                <a:latin typeface="Calibri"/>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buFontTx/>
                <a:buNone/>
                <a:defRPr/>
              </a:pPr>
              <a:endParaRPr lang="en-US" sz="1000" kern="1200">
                <a:solidFill>
                  <a:prstClr val="white"/>
                </a:solidFill>
                <a:latin typeface="Calibri"/>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lIns="68580" tIns="34290" rIns="68580" bIns="34290" rtlCol="0" anchor="ctr"/>
          <a:lstStyle/>
          <a:p>
            <a:pPr algn="ctr" defTabSz="514350">
              <a:buClrTx/>
              <a:defRPr/>
            </a:pPr>
            <a:endParaRPr lang="en-US" sz="1000" dirty="0">
              <a:solidFill>
                <a:prstClr val="white"/>
              </a:solidFill>
              <a:latin typeface="Calibri"/>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buClrTx/>
              <a:buFontTx/>
              <a:buNone/>
              <a:defRPr/>
            </a:pPr>
            <a:endParaRPr lang="en-US" sz="1000" kern="1200" dirty="0">
              <a:solidFill>
                <a:prstClr val="white"/>
              </a:solidFill>
              <a:latin typeface="Calibri"/>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514350">
                <a:buClrTx/>
                <a:defRPr/>
              </a:pPr>
              <a:endParaRPr lang="en-US" sz="1000">
                <a:solidFill>
                  <a:prstClr val="white"/>
                </a:solidFill>
                <a:latin typeface="Calibri"/>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514350">
                <a:buClrTx/>
                <a:defRPr/>
              </a:pPr>
              <a:endParaRPr lang="en-US" sz="1000">
                <a:solidFill>
                  <a:prstClr val="white"/>
                </a:solidFill>
                <a:latin typeface="Calibri"/>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07749"/>
          </a:xfrm>
          <a:prstGeom prst="rect">
            <a:avLst/>
          </a:prstGeom>
          <a:noFill/>
        </p:spPr>
        <p:txBody>
          <a:bodyPr wrap="square" lIns="68580" tIns="34290" rIns="68580" bIns="34290" rtlCol="0">
            <a:spAutoFit/>
          </a:bodyPr>
          <a:lstStyle/>
          <a:p>
            <a:pPr defTabSz="685800"/>
            <a:r>
              <a:rPr lang="en-US" sz="900" dirty="0" err="1">
                <a:solidFill>
                  <a:prstClr val="black">
                    <a:lumMod val="50000"/>
                    <a:lumOff val="50000"/>
                  </a:prstClr>
                </a:solidFill>
                <a:latin typeface="Arial-Rounded"/>
              </a:rPr>
              <a:t>Hương</a:t>
            </a:r>
            <a:r>
              <a:rPr lang="en-US" sz="900" dirty="0">
                <a:solidFill>
                  <a:prstClr val="black">
                    <a:lumMod val="50000"/>
                    <a:lumOff val="50000"/>
                  </a:prstClr>
                </a:solidFill>
                <a:latin typeface="Arial-Rounded"/>
              </a:rPr>
              <a:t> </a:t>
            </a:r>
            <a:r>
              <a:rPr lang="en-US" sz="900" dirty="0" err="1">
                <a:solidFill>
                  <a:prstClr val="black">
                    <a:lumMod val="50000"/>
                    <a:lumOff val="50000"/>
                  </a:prstClr>
                </a:solidFill>
                <a:latin typeface="Arial-Rounded"/>
              </a:rPr>
              <a:t>Thảo</a:t>
            </a:r>
            <a:r>
              <a:rPr lang="en-US" sz="9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275179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lIns="68580" tIns="34290" rIns="68580" bIns="34290" rtlCol="0" anchor="ctr"/>
          <a:lstStyle/>
          <a:p>
            <a:pPr algn="ctr" defTabSz="685800">
              <a:defRPr/>
            </a:pPr>
            <a:endParaRPr lang="en-US" sz="1100">
              <a:solidFill>
                <a:srgbClr val="BAE5E4"/>
              </a:solidFill>
              <a:latin typeface="Arial-Rounded"/>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685800">
                <a:defRPr/>
              </a:pPr>
              <a:endParaRPr lang="en-US" sz="1100">
                <a:solidFill>
                  <a:srgbClr val="BAE5E4"/>
                </a:solidFill>
                <a:latin typeface="Arial-Rounded"/>
              </a:endParaRPr>
            </a:p>
          </p:txBody>
        </p:sp>
      </p:grpSp>
    </p:spTree>
    <p:extLst>
      <p:ext uri="{BB962C8B-B14F-4D97-AF65-F5344CB8AC3E}">
        <p14:creationId xmlns:p14="http://schemas.microsoft.com/office/powerpoint/2010/main" val="2285106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251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lIns="68580" tIns="34290" rIns="68580" bIns="34290" rtlCol="0" anchor="ctr"/>
          <a:lstStyle/>
          <a:p>
            <a:pPr algn="ctr" defTabSz="685800">
              <a:defRPr/>
            </a:pPr>
            <a:endParaRPr lang="en-US" sz="1100" dirty="0">
              <a:solidFill>
                <a:srgbClr val="BAE5E4"/>
              </a:solidFill>
              <a:latin typeface="Arial-Rounded"/>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301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lIns="68580" tIns="34290" rIns="68580" bIns="34290" rtlCol="0" anchor="ctr"/>
          <a:lstStyle/>
          <a:p>
            <a:pPr algn="ctr" defTabSz="685800">
              <a:defRPr/>
            </a:pPr>
            <a:endParaRPr lang="en-US" sz="1100">
              <a:solidFill>
                <a:srgbClr val="BAE5E4"/>
              </a:solidFill>
              <a:latin typeface="Arial-Rounded"/>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685800">
                <a:defRPr/>
              </a:pPr>
              <a:endParaRPr lang="en-US" sz="1100">
                <a:solidFill>
                  <a:srgbClr val="BAE5E4"/>
                </a:solidFill>
                <a:latin typeface="Arial-Rounded"/>
              </a:endParaRPr>
            </a:p>
          </p:txBody>
        </p:sp>
      </p:grpSp>
    </p:spTree>
    <p:extLst>
      <p:ext uri="{BB962C8B-B14F-4D97-AF65-F5344CB8AC3E}">
        <p14:creationId xmlns:p14="http://schemas.microsoft.com/office/powerpoint/2010/main" val="548964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45287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07749"/>
          </a:xfrm>
          <a:prstGeom prst="rect">
            <a:avLst/>
          </a:prstGeom>
          <a:noFill/>
        </p:spPr>
        <p:txBody>
          <a:bodyPr wrap="square" lIns="68580" tIns="34290" rIns="68580" bIns="34290" rtlCol="0">
            <a:spAutoFit/>
          </a:bodyPr>
          <a:lstStyle/>
          <a:p>
            <a:pPr defTabSz="685800"/>
            <a:r>
              <a:rPr lang="en-US" sz="900" dirty="0" err="1">
                <a:solidFill>
                  <a:prstClr val="black">
                    <a:lumMod val="50000"/>
                    <a:lumOff val="50000"/>
                  </a:prstClr>
                </a:solidFill>
                <a:latin typeface="Arial-Rounded"/>
              </a:rPr>
              <a:t>Hương</a:t>
            </a:r>
            <a:r>
              <a:rPr lang="en-US" sz="900" dirty="0">
                <a:solidFill>
                  <a:prstClr val="black">
                    <a:lumMod val="50000"/>
                    <a:lumOff val="50000"/>
                  </a:prstClr>
                </a:solidFill>
                <a:latin typeface="Arial-Rounded"/>
              </a:rPr>
              <a:t> </a:t>
            </a:r>
            <a:r>
              <a:rPr lang="en-US" sz="900" dirty="0" err="1">
                <a:solidFill>
                  <a:prstClr val="black">
                    <a:lumMod val="50000"/>
                    <a:lumOff val="50000"/>
                  </a:prstClr>
                </a:solidFill>
                <a:latin typeface="Arial-Rounded"/>
              </a:rPr>
              <a:t>Thảo</a:t>
            </a:r>
            <a:r>
              <a:rPr lang="en-US" sz="9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725057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91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232605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defRPr/>
            </a:pPr>
            <a:endParaRPr lang="zh-CN" altLang="en-US" kern="1200" dirty="0">
              <a:solidFill>
                <a:prstClr val="white"/>
              </a:solidFill>
              <a:latin typeface="Arial"/>
              <a:cs typeface="+mn-ea"/>
              <a:sym typeface="+mn-lt"/>
            </a:endParaRPr>
          </a:p>
        </p:txBody>
      </p:sp>
    </p:spTree>
    <p:extLst>
      <p:ext uri="{BB962C8B-B14F-4D97-AF65-F5344CB8AC3E}">
        <p14:creationId xmlns:p14="http://schemas.microsoft.com/office/powerpoint/2010/main" val="90898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 Tyrannosaurus" type="blank">
  <p:cSld name="BLANK">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92" name="Google Shape;92;p16"/>
          <p:cNvPicPr preferRelativeResize="0"/>
          <p:nvPr/>
        </p:nvPicPr>
        <p:blipFill>
          <a:blip r:embed="rId2">
            <a:alphaModFix/>
          </a:blip>
          <a:stretch>
            <a:fillRect/>
          </a:stretch>
        </p:blipFill>
        <p:spPr>
          <a:xfrm>
            <a:off x="0" y="0"/>
            <a:ext cx="9144000" cy="514479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00247"/>
          </a:xfrm>
          <a:prstGeom prst="rect">
            <a:avLst/>
          </a:prstGeom>
          <a:noFill/>
        </p:spPr>
        <p:txBody>
          <a:bodyPr wrap="square" lIns="68580" tIns="34290" rIns="68580" bIns="34290" rtlCol="0">
            <a:spAutoFit/>
          </a:bodyPr>
          <a:lstStyle/>
          <a:p>
            <a:pPr algn="ctr" defTabSz="685800">
              <a:buClrTx/>
              <a:buFontTx/>
              <a:buNone/>
              <a:defRPr/>
            </a:pPr>
            <a:r>
              <a:rPr lang="en-US" sz="5400" b="1" kern="1200" dirty="0" err="1">
                <a:solidFill>
                  <a:prstClr val="white"/>
                </a:solidFill>
                <a:latin typeface="Arial" panose="020B0604020202020204" pitchFamily="34" charset="0"/>
                <a:cs typeface="Arial" panose="020B0604020202020204" pitchFamily="34" charset="0"/>
              </a:rPr>
              <a:t>Đọc</a:t>
            </a:r>
            <a:r>
              <a:rPr lang="en-US" sz="5400" b="1" kern="1200" dirty="0">
                <a:solidFill>
                  <a:prstClr val="white"/>
                </a:solidFill>
                <a:latin typeface="Arial" panose="020B0604020202020204" pitchFamily="34" charset="0"/>
                <a:cs typeface="Arial" panose="020B0604020202020204" pitchFamily="34" charset="0"/>
              </a:rPr>
              <a:t> </a:t>
            </a:r>
            <a:r>
              <a:rPr lang="en-US" sz="5400" b="1" kern="1200" dirty="0" err="1">
                <a:solidFill>
                  <a:prstClr val="white"/>
                </a:solidFill>
                <a:latin typeface="Arial" panose="020B0604020202020204" pitchFamily="34" charset="0"/>
                <a:cs typeface="Arial" panose="020B0604020202020204" pitchFamily="34" charset="0"/>
              </a:rPr>
              <a:t>mở</a:t>
            </a:r>
            <a:r>
              <a:rPr lang="en-US" sz="5400" b="1" kern="1200" dirty="0">
                <a:solidFill>
                  <a:prstClr val="white"/>
                </a:solidFill>
                <a:latin typeface="Arial" panose="020B0604020202020204" pitchFamily="34" charset="0"/>
                <a:cs typeface="Arial" panose="020B0604020202020204" pitchFamily="34" charset="0"/>
              </a:rPr>
              <a:t> </a:t>
            </a:r>
            <a:r>
              <a:rPr lang="en-US" sz="5400" b="1" kern="1200" dirty="0" err="1">
                <a:solidFill>
                  <a:prstClr val="white"/>
                </a:solidFill>
                <a:latin typeface="Arial" panose="020B0604020202020204" pitchFamily="34" charset="0"/>
                <a:cs typeface="Arial" panose="020B0604020202020204" pitchFamily="34" charset="0"/>
              </a:rPr>
              <a:t>rộng</a:t>
            </a:r>
            <a:endParaRPr lang="en-US" sz="540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6"/>
            <a:ext cx="2600454" cy="207749"/>
          </a:xfrm>
          <a:prstGeom prst="rect">
            <a:avLst/>
          </a:prstGeom>
          <a:noFill/>
        </p:spPr>
        <p:txBody>
          <a:bodyPr wrap="square" lIns="68580" tIns="34290" rIns="68580" bIns="34290" rtlCol="0">
            <a:spAutoFit/>
          </a:bodyPr>
          <a:lstStyle/>
          <a:p>
            <a:pPr defTabSz="685800"/>
            <a:r>
              <a:rPr lang="en-US" sz="900" dirty="0" err="1">
                <a:solidFill>
                  <a:prstClr val="black"/>
                </a:solidFill>
                <a:latin typeface="Arial-Rounded"/>
              </a:rPr>
              <a:t>Hương</a:t>
            </a:r>
            <a:r>
              <a:rPr lang="en-US" sz="900" dirty="0">
                <a:solidFill>
                  <a:prstClr val="black"/>
                </a:solidFill>
                <a:latin typeface="Arial-Rounded"/>
              </a:rPr>
              <a:t> </a:t>
            </a:r>
            <a:r>
              <a:rPr lang="en-US" sz="900" dirty="0" err="1">
                <a:solidFill>
                  <a:prstClr val="black"/>
                </a:solidFill>
                <a:latin typeface="Arial-Rounded"/>
              </a:rPr>
              <a:t>Thảo</a:t>
            </a:r>
            <a:r>
              <a:rPr lang="en-US" sz="900" dirty="0">
                <a:solidFill>
                  <a:prstClr val="black"/>
                </a:solidFill>
                <a:latin typeface="Arial-Rounded"/>
              </a:rPr>
              <a:t>: tranthao121004@gmail.com</a:t>
            </a:r>
          </a:p>
        </p:txBody>
      </p:sp>
    </p:spTree>
    <p:extLst>
      <p:ext uri="{BB962C8B-B14F-4D97-AF65-F5344CB8AC3E}">
        <p14:creationId xmlns:p14="http://schemas.microsoft.com/office/powerpoint/2010/main" val="32882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defRPr/>
            </a:pPr>
            <a:endParaRPr lang="zh-CN" altLang="en-US" kern="1200">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algn="ctr" defTabSz="685800">
              <a:buClrTx/>
              <a:buFontTx/>
              <a:buNone/>
              <a:defRPr/>
            </a:pPr>
            <a:r>
              <a:rPr lang="en-US" sz="4500" b="1" kern="1200" dirty="0" err="1">
                <a:ln w="22225">
                  <a:solidFill>
                    <a:srgbClr val="ED7D31"/>
                  </a:solidFill>
                  <a:prstDash val="solid"/>
                </a:ln>
                <a:solidFill>
                  <a:srgbClr val="FF0000"/>
                </a:solidFill>
                <a:latin typeface="Arial-Rounded"/>
                <a:cs typeface="Arial-Rounded" panose="020B0500000000000000" pitchFamily="34" charset="0"/>
              </a:rPr>
              <a:t>Củng</a:t>
            </a:r>
            <a:r>
              <a:rPr lang="en-US" sz="4500" b="1" kern="1200" dirty="0">
                <a:ln w="22225">
                  <a:solidFill>
                    <a:srgbClr val="ED7D31"/>
                  </a:solidFill>
                  <a:prstDash val="solid"/>
                </a:ln>
                <a:solidFill>
                  <a:srgbClr val="FF0000"/>
                </a:solidFill>
                <a:latin typeface="Arial-Rounded"/>
                <a:cs typeface="Arial-Rounded" panose="020B0500000000000000" pitchFamily="34" charset="0"/>
              </a:rPr>
              <a:t> </a:t>
            </a:r>
            <a:r>
              <a:rPr lang="en-US" sz="4500" b="1" kern="1200" dirty="0" err="1">
                <a:ln w="22225">
                  <a:solidFill>
                    <a:srgbClr val="ED7D31"/>
                  </a:solidFill>
                  <a:prstDash val="solid"/>
                </a:ln>
                <a:solidFill>
                  <a:srgbClr val="FF0000"/>
                </a:solidFill>
                <a:latin typeface="Arial-Rounded"/>
                <a:cs typeface="Arial-Rounded" panose="020B0500000000000000" pitchFamily="34" charset="0"/>
              </a:rPr>
              <a:t>cố</a:t>
            </a:r>
            <a:r>
              <a:rPr lang="en-US" sz="4500" b="1" kern="1200" dirty="0">
                <a:ln w="22225">
                  <a:solidFill>
                    <a:srgbClr val="ED7D31"/>
                  </a:solidFill>
                  <a:prstDash val="solid"/>
                </a:ln>
                <a:solidFill>
                  <a:srgbClr val="FF0000"/>
                </a:solidFill>
                <a:latin typeface="Arial-Rounded"/>
                <a:cs typeface="Arial-Rounded" panose="020B0500000000000000" pitchFamily="34" charset="0"/>
              </a:rPr>
              <a:t>, </a:t>
            </a:r>
            <a:r>
              <a:rPr lang="en-US" sz="4500" b="1" kern="1200" dirty="0" err="1">
                <a:ln w="22225">
                  <a:solidFill>
                    <a:srgbClr val="ED7D31"/>
                  </a:solidFill>
                  <a:prstDash val="solid"/>
                </a:ln>
                <a:solidFill>
                  <a:srgbClr val="FF0000"/>
                </a:solidFill>
                <a:latin typeface="Arial-Rounded"/>
                <a:cs typeface="Arial-Rounded" panose="020B0500000000000000" pitchFamily="34" charset="0"/>
              </a:rPr>
              <a:t>dặn</a:t>
            </a:r>
            <a:r>
              <a:rPr lang="en-US" sz="4500" b="1" kern="1200" dirty="0">
                <a:ln w="22225">
                  <a:solidFill>
                    <a:srgbClr val="ED7D31"/>
                  </a:solidFill>
                  <a:prstDash val="solid"/>
                </a:ln>
                <a:solidFill>
                  <a:srgbClr val="FF0000"/>
                </a:solidFill>
                <a:latin typeface="Arial-Rounded"/>
                <a:cs typeface="Arial-Rounded" panose="020B0500000000000000" pitchFamily="34" charset="0"/>
              </a:rPr>
              <a:t> </a:t>
            </a:r>
            <a:r>
              <a:rPr lang="en-US" sz="4500" b="1" kern="1200" dirty="0" err="1">
                <a:ln w="22225">
                  <a:solidFill>
                    <a:srgbClr val="ED7D31"/>
                  </a:solidFill>
                  <a:prstDash val="solid"/>
                </a:ln>
                <a:solidFill>
                  <a:srgbClr val="FF0000"/>
                </a:solidFill>
                <a:latin typeface="Arial-Rounded"/>
                <a:cs typeface="Arial-Rounded" panose="020B0500000000000000" pitchFamily="34" charset="0"/>
              </a:rPr>
              <a:t>dò</a:t>
            </a:r>
            <a:endParaRPr lang="en-US" sz="4500" b="1" kern="1200" dirty="0">
              <a:ln w="22225">
                <a:solidFill>
                  <a:srgbClr val="ED7D31"/>
                </a:solidFill>
                <a:prstDash val="solid"/>
              </a:ln>
              <a:solidFill>
                <a:srgbClr val="FF0000"/>
              </a:solidFill>
              <a:latin typeface="Arial-Rounded"/>
              <a:cs typeface="Arial-Rounded" panose="020B0500000000000000" pitchFamily="34" charset="0"/>
            </a:endParaRPr>
          </a:p>
        </p:txBody>
      </p:sp>
    </p:spTree>
    <p:extLst>
      <p:ext uri="{BB962C8B-B14F-4D97-AF65-F5344CB8AC3E}">
        <p14:creationId xmlns:p14="http://schemas.microsoft.com/office/powerpoint/2010/main" val="1634369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2023/1/10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967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Plesiosaur">
  <p:cSld name="BLANK_1">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Pterodactyl">
  <p:cSld name="BLANK_1_1">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98" name="Google Shape;98;p1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Triceratops">
  <p:cSld name="BLANK_1_1_1_1">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0"/>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1541F3F7-993D-40F6-A156-AF637ECEBB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259416"/>
            <a:ext cx="9144000" cy="3884084"/>
          </a:xfrm>
          <a:prstGeom prst="rect">
            <a:avLst/>
          </a:prstGeom>
        </p:spPr>
      </p:pic>
      <p:pic>
        <p:nvPicPr>
          <p:cNvPr id="13" name="图片 12" descr="图片包含 恐龙, 爬行动物, 树叶&#10;&#10;描述已自动生成">
            <a:extLst>
              <a:ext uri="{FF2B5EF4-FFF2-40B4-BE49-F238E27FC236}">
                <a16:creationId xmlns:a16="http://schemas.microsoft.com/office/drawing/2014/main" id="{8E768263-D056-4D1B-A5C0-F70DADA390E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8594" t="55271"/>
          <a:stretch/>
        </p:blipFill>
        <p:spPr>
          <a:xfrm>
            <a:off x="6442023" y="3496456"/>
            <a:ext cx="2701978" cy="164168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a16="http://schemas.microsoft.com/office/drawing/2014/main" id="{23A73595-38C8-45D1-A455-948DE0C741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317518" cy="1023079"/>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a16="http://schemas.microsoft.com/office/drawing/2014/main" id="{35A099F4-6095-409B-8FAA-9925DB3B7C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7184035" y="-1"/>
            <a:ext cx="1959965" cy="1023079"/>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id="{5A57070B-961D-45F7-9FDE-309DD1D110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231" t="34998" r="6425"/>
          <a:stretch/>
        </p:blipFill>
        <p:spPr>
          <a:xfrm>
            <a:off x="6841008" y="1800226"/>
            <a:ext cx="2408860" cy="3343032"/>
          </a:xfrm>
          <a:prstGeom prst="rect">
            <a:avLst/>
          </a:prstGeom>
        </p:spPr>
      </p:pic>
      <p:pic>
        <p:nvPicPr>
          <p:cNvPr id="21" name="图片 20" descr="图片包含 恐龙, 爬行动物, 树叶&#10;&#10;描述已自动生成">
            <a:extLst>
              <a:ext uri="{FF2B5EF4-FFF2-40B4-BE49-F238E27FC236}">
                <a16:creationId xmlns:a16="http://schemas.microsoft.com/office/drawing/2014/main" id="{7140B841-BA4B-4715-825C-1D6FACBE6E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296" r="72090"/>
          <a:stretch/>
        </p:blipFill>
        <p:spPr>
          <a:xfrm>
            <a:off x="1" y="3759399"/>
            <a:ext cx="1821305" cy="1383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47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8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defRPr/>
            </a:pPr>
            <a:endParaRPr lang="zh-CN" altLang="en-US" kern="1200">
              <a:solidFill>
                <a:prstClr val="white"/>
              </a:solidFill>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107481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lIns="68580" tIns="34290" rIns="68580" bIns="34290" rtlCol="0" anchor="ctr"/>
          <a:lstStyle/>
          <a:p>
            <a:pPr algn="ctr" defTabSz="685800">
              <a:defRPr/>
            </a:pPr>
            <a:endParaRPr lang="en-US" sz="1100">
              <a:solidFill>
                <a:srgbClr val="BAE5E4"/>
              </a:solidFill>
              <a:latin typeface="Arial-Rounded"/>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685800">
                <a:defRPr/>
              </a:pPr>
              <a:endParaRPr lang="en-US" sz="1100">
                <a:solidFill>
                  <a:srgbClr val="BAE5E4"/>
                </a:solidFill>
                <a:latin typeface="Arial-Rounded"/>
              </a:endParaRPr>
            </a:p>
          </p:txBody>
        </p:sp>
      </p:grpSp>
    </p:spTree>
    <p:extLst>
      <p:ext uri="{BB962C8B-B14F-4D97-AF65-F5344CB8AC3E}">
        <p14:creationId xmlns:p14="http://schemas.microsoft.com/office/powerpoint/2010/main" val="586142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3" r:id="rId3"/>
    <p:sldLayoutId id="2147483664" r:id="rId4"/>
    <p:sldLayoutId id="2147483666" r:id="rId5"/>
    <p:sldLayoutId id="2147483669"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11EBD0CC-E3E2-4331-AA06-EBB8ADD6037D}" type="datetimeFigureOut">
              <a:rPr lang="en-US" kern="1200" smtClean="0">
                <a:solidFill>
                  <a:prstClr val="black">
                    <a:tint val="75000"/>
                  </a:prstClr>
                </a:solidFill>
                <a:latin typeface="Arial-Rounded"/>
              </a:rPr>
              <a:pPr defTabSz="685800">
                <a:buClrTx/>
                <a:buFontTx/>
                <a:buNone/>
              </a:pPr>
              <a:t>1/10/2023</a:t>
            </a:fld>
            <a:endParaRPr lang="en-US" kern="1200">
              <a:solidFill>
                <a:prstClr val="black">
                  <a:tint val="75000"/>
                </a:prstClr>
              </a:solidFill>
              <a:latin typeface="Arial-Rounded"/>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Arial-Rounded"/>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37634F2D-4F96-4A1A-A648-518B1AFE058E}" type="slidenum">
              <a:rPr lang="en-US" kern="1200" smtClean="0">
                <a:solidFill>
                  <a:prstClr val="black">
                    <a:tint val="75000"/>
                  </a:prstClr>
                </a:solidFill>
                <a:latin typeface="Arial-Rounded"/>
              </a:rPr>
              <a:pPr defTabSz="685800">
                <a:buClrTx/>
                <a:buFontTx/>
                <a:buNone/>
              </a:pPr>
              <a:t>‹#›</a:t>
            </a:fld>
            <a:endParaRPr lang="en-US" kern="1200">
              <a:solidFill>
                <a:prstClr val="black">
                  <a:tint val="75000"/>
                </a:prstClr>
              </a:solidFill>
              <a:latin typeface="Arial-Rounded"/>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07749"/>
          </a:xfrm>
          <a:prstGeom prst="rect">
            <a:avLst/>
          </a:prstGeom>
          <a:noFill/>
        </p:spPr>
        <p:txBody>
          <a:bodyPr wrap="square" lIns="68580" tIns="34290" rIns="68580" bIns="34290" rtlCol="0">
            <a:spAutoFit/>
          </a:bodyPr>
          <a:lstStyle/>
          <a:p>
            <a:pPr defTabSz="685800"/>
            <a:r>
              <a:rPr lang="en-US" sz="900" dirty="0" err="1">
                <a:solidFill>
                  <a:prstClr val="black">
                    <a:lumMod val="50000"/>
                    <a:lumOff val="50000"/>
                  </a:prstClr>
                </a:solidFill>
                <a:latin typeface="Arial-Rounded"/>
              </a:rPr>
              <a:t>Hương</a:t>
            </a:r>
            <a:r>
              <a:rPr lang="en-US" sz="900" dirty="0">
                <a:solidFill>
                  <a:prstClr val="black">
                    <a:lumMod val="50000"/>
                    <a:lumOff val="50000"/>
                  </a:prstClr>
                </a:solidFill>
                <a:latin typeface="Arial-Rounded"/>
              </a:rPr>
              <a:t> </a:t>
            </a:r>
            <a:r>
              <a:rPr lang="en-US" sz="900" dirty="0" err="1">
                <a:solidFill>
                  <a:prstClr val="black">
                    <a:lumMod val="50000"/>
                    <a:lumOff val="50000"/>
                  </a:prstClr>
                </a:solidFill>
                <a:latin typeface="Arial-Rounded"/>
              </a:rPr>
              <a:t>Thảo</a:t>
            </a:r>
            <a:r>
              <a:rPr lang="en-US" sz="9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36120266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114550" y="1257300"/>
            <a:ext cx="5086350" cy="1143000"/>
          </a:xfrm>
          <a:prstGeom prst="rect">
            <a:avLst/>
          </a:prstGeom>
        </p:spPr>
        <p:txBody>
          <a:bodyPr wrap="none" lIns="68579" tIns="34289" rIns="68579" bIns="34289"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defTabSz="685783">
              <a:buClrTx/>
            </a:pPr>
            <a:endParaRPr lang="vi-VN" sz="8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113756" y="1696861"/>
            <a:ext cx="4629945" cy="541514"/>
          </a:xfrm>
          <a:prstGeom prst="rect">
            <a:avLst/>
          </a:prstGeom>
        </p:spPr>
        <p:txBody>
          <a:bodyPr wrap="none" lIns="68579" tIns="34289" rIns="68579" bIns="34289" fromWordArt="1">
            <a:prstTxWarp prst="textPlain">
              <a:avLst>
                <a:gd name="adj" fmla="val 50000"/>
              </a:avLst>
            </a:prstTxWarp>
          </a:bodyPr>
          <a:lstStyle/>
          <a:p>
            <a:pPr algn="ctr" defTabSz="685783">
              <a:buClrTx/>
              <a:defRPr/>
            </a:pPr>
            <a:r>
              <a:rPr lang="en-US" sz="27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2" y="-10716"/>
            <a:ext cx="9192491" cy="5128022"/>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314451" y="400051"/>
            <a:ext cx="6998277"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685783" eaLnBrk="1" hangingPunct="1">
              <a:lnSpc>
                <a:spcPct val="150000"/>
              </a:lnSpc>
              <a:buClrTx/>
            </a:pPr>
            <a:r>
              <a:rPr lang="en-US" sz="2100" b="1" kern="1200" dirty="0">
                <a:solidFill>
                  <a:srgbClr val="FF0000"/>
                </a:solidFill>
                <a:cs typeface="Times New Roman" pitchFamily="18" charset="0"/>
              </a:rPr>
              <a:t>PHÒNG GIÁO DỤC VÀ ĐÀO TẠO QUẬN LONG BIÊN</a:t>
            </a:r>
          </a:p>
          <a:p>
            <a:pPr algn="ctr" defTabSz="685783" eaLnBrk="1" hangingPunct="1">
              <a:lnSpc>
                <a:spcPct val="150000"/>
              </a:lnSpc>
              <a:buClrTx/>
            </a:pPr>
            <a:r>
              <a:rPr lang="en-US" sz="2100" b="1" kern="1200"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251341" y="2497619"/>
            <a:ext cx="6400800"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783">
              <a:spcBef>
                <a:spcPct val="50000"/>
              </a:spcBef>
              <a:buClrTx/>
              <a:defRPr/>
            </a:pPr>
            <a:r>
              <a:rPr lang="en-US" altLang="en-US" sz="3000" b="1" kern="1200" dirty="0">
                <a:solidFill>
                  <a:srgbClr val="0070C0"/>
                </a:solidFill>
                <a:latin typeface="Times New Roman" pitchFamily="18" charset="0"/>
              </a:rPr>
              <a:t>PHÂN MÔN : LUYỆN TẬP</a:t>
            </a:r>
            <a:endParaRPr lang="en-US" sz="3000" b="1" i="1" kern="1200" dirty="0">
              <a:solidFill>
                <a:srgbClr val="0070C0"/>
              </a:solidFill>
              <a:latin typeface="Times New Roman" pitchFamily="18" charset="0"/>
              <a:cs typeface="Times New Roman" pitchFamily="18" charset="0"/>
            </a:endParaRPr>
          </a:p>
          <a:p>
            <a:pPr algn="ctr" defTabSz="685783">
              <a:buClrTx/>
              <a:defRPr/>
            </a:pPr>
            <a:endParaRPr lang="en-US" sz="3000" b="1" i="1" kern="1200"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483107" y="3109091"/>
            <a:ext cx="6400800"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685783" eaLnBrk="1" hangingPunct="1">
              <a:buClrTx/>
            </a:pPr>
            <a:r>
              <a:rPr lang="en-US" sz="2700" b="1" kern="1200" dirty="0">
                <a:solidFill>
                  <a:srgbClr val="FF0000"/>
                </a:solidFill>
                <a:cs typeface="Times New Roman" pitchFamily="18" charset="0"/>
              </a:rPr>
              <a:t>LỚP 3</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476772" y="3784320"/>
            <a:ext cx="7196174"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700" b="1" kern="1200" dirty="0" err="1">
                <a:solidFill>
                  <a:srgbClr val="7030A0"/>
                </a:solidFill>
                <a:cs typeface="Times New Roman" pitchFamily="18" charset="0"/>
              </a:rPr>
              <a:t>Bài</a:t>
            </a:r>
            <a:r>
              <a:rPr lang="en-US" sz="2700" b="1" kern="1200" dirty="0">
                <a:solidFill>
                  <a:srgbClr val="7030A0"/>
                </a:solidFill>
                <a:cs typeface="Times New Roman" pitchFamily="18" charset="0"/>
              </a:rPr>
              <a:t>: </a:t>
            </a:r>
            <a:r>
              <a:rPr lang="en-US" sz="2800" b="1" dirty="0" err="1">
                <a:solidFill>
                  <a:srgbClr val="7030A0"/>
                </a:solidFill>
                <a:latin typeface="Times New Roman"/>
                <a:ea typeface="Times New Roman"/>
              </a:rPr>
              <a:t>Viết</a:t>
            </a:r>
            <a:r>
              <a:rPr lang="en-US" sz="2800" b="1" dirty="0">
                <a:solidFill>
                  <a:srgbClr val="7030A0"/>
                </a:solidFill>
                <a:latin typeface="Times New Roman"/>
                <a:ea typeface="Times New Roman"/>
              </a:rPr>
              <a:t> </a:t>
            </a:r>
            <a:r>
              <a:rPr lang="en-US" sz="2800" b="1" dirty="0" err="1">
                <a:solidFill>
                  <a:srgbClr val="7030A0"/>
                </a:solidFill>
                <a:latin typeface="Times New Roman"/>
                <a:ea typeface="Times New Roman"/>
              </a:rPr>
              <a:t>thư</a:t>
            </a:r>
            <a:r>
              <a:rPr lang="en-US" sz="2800" b="1" dirty="0">
                <a:solidFill>
                  <a:srgbClr val="7030A0"/>
                </a:solidFill>
                <a:latin typeface="Times New Roman"/>
                <a:ea typeface="Times New Roman"/>
              </a:rPr>
              <a:t> </a:t>
            </a:r>
            <a:r>
              <a:rPr lang="en-US" sz="2800" b="1" dirty="0" err="1">
                <a:solidFill>
                  <a:srgbClr val="7030A0"/>
                </a:solidFill>
                <a:latin typeface="Times New Roman"/>
                <a:ea typeface="Times New Roman"/>
              </a:rPr>
              <a:t>cho</a:t>
            </a:r>
            <a:r>
              <a:rPr lang="en-US" sz="2800" b="1" dirty="0">
                <a:solidFill>
                  <a:srgbClr val="7030A0"/>
                </a:solidFill>
                <a:latin typeface="Times New Roman"/>
                <a:ea typeface="Times New Roman"/>
              </a:rPr>
              <a:t> </a:t>
            </a:r>
            <a:r>
              <a:rPr lang="en-US" sz="2800" b="1" dirty="0" err="1">
                <a:solidFill>
                  <a:srgbClr val="7030A0"/>
                </a:solidFill>
                <a:latin typeface="Times New Roman"/>
                <a:ea typeface="Times New Roman"/>
              </a:rPr>
              <a:t>bạn</a:t>
            </a:r>
            <a:endParaRPr lang="en-US" sz="2800" b="1" dirty="0">
              <a:solidFill>
                <a:srgbClr val="7030A0"/>
              </a:solidFill>
              <a:effectLst/>
              <a:latin typeface="Times New Roman"/>
              <a:ea typeface="Times New Roman"/>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80" y="133717"/>
            <a:ext cx="1142999" cy="1142999"/>
          </a:xfrm>
          <a:prstGeom prst="rect">
            <a:avLst/>
          </a:prstGeom>
        </p:spPr>
      </p:pic>
    </p:spTree>
    <p:extLst>
      <p:ext uri="{BB962C8B-B14F-4D97-AF65-F5344CB8AC3E}">
        <p14:creationId xmlns:p14="http://schemas.microsoft.com/office/powerpoint/2010/main" val="188339847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22A416-196F-BE78-0987-3BFF22ABD3A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4" name="TextBox 3">
            <a:extLst>
              <a:ext uri="{FF2B5EF4-FFF2-40B4-BE49-F238E27FC236}">
                <a16:creationId xmlns:a16="http://schemas.microsoft.com/office/drawing/2014/main" id="{A3B0925F-3819-5EB8-13D5-97452CC537B7}"/>
              </a:ext>
            </a:extLst>
          </p:cNvPr>
          <p:cNvSpPr txBox="1"/>
          <p:nvPr/>
        </p:nvSpPr>
        <p:spPr>
          <a:xfrm>
            <a:off x="1794933" y="607634"/>
            <a:ext cx="5063067" cy="677108"/>
          </a:xfrm>
          <a:prstGeom prst="rect">
            <a:avLst/>
          </a:prstGeom>
          <a:noFill/>
        </p:spPr>
        <p:txBody>
          <a:bodyPr wrap="square">
            <a:spAutoFit/>
          </a:bodyPr>
          <a:lstStyle/>
          <a:p>
            <a:r>
              <a:rPr lang="nl-NL" sz="1800" b="1" dirty="0">
                <a:effectLst/>
                <a:latin typeface="Times New Roman" panose="02020603050405020304" pitchFamily="18" charset="0"/>
                <a:ea typeface="Calibri" panose="020F0502020204030204" pitchFamily="34" charset="0"/>
              </a:rPr>
              <a:t>Bài tập 2. Chia sẻ bức thư của em trong nhóm và nghe góp ý của các bạn chỉnh sửa</a:t>
            </a:r>
            <a:r>
              <a:rPr lang="nl-NL" sz="2000" b="1" dirty="0">
                <a:effectLst/>
                <a:latin typeface="Times New Roman" panose="02020603050405020304" pitchFamily="18" charset="0"/>
                <a:ea typeface="Calibri" panose="020F0502020204030204" pitchFamily="34" charset="0"/>
              </a:rPr>
              <a:t>.</a:t>
            </a:r>
            <a:endParaRPr lang="vi-VN" sz="2000" dirty="0"/>
          </a:p>
        </p:txBody>
      </p:sp>
      <p:sp>
        <p:nvSpPr>
          <p:cNvPr id="6" name="TextBox 5">
            <a:extLst>
              <a:ext uri="{FF2B5EF4-FFF2-40B4-BE49-F238E27FC236}">
                <a16:creationId xmlns:a16="http://schemas.microsoft.com/office/drawing/2014/main" id="{B9719A3C-55D3-3C8D-1CF2-E1251B2452EE}"/>
              </a:ext>
            </a:extLst>
          </p:cNvPr>
          <p:cNvSpPr txBox="1"/>
          <p:nvPr/>
        </p:nvSpPr>
        <p:spPr>
          <a:xfrm>
            <a:off x="2240844" y="1423176"/>
            <a:ext cx="4572000" cy="338554"/>
          </a:xfrm>
          <a:prstGeom prst="rect">
            <a:avLst/>
          </a:prstGeom>
          <a:noFill/>
        </p:spPr>
        <p:txBody>
          <a:bodyPr wrap="square">
            <a:spAutoFit/>
          </a:bodyPr>
          <a:lstStyle/>
          <a:p>
            <a:r>
              <a:rPr lang="nl-NL" sz="1400" i="1" dirty="0">
                <a:effectLst/>
                <a:latin typeface="Times New Roman" panose="02020603050405020304" pitchFamily="18" charset="0"/>
                <a:ea typeface="Calibri" panose="020F0502020204030204" pitchFamily="34" charset="0"/>
              </a:rPr>
              <a:t> </a:t>
            </a:r>
            <a:r>
              <a:rPr lang="nl-NL" sz="1600" i="1" dirty="0">
                <a:effectLst/>
                <a:latin typeface="Times New Roman" panose="02020603050405020304" pitchFamily="18" charset="0"/>
                <a:ea typeface="Calibri" panose="020F0502020204030204" pitchFamily="34" charset="0"/>
              </a:rPr>
              <a:t>HS nhận xét và chỉnh sửa cho nhau bài làm.</a:t>
            </a:r>
            <a:endParaRPr lang="vi-VN" dirty="0"/>
          </a:p>
        </p:txBody>
      </p:sp>
      <p:pic>
        <p:nvPicPr>
          <p:cNvPr id="2052" name="Picture 4" descr="Những Ý Tưởng Vẽ Tranh Đề Tài Học Tập Đầy Ý Nghĩa - BroCanvas - 99+ mẫu  trần thạch cao 3 giật cấp hiện đại, giá rẻ phòng khách">
            <a:extLst>
              <a:ext uri="{FF2B5EF4-FFF2-40B4-BE49-F238E27FC236}">
                <a16:creationId xmlns:a16="http://schemas.microsoft.com/office/drawing/2014/main" id="{FD692E82-FC53-6ABE-0683-3825A548A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61729"/>
            <a:ext cx="3586405" cy="25111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đề ôn tập luyện từ và câu lớp 5 (có đáp án) - Tri Thức - Tài Nguyên">
            <a:extLst>
              <a:ext uri="{FF2B5EF4-FFF2-40B4-BE49-F238E27FC236}">
                <a16:creationId xmlns:a16="http://schemas.microsoft.com/office/drawing/2014/main" id="{85812229-AA17-486E-0931-C605E0928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60" y="2190368"/>
            <a:ext cx="3312056" cy="187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981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5" name="TextBox 4">
            <a:extLst>
              <a:ext uri="{FF2B5EF4-FFF2-40B4-BE49-F238E27FC236}">
                <a16:creationId xmlns:a16="http://schemas.microsoft.com/office/drawing/2014/main" id="{011B76BD-8569-EFA6-04D9-09F51EE3B3B5}"/>
              </a:ext>
            </a:extLst>
          </p:cNvPr>
          <p:cNvSpPr txBox="1"/>
          <p:nvPr/>
        </p:nvSpPr>
        <p:spPr>
          <a:xfrm>
            <a:off x="2410176" y="1765279"/>
            <a:ext cx="4572000" cy="1612942"/>
          </a:xfrm>
          <a:prstGeom prst="rect">
            <a:avLst/>
          </a:prstGeom>
          <a:noFill/>
        </p:spPr>
        <p:txBody>
          <a:bodyPr wrap="square">
            <a:spAutoFit/>
          </a:bodyPr>
          <a:lstStyle/>
          <a:p>
            <a:pPr>
              <a:lnSpc>
                <a:spcPct val="130000"/>
              </a:lnSpc>
              <a:spcBef>
                <a:spcPts val="300"/>
              </a:spcBef>
              <a:spcAft>
                <a:spcPts val="300"/>
              </a:spcAft>
            </a:pPr>
            <a:r>
              <a:rPr lang="vi-VN" sz="4000" b="1" dirty="0">
                <a:latin typeface="Times New Roman" panose="02020603050405020304" pitchFamily="18" charset="0"/>
                <a:ea typeface="Calibri" panose="020F0502020204030204" pitchFamily="34" charset="0"/>
              </a:rPr>
              <a:t>C. Vận dụng, trải nghiệm </a:t>
            </a:r>
            <a:endParaRPr lang="vi-VN" sz="3600" dirty="0">
              <a:effectLst/>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36A8AA66-67DE-03D6-6057-9A80AB4BC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213" y="2571750"/>
            <a:ext cx="1448393" cy="1371803"/>
          </a:xfrm>
          <a:prstGeom prst="rect">
            <a:avLst/>
          </a:prstGeom>
        </p:spPr>
      </p:pic>
    </p:spTree>
    <p:extLst>
      <p:ext uri="{BB962C8B-B14F-4D97-AF65-F5344CB8AC3E}">
        <p14:creationId xmlns:p14="http://schemas.microsoft.com/office/powerpoint/2010/main" val="4120819331"/>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500" fill="hold"/>
                                            <p:tgtEl>
                                              <p:spTgt spid="2"/>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8D065-6956-45AF-4379-28B728D683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pic>
        <p:nvPicPr>
          <p:cNvPr id="4" name="Picture 12" descr="Trẻ Nhỏ Và Bong Bóng Lời Nói Hình minh họa Sẵn có - Tải xuống Hình ảnh Ngay  bây giờ - Biểu cảm khuôn mặt, Bong bóng suy nghĩ, Bong bóng thoại - iStock">
            <a:extLst>
              <a:ext uri="{FF2B5EF4-FFF2-40B4-BE49-F238E27FC236}">
                <a16:creationId xmlns:a16="http://schemas.microsoft.com/office/drawing/2014/main" id="{CAC36A15-4248-EBF7-9036-264EE1027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7C89B-1CFB-F285-2CF4-33088DC01B29}"/>
              </a:ext>
            </a:extLst>
          </p:cNvPr>
          <p:cNvSpPr txBox="1"/>
          <p:nvPr/>
        </p:nvSpPr>
        <p:spPr>
          <a:xfrm>
            <a:off x="2587383" y="1027288"/>
            <a:ext cx="3768261" cy="646331"/>
          </a:xfrm>
          <a:prstGeom prst="rect">
            <a:avLst/>
          </a:prstGeom>
          <a:noFill/>
        </p:spPr>
        <p:txBody>
          <a:bodyPr wrap="square" rtlCol="0">
            <a:spAutoFit/>
          </a:bodyPr>
          <a:lstStyle/>
          <a:p>
            <a:r>
              <a:rPr lang="vi-VN" sz="1800" b="1" dirty="0">
                <a:latin typeface="+mj-lt"/>
              </a:rPr>
              <a:t>CỦNG CỐ LẠI NỘI DUNG BÀI HỌC  VÀ DẶN DÒ HỌC SINH </a:t>
            </a:r>
          </a:p>
        </p:txBody>
      </p:sp>
      <p:sp>
        <p:nvSpPr>
          <p:cNvPr id="5" name="TextBox 4">
            <a:extLst>
              <a:ext uri="{FF2B5EF4-FFF2-40B4-BE49-F238E27FC236}">
                <a16:creationId xmlns:a16="http://schemas.microsoft.com/office/drawing/2014/main" id="{13FB9CF2-5F82-33E4-121F-F359AAFBB0B0}"/>
              </a:ext>
            </a:extLst>
          </p:cNvPr>
          <p:cNvSpPr txBox="1"/>
          <p:nvPr/>
        </p:nvSpPr>
        <p:spPr>
          <a:xfrm>
            <a:off x="1985135" y="1850216"/>
            <a:ext cx="4972756" cy="2010807"/>
          </a:xfrm>
          <a:prstGeom prst="rect">
            <a:avLst/>
          </a:prstGeom>
          <a:noFill/>
          <a:ln>
            <a:solidFill>
              <a:schemeClr val="bg1"/>
            </a:solidFill>
          </a:ln>
        </p:spPr>
        <p:txBody>
          <a:bodyPr wrap="square">
            <a:spAutoFit/>
          </a:bodyPr>
          <a:lstStyle/>
          <a:p>
            <a:pPr algn="just">
              <a:lnSpc>
                <a:spcPct val="130000"/>
              </a:lnSpc>
              <a:spcBef>
                <a:spcPts val="300"/>
              </a:spcBef>
              <a:spcAft>
                <a:spcPts val="300"/>
              </a:spcAft>
            </a:pPr>
            <a:r>
              <a:rPr lang="nl-NL" sz="1800" i="1" dirty="0">
                <a:effectLst/>
                <a:latin typeface="Times New Roman" panose="02020603050405020304" pitchFamily="18" charset="0"/>
                <a:ea typeface="Calibri" panose="020F0502020204030204" pitchFamily="34" charset="0"/>
              </a:rPr>
              <a:t>+ Về nhà tự làm phong bì thư và ghi tên người gửi, người nhận lên bì thư.</a:t>
            </a:r>
            <a:endParaRPr lang="vi-VN" sz="1600" i="1"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800" i="1" dirty="0">
                <a:effectLst/>
                <a:latin typeface="Times New Roman" panose="02020603050405020304" pitchFamily="18" charset="0"/>
                <a:ea typeface="Times New Roman" panose="02020603050405020304" pitchFamily="18" charset="0"/>
              </a:rPr>
              <a:t>+ Xin ý kiến đóng góp của người thân.</a:t>
            </a:r>
            <a:endParaRPr lang="vi-VN" sz="1600" i="1"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800" i="1" dirty="0">
                <a:effectLst/>
                <a:latin typeface="Times New Roman" panose="02020603050405020304" pitchFamily="18" charset="0"/>
                <a:ea typeface="Times New Roman" panose="02020603050405020304" pitchFamily="18" charset="0"/>
              </a:rPr>
              <a:t>- GV cho HS nhắc lại những nội dung chủ yếu trong tuần 17. </a:t>
            </a:r>
            <a:endParaRPr lang="vi-VN" sz="1600" i="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9850104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A59D57-91D0-4B63-B911-E49054D22346}"/>
              </a:ext>
            </a:extLst>
          </p:cNvPr>
          <p:cNvPicPr>
            <a:picLocks noChangeAspect="1"/>
          </p:cNvPicPr>
          <p:nvPr/>
        </p:nvPicPr>
        <p:blipFill>
          <a:blip r:embed="rId3"/>
          <a:stretch>
            <a:fillRect/>
          </a:stretch>
        </p:blipFill>
        <p:spPr>
          <a:xfrm>
            <a:off x="1874286" y="1263650"/>
            <a:ext cx="5395427" cy="1892972"/>
          </a:xfrm>
          <a:prstGeom prst="rect">
            <a:avLst/>
          </a:prstGeom>
        </p:spPr>
      </p:pic>
      <p:pic>
        <p:nvPicPr>
          <p:cNvPr id="2" name="Picture 1">
            <a:extLst>
              <a:ext uri="{FF2B5EF4-FFF2-40B4-BE49-F238E27FC236}">
                <a16:creationId xmlns:a16="http://schemas.microsoft.com/office/drawing/2014/main" id="{16FA68CE-D0CB-8764-8534-0BD364044453}"/>
              </a:ext>
            </a:extLst>
          </p:cNvPr>
          <p:cNvPicPr>
            <a:picLocks noChangeAspect="1"/>
          </p:cNvPicPr>
          <p:nvPr/>
        </p:nvPicPr>
        <p:blipFill>
          <a:blip r:embed="rId4"/>
          <a:stretch>
            <a:fillRect/>
          </a:stretch>
        </p:blipFill>
        <p:spPr>
          <a:xfrm>
            <a:off x="0" y="639939"/>
            <a:ext cx="1948251" cy="4326564"/>
          </a:xfrm>
          <a:prstGeom prst="rect">
            <a:avLst/>
          </a:prstGeom>
        </p:spPr>
      </p:pic>
    </p:spTree>
    <p:extLst>
      <p:ext uri="{BB962C8B-B14F-4D97-AF65-F5344CB8AC3E}">
        <p14:creationId xmlns:p14="http://schemas.microsoft.com/office/powerpoint/2010/main" val="3962857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14:presetBounceEnd="55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5000">
                                          <p:cBhvr additive="base">
                                            <p:cTn id="20" dur="75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21"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1+#ppt_w/2"/>
                                              </p:val>
                                            </p:tav>
                                            <p:tav tm="100000">
                                              <p:val>
                                                <p:strVal val="#ppt_x"/>
                                              </p:val>
                                            </p:tav>
                                          </p:tavLst>
                                        </p:anim>
                                        <p:anim calcmode="lin" valueType="num">
                                          <p:cBhvr additive="base">
                                            <p:cTn id="21"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8F2E3-1B2F-2FCB-8675-464071BB7E8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4" name="TextBox 3">
            <a:extLst>
              <a:ext uri="{FF2B5EF4-FFF2-40B4-BE49-F238E27FC236}">
                <a16:creationId xmlns:a16="http://schemas.microsoft.com/office/drawing/2014/main" id="{7709F409-C1BA-5A96-160E-63EC8F12AB7D}"/>
              </a:ext>
            </a:extLst>
          </p:cNvPr>
          <p:cNvSpPr txBox="1"/>
          <p:nvPr/>
        </p:nvSpPr>
        <p:spPr>
          <a:xfrm>
            <a:off x="3147373" y="1467189"/>
            <a:ext cx="4572000" cy="2328714"/>
          </a:xfrm>
          <a:prstGeom prst="rect">
            <a:avLst/>
          </a:prstGeom>
          <a:noFill/>
        </p:spPr>
        <p:txBody>
          <a:bodyPr wrap="square">
            <a:spAutoFit/>
          </a:bodyPr>
          <a:lstStyle/>
          <a:p>
            <a:pPr indent="-270510">
              <a:lnSpc>
                <a:spcPct val="130000"/>
              </a:lnSpc>
              <a:spcBef>
                <a:spcPts val="300"/>
              </a:spcBef>
              <a:spcAft>
                <a:spcPts val="300"/>
              </a:spcAft>
            </a:pPr>
            <a:r>
              <a:rPr lang="en-US" sz="1600" b="1" dirty="0">
                <a:effectLst/>
                <a:latin typeface="Times New Roman" panose="02020603050405020304" pitchFamily="18" charset="0"/>
                <a:ea typeface="Times New Roman" panose="02020603050405020304" pitchFamily="18" charset="0"/>
              </a:rPr>
              <a:t>I. YÊU CẦU CẦN ĐẠT:</a:t>
            </a:r>
            <a:endParaRPr lang="vi-VN" dirty="0">
              <a:effectLst/>
              <a:latin typeface="Times New Roman" panose="02020603050405020304" pitchFamily="18" charset="0"/>
              <a:ea typeface="Calibri" panose="020F0502020204030204" pitchFamily="34" charset="0"/>
            </a:endParaRPr>
          </a:p>
          <a:p>
            <a:pPr indent="-270510">
              <a:lnSpc>
                <a:spcPct val="130000"/>
              </a:lnSpc>
              <a:spcBef>
                <a:spcPts val="300"/>
              </a:spcBef>
              <a:spcAft>
                <a:spcPts val="300"/>
              </a:spcAft>
            </a:pPr>
            <a:r>
              <a:rPr lang="en-US" sz="1600" b="1" dirty="0">
                <a:effectLst/>
                <a:latin typeface="Times New Roman" panose="02020603050405020304" pitchFamily="18" charset="0"/>
                <a:ea typeface="Calibri" panose="020F0502020204030204" pitchFamily="34" charset="0"/>
              </a:rPr>
              <a:t>1. </a:t>
            </a:r>
            <a:r>
              <a:rPr lang="en-US" sz="1600" b="1" dirty="0" err="1">
                <a:effectLst/>
                <a:latin typeface="Times New Roman" panose="02020603050405020304" pitchFamily="18" charset="0"/>
                <a:ea typeface="Calibri" panose="020F0502020204030204" pitchFamily="34" charset="0"/>
              </a:rPr>
              <a:t>Học</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sinh</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thực</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hiện</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được</a:t>
            </a:r>
            <a:r>
              <a:rPr lang="en-US" sz="1600" b="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dirty="0">
                <a:effectLst/>
                <a:latin typeface="Times New Roman" panose="02020603050405020304" pitchFamily="18" charset="0"/>
                <a:ea typeface="Calibri" panose="020F0502020204030204" pitchFamily="34" charset="0"/>
              </a:rPr>
              <a:t>- HS biết viết được bức thư cho bạn theo hướng dẫn.</a:t>
            </a:r>
            <a:endParaRPr lang="vi-VN" dirty="0">
              <a:effectLst/>
              <a:latin typeface="Times New Roman" panose="02020603050405020304" pitchFamily="18" charset="0"/>
              <a:ea typeface="Calibri" panose="020F0502020204030204" pitchFamily="34" charset="0"/>
            </a:endParaRPr>
          </a:p>
          <a:p>
            <a:pPr indent="-270510" algn="just">
              <a:lnSpc>
                <a:spcPct val="115000"/>
              </a:lnSpc>
              <a:spcBef>
                <a:spcPts val="300"/>
              </a:spcBef>
              <a:spcAft>
                <a:spcPts val="300"/>
              </a:spcAft>
            </a:pPr>
            <a:r>
              <a:rPr lang="en-US" sz="1600" b="1" dirty="0">
                <a:effectLst/>
                <a:latin typeface="Times New Roman" panose="02020603050405020304" pitchFamily="18" charset="0"/>
                <a:ea typeface="Times New Roman" panose="02020603050405020304" pitchFamily="18" charset="0"/>
              </a:rPr>
              <a:t>2. </a:t>
            </a:r>
            <a:r>
              <a:rPr lang="en-US" sz="1600" b="1" dirty="0" err="1">
                <a:effectLst/>
                <a:latin typeface="Times New Roman" panose="02020603050405020304" pitchFamily="18" charset="0"/>
                <a:ea typeface="Times New Roman" panose="02020603050405020304" pitchFamily="18" charset="0"/>
              </a:rPr>
              <a:t>Học</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sinh</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vận</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dụng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được</a:t>
            </a:r>
            <a:r>
              <a:rPr lang="en-US" sz="1600" b="1" dirty="0">
                <a:effectLst/>
                <a:latin typeface="Times New Roman" panose="02020603050405020304" pitchFamily="18" charset="0"/>
                <a:ea typeface="Times New Roman" panose="02020603050405020304" pitchFamily="18" charset="0"/>
              </a:rPr>
              <a:t>: </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b="1"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Học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sinh</a:t>
            </a:r>
            <a:r>
              <a:rPr lang="en-US" sz="1600" dirty="0">
                <a:effectLst/>
                <a:latin typeface="Times New Roman" panose="02020603050405020304" pitchFamily="18" charset="0"/>
                <a:ea typeface="Times New Roman" panose="02020603050405020304" pitchFamily="18" charset="0"/>
              </a:rPr>
              <a:t> </a:t>
            </a:r>
            <a:r>
              <a:rPr lang="nl-NL" sz="1600" dirty="0">
                <a:effectLst/>
                <a:latin typeface="Times New Roman" panose="02020603050405020304" pitchFamily="18" charset="0"/>
                <a:ea typeface="Calibri" panose="020F0502020204030204" pitchFamily="34" charset="0"/>
              </a:rPr>
              <a:t>biết tự viết được thư thăm hỏi.</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b="1" dirty="0">
                <a:effectLst/>
                <a:latin typeface="Times New Roman" panose="02020603050405020304" pitchFamily="18" charset="0"/>
                <a:ea typeface="Times New Roman" panose="02020603050405020304" pitchFamily="18" charset="0"/>
              </a:rPr>
              <a:t>3. </a:t>
            </a:r>
            <a:r>
              <a:rPr lang="en-US" sz="1600" b="1" dirty="0" err="1">
                <a:effectLst/>
                <a:latin typeface="Times New Roman" panose="02020603050405020304" pitchFamily="18" charset="0"/>
                <a:ea typeface="Times New Roman" panose="02020603050405020304" pitchFamily="18" charset="0"/>
              </a:rPr>
              <a:t>Học</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sinh</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có</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cơ</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hội</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hình</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thành</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phát</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triển</a:t>
            </a:r>
            <a:endParaRPr lang="vi-VN" dirty="0">
              <a:effectLst/>
              <a:latin typeface="Times New Roman" panose="02020603050405020304" pitchFamily="18" charset="0"/>
              <a:ea typeface="Calibri" panose="020F0502020204030204" pitchFamily="34" charset="0"/>
            </a:endParaRPr>
          </a:p>
        </p:txBody>
      </p:sp>
      <p:pic>
        <p:nvPicPr>
          <p:cNvPr id="6" name="Picture 2" descr="Feliz Menino Bonitinho Garoto Com Idéia De Luz | Art drawings for kids,  School art activities, Back to school art activity">
            <a:extLst>
              <a:ext uri="{FF2B5EF4-FFF2-40B4-BE49-F238E27FC236}">
                <a16:creationId xmlns:a16="http://schemas.microsoft.com/office/drawing/2014/main" id="{284A340C-35C7-AB86-C311-DA3DD23619E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499987" y="513242"/>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19912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5" name="TextBox 4">
            <a:extLst>
              <a:ext uri="{FF2B5EF4-FFF2-40B4-BE49-F238E27FC236}">
                <a16:creationId xmlns:a16="http://schemas.microsoft.com/office/drawing/2014/main" id="{011B76BD-8569-EFA6-04D9-09F51EE3B3B5}"/>
              </a:ext>
            </a:extLst>
          </p:cNvPr>
          <p:cNvSpPr txBox="1"/>
          <p:nvPr/>
        </p:nvSpPr>
        <p:spPr>
          <a:xfrm>
            <a:off x="2963332" y="2051652"/>
            <a:ext cx="4572000" cy="812723"/>
          </a:xfrm>
          <a:prstGeom prst="rect">
            <a:avLst/>
          </a:prstGeom>
          <a:noFill/>
        </p:spPr>
        <p:txBody>
          <a:bodyPr wrap="square">
            <a:spAutoFit/>
          </a:bodyPr>
          <a:lstStyle/>
          <a:p>
            <a:pPr algn="just">
              <a:lnSpc>
                <a:spcPct val="130000"/>
              </a:lnSpc>
              <a:spcBef>
                <a:spcPts val="300"/>
              </a:spcBef>
              <a:spcAft>
                <a:spcPts val="300"/>
              </a:spcAft>
            </a:pPr>
            <a:r>
              <a:rPr lang="nl-NL" sz="4000" b="1" dirty="0">
                <a:effectLst/>
                <a:latin typeface="Times New Roman" panose="02020603050405020304" pitchFamily="18" charset="0"/>
                <a:ea typeface="Calibri" panose="020F0502020204030204" pitchFamily="34" charset="0"/>
              </a:rPr>
              <a:t>A. Khởi động</a:t>
            </a:r>
            <a:endParaRPr lang="vi-VN" sz="3600" dirty="0">
              <a:effectLst/>
              <a:latin typeface="Times New Roman" panose="02020603050405020304" pitchFamily="18" charset="0"/>
              <a:ea typeface="Calibri" panose="020F0502020204030204" pitchFamily="34" charset="0"/>
            </a:endParaRPr>
          </a:p>
        </p:txBody>
      </p:sp>
      <p:pic>
        <p:nvPicPr>
          <p:cNvPr id="66" name="Picture 65">
            <a:extLst>
              <a:ext uri="{FF2B5EF4-FFF2-40B4-BE49-F238E27FC236}">
                <a16:creationId xmlns:a16="http://schemas.microsoft.com/office/drawing/2014/main" id="{7E3004D5-18DC-7BF6-093F-960058CDB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235" y="1772111"/>
            <a:ext cx="1448393" cy="1371803"/>
          </a:xfrm>
          <a:prstGeom prst="rect">
            <a:avLst/>
          </a:prstGeom>
        </p:spPr>
      </p:pic>
    </p:spTree>
    <p:extLst>
      <p:ext uri="{BB962C8B-B14F-4D97-AF65-F5344CB8AC3E}">
        <p14:creationId xmlns:p14="http://schemas.microsoft.com/office/powerpoint/2010/main" val="2665927928"/>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2000">
                                          <p:cBhvr additive="base">
                                            <p:cTn id="7" dur="1500" fill="hold"/>
                                            <p:tgtEl>
                                              <p:spTgt spid="66"/>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500" fill="hold"/>
                                            <p:tgtEl>
                                              <p:spTgt spid="66"/>
                                            </p:tgtEl>
                                            <p:attrNameLst>
                                              <p:attrName>ppt_x</p:attrName>
                                            </p:attrNameLst>
                                          </p:cBhvr>
                                          <p:tavLst>
                                            <p:tav tm="0">
                                              <p:val>
                                                <p:strVal val="1+#ppt_w/2"/>
                                              </p:val>
                                            </p:tav>
                                            <p:tav tm="100000">
                                              <p:val>
                                                <p:strVal val="#ppt_x"/>
                                              </p:val>
                                            </p:tav>
                                          </p:tavLst>
                                        </p:anim>
                                        <p:anim calcmode="lin" valueType="num">
                                          <p:cBhvr additive="base">
                                            <p:cTn id="8" dur="1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C90046-01A3-59FA-982A-D835AFF77D8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sp>
        <p:nvSpPr>
          <p:cNvPr id="4" name="TextBox 3">
            <a:extLst>
              <a:ext uri="{FF2B5EF4-FFF2-40B4-BE49-F238E27FC236}">
                <a16:creationId xmlns:a16="http://schemas.microsoft.com/office/drawing/2014/main" id="{1D5959A4-A911-248D-CB0F-A2A1473DEE28}"/>
              </a:ext>
            </a:extLst>
          </p:cNvPr>
          <p:cNvSpPr txBox="1"/>
          <p:nvPr/>
        </p:nvSpPr>
        <p:spPr>
          <a:xfrm>
            <a:off x="1145823" y="1188743"/>
            <a:ext cx="3561644" cy="1891672"/>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 GV </a:t>
            </a:r>
            <a:r>
              <a:rPr lang="vi-VN" sz="1600" b="1" dirty="0">
                <a:effectLst/>
                <a:latin typeface="Times New Roman" panose="02020603050405020304" pitchFamily="18" charset="0"/>
                <a:ea typeface="Times New Roman" panose="02020603050405020304" pitchFamily="18" charset="0"/>
              </a:rPr>
              <a:t>yêu cầu học sinh đọc </a:t>
            </a:r>
            <a:r>
              <a:rPr lang="nl-NL" sz="1600" b="1" dirty="0">
                <a:effectLst/>
                <a:latin typeface="Times New Roman" panose="02020603050405020304" pitchFamily="18" charset="0"/>
                <a:ea typeface="Times New Roman" panose="02020603050405020304" pitchFamily="18" charset="0"/>
              </a:rPr>
              <a:t>lại bức thư trong bài 30.</a:t>
            </a:r>
            <a:r>
              <a:rPr lang="vi-VN" sz="1600" b="1" dirty="0">
                <a:effectLst/>
                <a:latin typeface="Times New Roman" panose="02020603050405020304" pitchFamily="18" charset="0"/>
                <a:ea typeface="Times New Roman" panose="02020603050405020304" pitchFamily="18" charset="0"/>
              </a:rPr>
              <a:t> Trả lời các câu hỏi sau:</a:t>
            </a:r>
            <a:endParaRPr lang="vi-VN" b="1"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dirty="0">
                <a:effectLst/>
                <a:latin typeface="Times New Roman" panose="02020603050405020304" pitchFamily="18" charset="0"/>
                <a:ea typeface="Times New Roman" panose="02020603050405020304" pitchFamily="18" charset="0"/>
              </a:rPr>
              <a:t>+ </a:t>
            </a:r>
            <a:r>
              <a:rPr lang="nl-NL" sz="1600" i="1" dirty="0">
                <a:effectLst/>
                <a:latin typeface="Times New Roman" panose="02020603050405020304" pitchFamily="18" charset="0"/>
                <a:ea typeface="Times New Roman" panose="02020603050405020304" pitchFamily="18" charset="0"/>
              </a:rPr>
              <a:t>Nga viết thư cho ai?</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i="1" dirty="0">
                <a:effectLst/>
                <a:latin typeface="Times New Roman" panose="02020603050405020304" pitchFamily="18" charset="0"/>
                <a:ea typeface="Times New Roman" panose="02020603050405020304" pitchFamily="18" charset="0"/>
              </a:rPr>
              <a:t>+ Đầu bức thư ghi những gì?</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i="1" dirty="0">
                <a:effectLst/>
                <a:latin typeface="Times New Roman" panose="02020603050405020304" pitchFamily="18" charset="0"/>
                <a:ea typeface="Times New Roman" panose="02020603050405020304" pitchFamily="18" charset="0"/>
              </a:rPr>
              <a:t>+ Bạn ấy viết thư để làm gì?</a:t>
            </a:r>
            <a:endParaRPr lang="vi-VN" dirty="0">
              <a:effectLst/>
              <a:latin typeface="Times New Roman" panose="02020603050405020304" pitchFamily="18" charset="0"/>
              <a:ea typeface="Calibri" panose="020F0502020204030204" pitchFamily="34" charset="0"/>
            </a:endParaRPr>
          </a:p>
        </p:txBody>
      </p:sp>
      <p:pic>
        <p:nvPicPr>
          <p:cNvPr id="1028" name="Picture 4" descr="BÀI TẬP ĐỌC HIỂU KHỐI 11 - LẦN 3">
            <a:extLst>
              <a:ext uri="{FF2B5EF4-FFF2-40B4-BE49-F238E27FC236}">
                <a16:creationId xmlns:a16="http://schemas.microsoft.com/office/drawing/2014/main" id="{898800A0-F106-7A83-A297-8C584EFBE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350" y="1087848"/>
            <a:ext cx="1840090" cy="2245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ần 24-Tập đọc 5-Hộp thư mật">
            <a:extLst>
              <a:ext uri="{FF2B5EF4-FFF2-40B4-BE49-F238E27FC236}">
                <a16:creationId xmlns:a16="http://schemas.microsoft.com/office/drawing/2014/main" id="{EE8D630D-7B8F-4A16-DC09-582648053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440" y="1118892"/>
            <a:ext cx="1590323" cy="218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4363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5" name="TextBox 4">
            <a:extLst>
              <a:ext uri="{FF2B5EF4-FFF2-40B4-BE49-F238E27FC236}">
                <a16:creationId xmlns:a16="http://schemas.microsoft.com/office/drawing/2014/main" id="{011B76BD-8569-EFA6-04D9-09F51EE3B3B5}"/>
              </a:ext>
            </a:extLst>
          </p:cNvPr>
          <p:cNvSpPr txBox="1"/>
          <p:nvPr/>
        </p:nvSpPr>
        <p:spPr>
          <a:xfrm>
            <a:off x="2963332" y="2051652"/>
            <a:ext cx="4572000" cy="812723"/>
          </a:xfrm>
          <a:prstGeom prst="rect">
            <a:avLst/>
          </a:prstGeom>
          <a:noFill/>
        </p:spPr>
        <p:txBody>
          <a:bodyPr wrap="square">
            <a:spAutoFit/>
          </a:bodyPr>
          <a:lstStyle/>
          <a:p>
            <a:pPr algn="just">
              <a:lnSpc>
                <a:spcPct val="130000"/>
              </a:lnSpc>
              <a:spcBef>
                <a:spcPts val="300"/>
              </a:spcBef>
              <a:spcAft>
                <a:spcPts val="300"/>
              </a:spcAft>
            </a:pPr>
            <a:r>
              <a:rPr lang="vi-VN" sz="4000" b="1" dirty="0">
                <a:latin typeface="Times New Roman" panose="02020603050405020304" pitchFamily="18" charset="0"/>
                <a:ea typeface="Calibri" panose="020F0502020204030204" pitchFamily="34" charset="0"/>
              </a:rPr>
              <a:t>B</a:t>
            </a:r>
            <a:r>
              <a:rPr lang="nl-NL" sz="4000" b="1" dirty="0">
                <a:effectLst/>
                <a:latin typeface="Times New Roman" panose="02020603050405020304" pitchFamily="18" charset="0"/>
                <a:ea typeface="Calibri" panose="020F0502020204030204" pitchFamily="34" charset="0"/>
              </a:rPr>
              <a:t>. </a:t>
            </a:r>
            <a:r>
              <a:rPr lang="vi-VN" sz="4000" b="1" dirty="0">
                <a:effectLst/>
                <a:latin typeface="Times New Roman" panose="02020603050405020304" pitchFamily="18" charset="0"/>
                <a:ea typeface="Calibri" panose="020F0502020204030204" pitchFamily="34" charset="0"/>
              </a:rPr>
              <a:t>Khám phá</a:t>
            </a:r>
            <a:endParaRPr lang="vi-VN" sz="3600" dirty="0">
              <a:effectLst/>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AC11F7DA-1F7B-1AB8-6E0D-A0902C68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206" y="1688740"/>
            <a:ext cx="1448393" cy="1371803"/>
          </a:xfrm>
          <a:prstGeom prst="rect">
            <a:avLst/>
          </a:prstGeom>
        </p:spPr>
      </p:pic>
    </p:spTree>
    <p:extLst>
      <p:ext uri="{BB962C8B-B14F-4D97-AF65-F5344CB8AC3E}">
        <p14:creationId xmlns:p14="http://schemas.microsoft.com/office/powerpoint/2010/main" val="273991670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500" fill="hold"/>
                                            <p:tgtEl>
                                              <p:spTgt spid="2"/>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E73023-7A98-D3DB-B1F8-12B25AFA4D4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6" name="TextBox 5">
            <a:extLst>
              <a:ext uri="{FF2B5EF4-FFF2-40B4-BE49-F238E27FC236}">
                <a16:creationId xmlns:a16="http://schemas.microsoft.com/office/drawing/2014/main" id="{EEF9C367-1A33-0DE8-9536-89C37B53A397}"/>
              </a:ext>
            </a:extLst>
          </p:cNvPr>
          <p:cNvSpPr txBox="1"/>
          <p:nvPr/>
        </p:nvSpPr>
        <p:spPr>
          <a:xfrm>
            <a:off x="524933" y="1375063"/>
            <a:ext cx="3476980" cy="646331"/>
          </a:xfrm>
          <a:prstGeom prst="rect">
            <a:avLst/>
          </a:prstGeom>
          <a:noFill/>
          <a:ln>
            <a:solidFill>
              <a:schemeClr val="tx1"/>
            </a:solidFill>
          </a:ln>
        </p:spPr>
        <p:txBody>
          <a:bodyPr wrap="square">
            <a:spAutoFit/>
          </a:bodyPr>
          <a:lstStyle/>
          <a:p>
            <a:r>
              <a:rPr lang="nl-NL" sz="1800" b="1" dirty="0">
                <a:effectLst/>
                <a:latin typeface="Times New Roman" panose="02020603050405020304" pitchFamily="18" charset="0"/>
                <a:ea typeface="Calibri" panose="020F0502020204030204" pitchFamily="34" charset="0"/>
              </a:rPr>
              <a:t>Bài tập 1:</a:t>
            </a:r>
            <a:r>
              <a:rPr lang="nl-NL" sz="1800" dirty="0">
                <a:effectLst/>
                <a:latin typeface="Times New Roman" panose="02020603050405020304" pitchFamily="18" charset="0"/>
                <a:ea typeface="Calibri" panose="020F0502020204030204" pitchFamily="34" charset="0"/>
              </a:rPr>
              <a:t> </a:t>
            </a:r>
            <a:r>
              <a:rPr lang="nl-NL" sz="1800" b="1" dirty="0">
                <a:effectLst/>
                <a:latin typeface="Times New Roman" panose="02020603050405020304" pitchFamily="18" charset="0"/>
                <a:ea typeface="Calibri" panose="020F0502020204030204" pitchFamily="34" charset="0"/>
              </a:rPr>
              <a:t>Viết thư cho bạn (hoặc cho người thân) ở xa</a:t>
            </a:r>
            <a:endParaRPr lang="vi-VN" sz="1800" dirty="0"/>
          </a:p>
        </p:txBody>
      </p:sp>
      <p:pic>
        <p:nvPicPr>
          <p:cNvPr id="8" name="Picture 7">
            <a:extLst>
              <a:ext uri="{FF2B5EF4-FFF2-40B4-BE49-F238E27FC236}">
                <a16:creationId xmlns:a16="http://schemas.microsoft.com/office/drawing/2014/main" id="{89FBC6A2-B4DB-4428-9051-13B16DE8DEF6}"/>
              </a:ext>
            </a:extLst>
          </p:cNvPr>
          <p:cNvPicPr>
            <a:picLocks noChangeAspect="1"/>
          </p:cNvPicPr>
          <p:nvPr/>
        </p:nvPicPr>
        <p:blipFill>
          <a:blip r:embed="rId2"/>
          <a:stretch>
            <a:fillRect/>
          </a:stretch>
        </p:blipFill>
        <p:spPr>
          <a:xfrm>
            <a:off x="4572000" y="1242659"/>
            <a:ext cx="3608034" cy="2821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988728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3CB905-DF73-4C2D-B641-CAC7C1A9522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52498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5C8C1-FFA4-4A48-AC0C-3C1CE0BAC7E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3" name="Rectangle 2">
            <a:extLst>
              <a:ext uri="{FF2B5EF4-FFF2-40B4-BE49-F238E27FC236}">
                <a16:creationId xmlns:a16="http://schemas.microsoft.com/office/drawing/2014/main" id="{F6F74888-0CB3-4DE4-B401-BA8E03065F12}"/>
              </a:ext>
            </a:extLst>
          </p:cNvPr>
          <p:cNvSpPr/>
          <p:nvPr/>
        </p:nvSpPr>
        <p:spPr>
          <a:xfrm>
            <a:off x="451556" y="-48714"/>
            <a:ext cx="8026400" cy="470898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vi-VN" sz="2000" dirty="0">
                <a:latin typeface="Times New Roman" panose="02020603050405020304" pitchFamily="18" charset="0"/>
                <a:cs typeface="Times New Roman" panose="02020603050405020304" pitchFamily="18" charset="0"/>
              </a:rPr>
              <a:t>, ngày 15 tháng 11 năm 2022</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xa nhớ!</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ơi, đã lâu lắm rồi, mình chưa có dịp viết thư cho bạn. Hôm nay, mình nhớ đến liền tranh thủ viết mấy dòng ngắn ngủi để hỏi thăm sức khỏe và kể cho bạn nghe về tình hình học tập của mình trong thời gian vừa qua. Dạo này bạn thế nào? Tình hình học tập vẫn tốt chứ? Bố mẹ bạn bây giờ có bận việc như hồi trước nữa không? </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Năm nay, chữ viết của mình đã tiến bộ hơn rồi đấy. Mỗi buổi học trên lớp đều rất thú vị. Cả lớp mình đều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vi-VN" sz="2000" dirty="0">
                <a:latin typeface="Times New Roman" panose="02020603050405020304" pitchFamily="18" charset="0"/>
                <a:cs typeface="Times New Roman" panose="02020603050405020304" pitchFamily="18" charset="0"/>
              </a:rPr>
              <a:t>. Hai đứa mình cùng thi đua xem ai đứng có thành tích cao hơn nhé.</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Thôi, thư mình viết đã dài, mình xin dừng bút tại đây. Cuối thư mình chúc bạn chăm ngoan học giỏi. </a:t>
            </a:r>
            <a:r>
              <a:rPr lang="en-US" sz="2000" dirty="0" err="1">
                <a:latin typeface="Times New Roman" panose="02020603050405020304" pitchFamily="18" charset="0"/>
                <a:cs typeface="Times New Roman" panose="02020603050405020304" pitchFamily="18" charset="0"/>
              </a:rPr>
              <a:t>Hoa</a:t>
            </a:r>
            <a:r>
              <a:rPr lang="vi-VN" sz="2000" dirty="0">
                <a:latin typeface="Times New Roman" panose="02020603050405020304" pitchFamily="18" charset="0"/>
                <a:cs typeface="Times New Roman" panose="02020603050405020304" pitchFamily="18" charset="0"/>
              </a:rPr>
              <a:t> nhớ viết thư cho mình nhé!</a:t>
            </a: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Bạn thân</a:t>
            </a: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a:p>
            <a:pPr algn="r"/>
            <a:r>
              <a:rPr lang="vi-VN" sz="2000" dirty="0">
                <a:latin typeface="Times New Roman" panose="02020603050405020304" pitchFamily="18" charset="0"/>
                <a:cs typeface="Times New Roman" panose="02020603050405020304" pitchFamily="18" charset="0"/>
              </a:rPr>
              <a:t>Hương Giang</a:t>
            </a:r>
          </a:p>
        </p:txBody>
      </p:sp>
    </p:spTree>
    <p:extLst>
      <p:ext uri="{BB962C8B-B14F-4D97-AF65-F5344CB8AC3E}">
        <p14:creationId xmlns:p14="http://schemas.microsoft.com/office/powerpoint/2010/main" val="1197097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C4F0B-D199-0874-24B5-F8A27CC34D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4" name="TextBox 3">
            <a:extLst>
              <a:ext uri="{FF2B5EF4-FFF2-40B4-BE49-F238E27FC236}">
                <a16:creationId xmlns:a16="http://schemas.microsoft.com/office/drawing/2014/main" id="{DDA84C19-118C-513C-F5EE-F44C0BAD3F3C}"/>
              </a:ext>
            </a:extLst>
          </p:cNvPr>
          <p:cNvSpPr txBox="1"/>
          <p:nvPr/>
        </p:nvSpPr>
        <p:spPr>
          <a:xfrm>
            <a:off x="3313289" y="505073"/>
            <a:ext cx="4572000" cy="416524"/>
          </a:xfrm>
          <a:prstGeom prst="rect">
            <a:avLst/>
          </a:prstGeom>
          <a:noFill/>
        </p:spPr>
        <p:txBody>
          <a:bodyPr wrap="square">
            <a:spAutoFit/>
          </a:bodyPr>
          <a:lstStyle/>
          <a:p>
            <a:pPr algn="just">
              <a:lnSpc>
                <a:spcPct val="130000"/>
              </a:lnSpc>
              <a:spcBef>
                <a:spcPts val="300"/>
              </a:spcBef>
              <a:spcAft>
                <a:spcPts val="300"/>
              </a:spcAft>
            </a:pPr>
            <a:r>
              <a:rPr lang="nl-NL" sz="1800" b="1" dirty="0">
                <a:effectLst/>
                <a:latin typeface="Times New Roman" panose="02020603050405020304" pitchFamily="18" charset="0"/>
                <a:ea typeface="Calibri" panose="020F0502020204030204" pitchFamily="34" charset="0"/>
              </a:rPr>
              <a:t>Tập viết phong bì thư</a:t>
            </a:r>
            <a:endParaRPr lang="vi-VN" sz="16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E500FA3B-8580-3D92-F09C-5B37C11DA6BA}"/>
              </a:ext>
            </a:extLst>
          </p:cNvPr>
          <p:cNvSpPr txBox="1"/>
          <p:nvPr/>
        </p:nvSpPr>
        <p:spPr>
          <a:xfrm>
            <a:off x="4431482" y="1293668"/>
            <a:ext cx="3862434" cy="1932645"/>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 Mục người gửi ghi thông tin gì?</a:t>
            </a:r>
            <a:endParaRPr lang="vi-VN" b="1"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dirty="0">
                <a:effectLst/>
                <a:latin typeface="Times New Roman" panose="02020603050405020304" pitchFamily="18" charset="0"/>
                <a:ea typeface="Times New Roman" panose="02020603050405020304" pitchFamily="18" charset="0"/>
              </a:rPr>
              <a:t>+ </a:t>
            </a:r>
            <a:r>
              <a:rPr lang="nl-NL" sz="1600" i="1" dirty="0">
                <a:effectLst/>
                <a:latin typeface="Times New Roman" panose="02020603050405020304" pitchFamily="18" charset="0"/>
                <a:ea typeface="Times New Roman" panose="02020603050405020304" pitchFamily="18" charset="0"/>
              </a:rPr>
              <a:t>Ghi tên và địa chỉ của người viết thư.</a:t>
            </a:r>
            <a:endParaRPr lang="vi-VN" sz="1600" dirty="0">
              <a:effectLst/>
              <a:latin typeface="Times New Roman" panose="02020603050405020304" pitchFamily="18" charset="0"/>
              <a:ea typeface="Times New Roman" panose="02020603050405020304" pitchFamily="18" charset="0"/>
            </a:endParaRPr>
          </a:p>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 Ghi thông tin gì vào mục người nhận?</a:t>
            </a:r>
            <a:endParaRPr lang="vi-VN" sz="1600" b="1" dirty="0">
              <a:effectLst/>
              <a:latin typeface="Times New Roman" panose="02020603050405020304" pitchFamily="18" charset="0"/>
              <a:ea typeface="Times New Roman" panose="02020603050405020304" pitchFamily="18" charset="0"/>
            </a:endParaRPr>
          </a:p>
          <a:p>
            <a:pPr algn="just">
              <a:lnSpc>
                <a:spcPct val="130000"/>
              </a:lnSpc>
              <a:spcBef>
                <a:spcPts val="300"/>
              </a:spcBef>
              <a:spcAft>
                <a:spcPts val="300"/>
              </a:spcAft>
            </a:pPr>
            <a:r>
              <a:rPr lang="nl-NL" sz="1600" i="1" dirty="0">
                <a:effectLst/>
                <a:latin typeface="Times New Roman" panose="02020603050405020304" pitchFamily="18" charset="0"/>
                <a:ea typeface="Times New Roman" panose="02020603050405020304" pitchFamily="18" charset="0"/>
              </a:rPr>
              <a:t>+ Ghi tên và địa chỉ người nhận thư.</a:t>
            </a:r>
            <a:endParaRPr lang="vi-VN" sz="1600"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endParaRPr lang="vi-VN" dirty="0">
              <a:effectLst/>
              <a:latin typeface="Times New Roman" panose="02020603050405020304" pitchFamily="18" charset="0"/>
              <a:ea typeface="Calibri" panose="020F0502020204030204" pitchFamily="34" charset="0"/>
            </a:endParaRPr>
          </a:p>
        </p:txBody>
      </p:sp>
      <p:pic>
        <p:nvPicPr>
          <p:cNvPr id="10" name="Picture 9">
            <a:extLst>
              <a:ext uri="{FF2B5EF4-FFF2-40B4-BE49-F238E27FC236}">
                <a16:creationId xmlns:a16="http://schemas.microsoft.com/office/drawing/2014/main" id="{A51B02BC-B981-D31F-6CDA-A429C99F5CE2}"/>
              </a:ext>
            </a:extLst>
          </p:cNvPr>
          <p:cNvPicPr>
            <a:picLocks noChangeAspect="1"/>
          </p:cNvPicPr>
          <p:nvPr/>
        </p:nvPicPr>
        <p:blipFill>
          <a:blip r:embed="rId2"/>
          <a:stretch>
            <a:fillRect/>
          </a:stretch>
        </p:blipFill>
        <p:spPr>
          <a:xfrm>
            <a:off x="367482" y="1293668"/>
            <a:ext cx="3680178" cy="2234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3890287"/>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6c23280cf887c95f861a9857b22f9f1dcef5ccc"/>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513</Words>
  <Application>Microsoft Office PowerPoint</Application>
  <PresentationFormat>On-screen Show (16:9)</PresentationFormat>
  <Paragraphs>47</Paragraphs>
  <Slides>13</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等线</vt:lpstr>
      <vt:lpstr>Arial</vt:lpstr>
      <vt:lpstr>Arial-Rounded</vt:lpstr>
      <vt:lpstr>Bellota Text</vt:lpstr>
      <vt:lpstr>Calibri</vt:lpstr>
      <vt:lpstr>Catamaran</vt:lpstr>
      <vt:lpstr>Times New Roman</vt:lpstr>
      <vt:lpstr>Bagot template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M0</cp:lastModifiedBy>
  <cp:revision>8</cp:revision>
  <dcterms:modified xsi:type="dcterms:W3CDTF">2023-01-10T05:20:17Z</dcterms:modified>
</cp:coreProperties>
</file>