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89" r:id="rId4"/>
    <p:sldId id="339" r:id="rId5"/>
    <p:sldId id="312" r:id="rId6"/>
    <p:sldId id="390" r:id="rId7"/>
    <p:sldId id="391" r:id="rId8"/>
    <p:sldId id="392" r:id="rId9"/>
    <p:sldId id="393" r:id="rId10"/>
    <p:sldId id="394" r:id="rId11"/>
    <p:sldId id="395" r:id="rId12"/>
    <p:sldId id="398" r:id="rId13"/>
    <p:sldId id="382" r:id="rId14"/>
    <p:sldId id="397" r:id="rId15"/>
    <p:sldId id="396" r:id="rId16"/>
    <p:sldId id="319" r:id="rId17"/>
    <p:sldId id="320" r:id="rId18"/>
    <p:sldId id="322" r:id="rId19"/>
    <p:sldId id="279" r:id="rId20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4" y="7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93" y="860163"/>
            <a:ext cx="3939721" cy="3136129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307975" y="4006613"/>
            <a:ext cx="8371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Anh đưa bánh cho em và nói “Em ăn đi. ”. Em giơ hai tay đón lấy cái bánh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anh cho. Đồng tình với lời nói và hành vi của hai anh em, vì anh biết nhường nhịn,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quan tâm đến em; em có thái độ lễ phép với anh.</a:t>
            </a:r>
          </a:p>
        </p:txBody>
      </p:sp>
    </p:spTree>
    <p:extLst>
      <p:ext uri="{BB962C8B-B14F-4D97-AF65-F5344CB8AC3E}">
        <p14:creationId xmlns:p14="http://schemas.microsoft.com/office/powerpoint/2010/main" val="349966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84" y="860163"/>
            <a:ext cx="4272934" cy="3116812"/>
          </a:xfrm>
          <a:prstGeom prst="rect">
            <a:avLst/>
          </a:prstGeom>
          <a:ln w="38100">
            <a:solidFill>
              <a:srgbClr val="FF505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529255" y="4161451"/>
            <a:ext cx="8005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Em bé khóc và gọi “Chị ơi!”, nhưng chị mải chơi chuyền với bạn không dỗ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em. Không đồng tình với hành vi của chị, vì chị chưa biết quan tâm đ</a:t>
            </a:r>
            <a:r>
              <a:rPr lang="en-US" sz="2400" dirty="0">
                <a:solidFill>
                  <a:srgbClr val="008000"/>
                </a:solidFill>
              </a:rPr>
              <a:t>ế</a:t>
            </a:r>
            <a:r>
              <a:rPr lang="vi-VN" sz="2400" dirty="0">
                <a:solidFill>
                  <a:srgbClr val="008000"/>
                </a:solidFill>
              </a:rPr>
              <a:t>n em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  <a:endParaRPr lang="vi-V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6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0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620" y="733563"/>
            <a:ext cx="791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541" y="1195228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69" y="1834562"/>
            <a:ext cx="4252862" cy="3041647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050" y="5070605"/>
            <a:ext cx="9207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620" y="733563"/>
            <a:ext cx="791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541" y="1195228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/>
          <a:stretch/>
        </p:blipFill>
        <p:spPr>
          <a:xfrm>
            <a:off x="2212758" y="1834562"/>
            <a:ext cx="5290837" cy="277515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10397" y="4963886"/>
            <a:ext cx="559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mượn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654" y="9577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1480992"/>
            <a:ext cx="3773424" cy="295656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49616" y="4688466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1454" y="1689806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96" y="984804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1454" y="1824383"/>
            <a:ext cx="5522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354148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43" y="1280635"/>
            <a:ext cx="3224313" cy="19246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3205302"/>
            <a:ext cx="669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ôm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942" y="4036299"/>
            <a:ext cx="875211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652973" y="1193940"/>
              <a:ext cx="4818743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chị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hòa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thuận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đỡ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nhau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bền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lâu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thêm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ấm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323689"/>
              <a:ext cx="63717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11" y="2386076"/>
            <a:ext cx="3962400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3441" y="612240"/>
            <a:ext cx="7515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</a:p>
        </p:txBody>
      </p:sp>
      <p:sp>
        <p:nvSpPr>
          <p:cNvPr id="5" name="AutoShape 2" descr="Tâm lý Trẻ em Chậm ngôn ngữ Dạy trẻ bị rối loạn phát triển ngô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1982124"/>
            <a:ext cx="3744686" cy="2995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1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38704" y="1343659"/>
            <a:ext cx="6666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6" y="748558"/>
            <a:ext cx="4193268" cy="2826768"/>
          </a:xfrm>
          <a:prstGeom prst="rect">
            <a:avLst/>
          </a:prstGeom>
          <a:ln w="38100">
            <a:solidFill>
              <a:srgbClr val="FF5050"/>
            </a:solidFill>
            <a:prstDash val="sysDash"/>
          </a:ln>
        </p:spPr>
      </p:pic>
      <p:sp>
        <p:nvSpPr>
          <p:cNvPr id="2" name="Rectangle 1"/>
          <p:cNvSpPr/>
          <p:nvPr/>
        </p:nvSpPr>
        <p:spPr>
          <a:xfrm>
            <a:off x="307976" y="3820197"/>
            <a:ext cx="8607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Em tặng hoa và nói: “Chúc mừng sinh nhật chị!”. Chị nét mặt hân hoan và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đáp lại: “Cảm ơn em!”. Đồng tình với </a:t>
            </a:r>
            <a:r>
              <a:rPr lang="en-US" sz="2400" dirty="0" err="1">
                <a:solidFill>
                  <a:srgbClr val="008000"/>
                </a:solidFill>
              </a:rPr>
              <a:t>lời</a:t>
            </a:r>
            <a:r>
              <a:rPr lang="vi-VN" sz="2400" dirty="0">
                <a:solidFill>
                  <a:srgbClr val="008000"/>
                </a:solidFill>
              </a:rPr>
              <a:t> nói và hành </a:t>
            </a:r>
            <a:r>
              <a:rPr lang="en-US" sz="2400" dirty="0">
                <a:solidFill>
                  <a:srgbClr val="008000"/>
                </a:solidFill>
              </a:rPr>
              <a:t>vi</a:t>
            </a:r>
            <a:r>
              <a:rPr lang="vi-VN" sz="2400" dirty="0">
                <a:solidFill>
                  <a:srgbClr val="008000"/>
                </a:solidFill>
              </a:rPr>
              <a:t> của hai chị em vì em bi</a:t>
            </a:r>
            <a:r>
              <a:rPr lang="en-US" sz="2400" dirty="0">
                <a:solidFill>
                  <a:srgbClr val="008000"/>
                </a:solidFill>
              </a:rPr>
              <a:t>ế</a:t>
            </a:r>
            <a:r>
              <a:rPr lang="vi-VN" sz="2400" dirty="0">
                <a:solidFill>
                  <a:srgbClr val="008000"/>
                </a:solidFill>
              </a:rPr>
              <a:t>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quan tâm chia sẻ niềm vui, nói năng l</a:t>
            </a:r>
            <a:r>
              <a:rPr lang="en-US" sz="2400" dirty="0">
                <a:solidFill>
                  <a:srgbClr val="008000"/>
                </a:solidFill>
              </a:rPr>
              <a:t>ễ</a:t>
            </a:r>
            <a:r>
              <a:rPr lang="vi-VN" sz="2400" dirty="0">
                <a:solidFill>
                  <a:srgbClr val="008000"/>
                </a:solidFill>
              </a:rPr>
              <a:t> phép với chị; chị có thái độ vui vẻ và biết ơn</a:t>
            </a:r>
          </a:p>
        </p:txBody>
      </p:sp>
    </p:spTree>
    <p:extLst>
      <p:ext uri="{BB962C8B-B14F-4D97-AF65-F5344CB8AC3E}">
        <p14:creationId xmlns:p14="http://schemas.microsoft.com/office/powerpoint/2010/main" val="42060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6" y="891878"/>
            <a:ext cx="3643467" cy="2910865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3" name="Rectangle 2"/>
          <p:cNvSpPr/>
          <p:nvPr/>
        </p:nvSpPr>
        <p:spPr>
          <a:xfrm>
            <a:off x="307975" y="3938411"/>
            <a:ext cx="8458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Hai anh em đang tranh nhau một cái ô tô đồ chơi, ai cũng đòi của mình.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Không đồng tình với hành vi này vì anh không biết nhường nhịn em. Em muốn chơi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nhưng không nói lễ phép với anh mà lại đòi của mình</a:t>
            </a:r>
          </a:p>
        </p:txBody>
      </p:sp>
    </p:spTree>
    <p:extLst>
      <p:ext uri="{BB962C8B-B14F-4D97-AF65-F5344CB8AC3E}">
        <p14:creationId xmlns:p14="http://schemas.microsoft.com/office/powerpoint/2010/main" val="11003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80" y="748559"/>
            <a:ext cx="3771791" cy="3054184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251307" y="3983868"/>
            <a:ext cx="8672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Anh đưa cho em cái chong chóng và nói: “Cho em này!”. Em đáp lại lễ phép: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“Em xin!” và đưa hai tay đón lấy. Đồng tình với lời nói và việc làm của hai anh em, vì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anh biết quan tâm đến em; em lễ phép với anh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  <a:endParaRPr lang="vi-V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2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64" y="891878"/>
            <a:ext cx="3950607" cy="3026980"/>
          </a:xfrm>
          <a:prstGeom prst="rect">
            <a:avLst/>
          </a:prstGeom>
          <a:ln w="28575">
            <a:solidFill>
              <a:srgbClr val="FF5050"/>
            </a:solidFill>
            <a:prstDash val="sysDash"/>
          </a:ln>
        </p:spPr>
      </p:pic>
      <p:sp>
        <p:nvSpPr>
          <p:cNvPr id="3" name="Rectangle 2"/>
          <p:cNvSpPr/>
          <p:nvPr/>
        </p:nvSpPr>
        <p:spPr>
          <a:xfrm>
            <a:off x="307976" y="3970899"/>
            <a:ext cx="8607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8000"/>
                </a:solidFill>
              </a:rPr>
              <a:t>Chị nhắc em: “Sao em không dọn đồ chơi?”. Em hai tay chổng hông, mắt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trợn lên và nói: “Chị dọn đi. ”. Không đồng tình với lời nói và hành vi của em, vì em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chưa lễ phép, vâng lời chị.</a:t>
            </a:r>
          </a:p>
        </p:txBody>
      </p:sp>
    </p:spTree>
    <p:extLst>
      <p:ext uri="{BB962C8B-B14F-4D97-AF65-F5344CB8AC3E}">
        <p14:creationId xmlns:p14="http://schemas.microsoft.com/office/powerpoint/2010/main" val="319996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574</Words>
  <Application>Microsoft Office PowerPoint</Application>
  <PresentationFormat>On-screen Show (16:10)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Nguyễn Nam Khánh</cp:lastModifiedBy>
  <cp:revision>181</cp:revision>
  <dcterms:created xsi:type="dcterms:W3CDTF">2020-02-10T09:35:50Z</dcterms:created>
  <dcterms:modified xsi:type="dcterms:W3CDTF">2022-01-28T11:08:53Z</dcterms:modified>
</cp:coreProperties>
</file>