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256" r:id="rId3"/>
    <p:sldId id="306" r:id="rId4"/>
    <p:sldId id="293" r:id="rId5"/>
    <p:sldId id="307" r:id="rId6"/>
    <p:sldId id="294" r:id="rId7"/>
    <p:sldId id="296" r:id="rId8"/>
    <p:sldId id="308" r:id="rId9"/>
    <p:sldId id="298" r:id="rId10"/>
    <p:sldId id="309" r:id="rId11"/>
    <p:sldId id="310" r:id="rId12"/>
    <p:sldId id="311" r:id="rId13"/>
    <p:sldId id="304" r:id="rId14"/>
    <p:sldId id="30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1515"/>
    <a:srgbClr val="FFFFFF"/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13/05/2024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13/05/2024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13/05/2024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13/05/2024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13/05/2024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13/05/2024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13/05/2024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13/05/2024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13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8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dirty="0" smtClean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TIN 4 – TUẦN </a:t>
            </a:r>
            <a:r>
              <a:rPr lang="en-US" altLang="vi-VN" sz="5400" b="1" dirty="0" smtClean="0">
                <a:solidFill>
                  <a:srgbClr val="0000CC"/>
                </a:solidFill>
                <a:latin typeface="Times New Roman" panose="02020603050405020304" charset="0"/>
                <a:cs typeface="Times New Roman" panose="02020603050405020304" charset="0"/>
              </a:rPr>
              <a:t>33</a:t>
            </a:r>
            <a:endParaRPr lang="en-US" altLang="vi-VN" sz="5400" b="1" dirty="0">
              <a:solidFill>
                <a:srgbClr val="0000CC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1423851" y="1729018"/>
            <a:ext cx="9653451" cy="2970653"/>
          </a:xfrm>
          <a:prstGeom prst="cloud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680" y="4284836"/>
            <a:ext cx="1884063" cy="21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4175" y="1372132"/>
            <a:ext cx="10640556" cy="12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 lệnh nào dùng để vẽ hình vuông có cạnh 200 bước trong các khối lệnh sau</a:t>
            </a:r>
            <a:r>
              <a:rPr lang="vi-VN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456" y="2675802"/>
            <a:ext cx="8802214" cy="281282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83430" y="5566988"/>
            <a:ext cx="3385357" cy="900136"/>
          </a:xfrm>
          <a:prstGeom prst="roundRect">
            <a:avLst/>
          </a:prstGeom>
          <a:solidFill>
            <a:srgbClr val="FF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</a:t>
            </a:r>
            <a:endParaRPr lang="en-US" sz="4000" b="1" dirty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304459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015" y="1637013"/>
            <a:ext cx="1119834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8"/>
              </a:ext>
            </a:extLst>
          </a:blip>
          <a:srcRect/>
          <a:stretch>
            <a:fillRect/>
          </a:stretch>
        </p:blipFill>
        <p:spPr>
          <a:xfrm>
            <a:off x="3783893" y="5154749"/>
            <a:ext cx="4092856" cy="1560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045" y="3115975"/>
            <a:ext cx="9836331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66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VẬN DỤNG</a:t>
            </a:r>
            <a:endParaRPr lang="en-US" sz="4000" b="1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1256" y="1376541"/>
            <a:ext cx="718457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30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bạn thực </a:t>
            </a:r>
            <a:r>
              <a:rPr lang="vi-VN" sz="3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hiện:</a:t>
            </a:r>
            <a:endParaRPr lang="en-US" sz="3000" b="1" dirty="0" smtClean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Quan sát hình tam giác đều (3 cạnh bằng nhau) (Hình 29.3).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Xây dựng cách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Tạo chương trình vẽ hình tam giác đều.</a:t>
            </a:r>
          </a:p>
          <a:p>
            <a:pPr marL="914400" indent="-457200" algn="just">
              <a:spcAft>
                <a:spcPts val="600"/>
              </a:spcAft>
            </a:pPr>
            <a:r>
              <a:rPr lang="vi-VN" sz="3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 Lưu tệp vào thư mục của em với tên </a:t>
            </a:r>
            <a:r>
              <a:rPr lang="vi-VN" sz="3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Ve-Hinh-TamGiac</a:t>
            </a:r>
            <a:r>
              <a:rPr lang="vi-VN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16139" y="5334805"/>
            <a:ext cx="1653992" cy="13783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434" y="2446136"/>
            <a:ext cx="4115260" cy="283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48" y="1519841"/>
            <a:ext cx="11099898" cy="4397634"/>
          </a:xfrm>
          <a:prstGeom prst="rect">
            <a:avLst/>
          </a:prstGeom>
        </p:spPr>
      </p:pic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GHI NHỚ</a:t>
            </a:r>
            <a:endParaRPr lang="vi-VN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4"/>
          <a:srcRect l="71258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 HỌC SINH!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614053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29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5400" b="1" dirty="0" smtClean="0">
                <a:latin typeface="Times New Roman" panose="02020603050405020304" charset="0"/>
                <a:cs typeface="Times New Roman" panose="02020603050405020304" charset="0"/>
              </a:rPr>
              <a:t>NHÂN BẢN KHỐI LỆNH</a:t>
            </a:r>
            <a:endParaRPr lang="en-US" altLang="vi-VN" sz="54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61048" y="1438354"/>
            <a:ext cx="8794893" cy="3176504"/>
          </a:xfrm>
          <a:prstGeom prst="cloudCallout">
            <a:avLst>
              <a:gd name="adj1" fmla="val -42113"/>
              <a:gd name="adj2" fmla="val 77740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ctr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" y="4877568"/>
            <a:ext cx="2004033" cy="1980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5711" y="2461846"/>
            <a:ext cx="3110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238203"/>
            <a:ext cx="11867547" cy="6458432"/>
          </a:xfrm>
          <a:prstGeom prst="round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301750" y="1557723"/>
            <a:ext cx="5699479" cy="423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374880" y="1255223"/>
            <a:ext cx="5305824" cy="4533403"/>
            <a:chOff x="6374880" y="1255223"/>
            <a:chExt cx="5305824" cy="4533403"/>
          </a:xfrm>
        </p:grpSpPr>
        <p:grpSp>
          <p:nvGrpSpPr>
            <p:cNvPr id="34" name="Group 33"/>
            <p:cNvGrpSpPr/>
            <p:nvPr/>
          </p:nvGrpSpPr>
          <p:grpSpPr>
            <a:xfrm>
              <a:off x="6374880" y="1255223"/>
              <a:ext cx="5305824" cy="4533403"/>
              <a:chOff x="7722015" y="1907780"/>
              <a:chExt cx="3480805" cy="3107975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722015" y="2397715"/>
                <a:ext cx="3480805" cy="261804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8938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8747710" y="1907780"/>
                <a:ext cx="1424932" cy="958437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6535900" y="2503707"/>
              <a:ext cx="4976949" cy="29065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29.1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Nếu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ABCD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5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5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01705" y="181932"/>
            <a:ext cx="11867547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1246"/>
          <a:stretch/>
        </p:blipFill>
        <p:spPr>
          <a:xfrm>
            <a:off x="7628082" y="2041048"/>
            <a:ext cx="4025359" cy="298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35576" y="1527024"/>
            <a:ext cx="6557555" cy="439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vẽ được hình vuông ABCD nhân vật phải thực hiện: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Di chuyển lần lượt:</a:t>
            </a:r>
          </a:p>
          <a:p>
            <a:pPr indent="457200">
              <a:lnSpc>
                <a:spcPct val="120000"/>
              </a:lnSpc>
              <a:spcAft>
                <a:spcPts val="600"/>
              </a:spcAft>
            </a:pPr>
            <a:r>
              <a:rPr lang="vi-VN" sz="2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B; B → C; C → D; D → 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A, để di chuyển A → B phải thực hiện: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Hướng về B</a:t>
            </a:r>
          </a:p>
          <a:p>
            <a:pPr indent="404813"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Di chuyển đến B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Tại B, C, D cũng tương tự như vậy. </a:t>
            </a: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316" y="221121"/>
            <a:ext cx="12069252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982857" y="2499284"/>
            <a:ext cx="3781395" cy="2836292"/>
            <a:chOff x="925209" y="2094398"/>
            <a:chExt cx="4081482" cy="4098337"/>
          </a:xfrm>
        </p:grpSpPr>
        <p:grpSp>
          <p:nvGrpSpPr>
            <p:cNvPr id="19" name="Group 18"/>
            <p:cNvGrpSpPr/>
            <p:nvPr/>
          </p:nvGrpSpPr>
          <p:grpSpPr>
            <a:xfrm>
              <a:off x="925209" y="2094398"/>
              <a:ext cx="4081482" cy="4098337"/>
              <a:chOff x="283008" y="2155077"/>
              <a:chExt cx="5291167" cy="43925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008" y="2155077"/>
                <a:ext cx="5291167" cy="4392580"/>
                <a:chOff x="881618" y="1347256"/>
                <a:chExt cx="7693686" cy="5255873"/>
              </a:xfrm>
            </p:grpSpPr>
            <p:sp>
              <p:nvSpPr>
                <p:cNvPr id="22" name="矩形 76"/>
                <p:cNvSpPr/>
                <p:nvPr/>
              </p:nvSpPr>
              <p:spPr>
                <a:xfrm>
                  <a:off x="881618" y="1576870"/>
                  <a:ext cx="7693686" cy="502625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438464" y="1347256"/>
                  <a:ext cx="6620086" cy="637735"/>
                </a:xfrm>
                <a:prstGeom prst="ellipse">
                  <a:avLst/>
                </a:prstGeom>
                <a:solidFill>
                  <a:srgbClr val="FF1515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HĐN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54723" y="2906157"/>
                <a:ext cx="4902196" cy="317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16" y="5114630"/>
              <a:ext cx="884646" cy="10164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708493" y="234213"/>
            <a:ext cx="8758213" cy="707886"/>
            <a:chOff x="696578" y="1237719"/>
            <a:chExt cx="8758213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8183651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 CHƯƠNG TRÌNH VẼ HÌNH VUÔNG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9" y="1069913"/>
            <a:ext cx="7534162" cy="559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3922" y="170663"/>
            <a:ext cx="5581061" cy="707886"/>
            <a:chOff x="696578" y="1237719"/>
            <a:chExt cx="5581061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NHÂN BẢN KHỐI LỆNH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366" y="1310771"/>
            <a:ext cx="6473489" cy="5150332"/>
            <a:chOff x="352387" y="1252803"/>
            <a:chExt cx="6486292" cy="5150332"/>
          </a:xfrm>
        </p:grpSpPr>
        <p:grpSp>
          <p:nvGrpSpPr>
            <p:cNvPr id="8" name="Group 7"/>
            <p:cNvGrpSpPr/>
            <p:nvPr/>
          </p:nvGrpSpPr>
          <p:grpSpPr>
            <a:xfrm>
              <a:off x="352387" y="1252803"/>
              <a:ext cx="6486292" cy="5150332"/>
              <a:chOff x="6399156" y="1510503"/>
              <a:chExt cx="7671373" cy="807504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99156" y="1510503"/>
                <a:ext cx="7671373" cy="8075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46229" y="1833647"/>
                <a:ext cx="7123060" cy="73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vi-VN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 bạn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 như hình 29.2A;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phải vào đầu khối lệnh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chọn </a:t>
                </a:r>
                <a:r>
                  <a:rPr lang="vi-VN" sz="25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bản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Di chuyển khối lệnh đến vị trí mới,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ghép vào khối lệnh đã có;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Tiếp tục thao tác nhân bản 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trình </a:t>
                </a:r>
                <a:r>
                  <a:rPr lang="vi-VN" sz="25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Ve-Hinh-Vuong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275" t="14285" r="18129" b="11808"/>
            <a:stretch/>
          </p:blipFill>
          <p:spPr>
            <a:xfrm>
              <a:off x="5343728" y="1354287"/>
              <a:ext cx="1128591" cy="97312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57236" y="1726808"/>
            <a:ext cx="2979951" cy="4080108"/>
            <a:chOff x="6981253" y="1641424"/>
            <a:chExt cx="2979951" cy="40801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1253" y="1641424"/>
              <a:ext cx="2979951" cy="408010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171509" y="3553098"/>
              <a:ext cx="1693474" cy="457200"/>
            </a:xfrm>
            <a:prstGeom prst="ellipse">
              <a:avLst/>
            </a:prstGeom>
            <a:solidFill>
              <a:srgbClr val="4C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6194" y="3583969"/>
              <a:ext cx="189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ặt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27880" y="5970035"/>
            <a:ext cx="17251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29.2A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80" t="3574" r="1223"/>
          <a:stretch/>
        </p:blipFill>
        <p:spPr>
          <a:xfrm>
            <a:off x="9118368" y="4467497"/>
            <a:ext cx="3073632" cy="108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159604"/>
            <a:ext cx="3442606" cy="6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296554" y="295907"/>
            <a:ext cx="5555797" cy="707886"/>
            <a:chOff x="696578" y="1237719"/>
            <a:chExt cx="5555797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4981235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CHẠY CHƯƠNG TRÌNH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8120" y="5506729"/>
            <a:ext cx="1450107" cy="120842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985676" y="2382161"/>
            <a:ext cx="8752114" cy="1736646"/>
            <a:chOff x="1384664" y="1729018"/>
            <a:chExt cx="8752114" cy="1736646"/>
          </a:xfrm>
        </p:grpSpPr>
        <p:sp>
          <p:nvSpPr>
            <p:cNvPr id="10" name="Cloud 9"/>
            <p:cNvSpPr/>
            <p:nvPr/>
          </p:nvSpPr>
          <p:spPr>
            <a:xfrm>
              <a:off x="1384664" y="1729018"/>
              <a:ext cx="8752114" cy="1736646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háy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 vào </a:t>
              </a:r>
              <a:r>
                <a:rPr lang="en-US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</a:t>
              </a:r>
              <a:r>
                <a:rPr lang="vi-VN" sz="32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32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và quan sát kết quả chạy chương trình; </a:t>
              </a:r>
              <a:endParaRPr lang="vi-VN" sz="28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91015" y="1935170"/>
              <a:ext cx="798059" cy="622982"/>
            </a:xfrm>
            <a:prstGeom prst="round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1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Wingdings</vt:lpstr>
      <vt:lpstr>幼圆</vt:lpstr>
      <vt:lpstr>Trở lại Trường học 16x9</vt:lpstr>
      <vt:lpstr>TIN 4 – TUẦN 33</vt:lpstr>
      <vt:lpstr>Bài 29 NHÂN BẢN KHỐI LỆNH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2024-05-13T10:58:47Z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