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91" r:id="rId2"/>
    <p:sldId id="257" r:id="rId3"/>
    <p:sldId id="271" r:id="rId4"/>
    <p:sldId id="287" r:id="rId5"/>
    <p:sldId id="258" r:id="rId6"/>
    <p:sldId id="288" r:id="rId7"/>
    <p:sldId id="289" r:id="rId8"/>
    <p:sldId id="290" r:id="rId9"/>
    <p:sldId id="265" r:id="rId10"/>
    <p:sldId id="266" r:id="rId11"/>
    <p:sldId id="278" r:id="rId12"/>
    <p:sldId id="263" r:id="rId13"/>
  </p:sldIdLst>
  <p:sldSz cx="12192000" cy="6858000"/>
  <p:notesSz cx="6858000" cy="9144000"/>
  <p:custDataLst>
    <p:tags r:id="rId16"/>
  </p:custDataLst>
  <p:defaultTextStyle>
    <a:defPPr rtl="0"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D961"/>
    <a:srgbClr val="FEE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5017" autoAdjust="0"/>
  </p:normalViewPr>
  <p:slideViewPr>
    <p:cSldViewPr snapToGrid="0">
      <p:cViewPr>
        <p:scale>
          <a:sx n="77" d="100"/>
          <a:sy n="77" d="100"/>
        </p:scale>
        <p:origin x="-378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D59FF2A-EA53-452F-AF40-9973DCED501E}" type="datetime1">
              <a:rPr lang="vi-VN" smtClean="0">
                <a:latin typeface="Arial" panose="020B0604020202020204" pitchFamily="34" charset="0"/>
                <a:cs typeface="Arial" panose="020B0604020202020204" pitchFamily="34" charset="0"/>
              </a:rPr>
              <a:t>13/03/2024</a:t>
            </a:fld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hỗ dành sẵn cho Số hiệu Bản chiế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vi-VN">
                <a:latin typeface="Arial" panose="020B0604020202020204" pitchFamily="34" charset="0"/>
                <a:cs typeface="Arial" panose="020B0604020202020204" pitchFamily="34" charset="0"/>
              </a:rPr>
              <a:pPr algn="r" rtl="0"/>
              <a:t>‹#›</a:t>
            </a:fld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ề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CBA400-0C6E-4F46-ACCF-3ED97E152F1D}" type="datetime1">
              <a:rPr lang="vi-VN" smtClean="0"/>
              <a:pPr/>
              <a:t>13/03/2024</a:t>
            </a:fld>
            <a:endParaRPr lang="vi-VN" dirty="0"/>
          </a:p>
        </p:txBody>
      </p:sp>
      <p:sp>
        <p:nvSpPr>
          <p:cNvPr id="4" name="Chỗ dành sẵn cho Hình ảnh Trang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vi-VN" dirty="0"/>
          </a:p>
        </p:txBody>
      </p:sp>
      <p:sp>
        <p:nvSpPr>
          <p:cNvPr id="5" name="Chỗ dành sẵ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bốn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năm</a:t>
            </a:r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7" name="Chỗ dành sẵn cho Số hiệu Bả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C8DC57A8-AE18-4654-B6AF-04B3577165BE}" type="slidenum">
              <a:rPr lang="vi-VN" smtClean="0"/>
              <a:pPr algn="r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80037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80037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36181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5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00105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9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103321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10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57914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11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78697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12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195781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vi-VN" dirty="0"/>
              <a:t>Bấm &amp; sửa kiểu phụ đề của Bản chính</a:t>
            </a:r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grpSp>
        <p:nvGrpSpPr>
          <p:cNvPr id="84" name="Nhóm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6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7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8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9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0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1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2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3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4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5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6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97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grpSp>
        <p:nvGrpSpPr>
          <p:cNvPr id="98" name="Nhóm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0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1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2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3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4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5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6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7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8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9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0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111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grpSp>
        <p:nvGrpSpPr>
          <p:cNvPr id="112" name="Nhóm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4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5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6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7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8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9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0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1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2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3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4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125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126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8" name="Chỗ dành sẵn cho Số Trang chiế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pPr/>
              <a:t>‹#›</a:t>
            </a:fld>
            <a:endParaRPr lang="vi-VN" dirty="0"/>
          </a:p>
        </p:txBody>
      </p:sp>
      <p:sp>
        <p:nvSpPr>
          <p:cNvPr id="7" name="Chỗ dành sẵn cho Chân trang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Ngày tháng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A4A2AB-6C7F-472B-AF69-6C017576AABF}" type="datetime1">
              <a:rPr lang="vi-VN" smtClean="0"/>
              <a:pPr/>
              <a:t>13/03/2024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7" name="Chỗ dành sẵn cho Số Trang chiếu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vi-VN"/>
              <a:pPr/>
              <a:t>‹#›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8A2E48D0-087A-4BF8-AAAB-C1C90194064A}" type="datetime1">
              <a:rPr lang="vi-VN" smtClean="0"/>
              <a:pPr/>
              <a:t>13/03/2024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grpSp>
        <p:nvGrpSpPr>
          <p:cNvPr id="8" name="Nhóm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Hình tự do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" name="Hình tự do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grpSp>
          <p:nvGrpSpPr>
            <p:cNvPr id="11" name="Nhóm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Hình tự do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dirty="0"/>
              </a:p>
            </p:txBody>
          </p:sp>
          <p:sp>
            <p:nvSpPr>
              <p:cNvPr id="21" name="Hình tự do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dirty="0"/>
              </a:p>
            </p:txBody>
          </p:sp>
        </p:grp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3" name="Chỗ dành sẵn cho Ảnh 2" descr="Chỗ dành sẵn trống để thêm một hình ảnh. Bấm vào chỗ dành sẵn, rồi chọn hình ảnh mà bạn muốn thêm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7" name="Chỗ dành sẵn cho Số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BFE7C45-16DF-4049-8DC4-8120F138473E}" type="datetime1">
              <a:rPr lang="vi-VN" smtClean="0"/>
              <a:pPr/>
              <a:t>13/03/2024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6CBC2F-6647-4016-BEA2-2137B0076152}" type="datetime1">
              <a:rPr lang="vi-VN" smtClean="0"/>
              <a:pPr/>
              <a:t>13/03/2024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422DF57-9F71-4148-A138-924C835A57AF}" type="datetime1">
              <a:rPr lang="vi-VN" smtClean="0"/>
              <a:pPr/>
              <a:t>13/03/2024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1B1E00-A00D-477D-997B-00E3F6554555}" type="datetime1">
              <a:rPr lang="vi-VN" smtClean="0"/>
              <a:pPr/>
              <a:t>13/03/2024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7" name="Chỗ dành sẵn cho Số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85AB0D1-2462-483C-8BB5-3975EB8E9484}" type="datetime1">
              <a:rPr lang="vi-VN" smtClean="0"/>
              <a:pPr/>
              <a:t>13/03/2024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6" name="Chỗ dành sẵn cho Nội dung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9" name="Chỗ dành sẵn cho Số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216A3A8-CD18-494E-BA21-4E8A1D2D52BA}" type="datetime1">
              <a:rPr lang="vi-VN" smtClean="0"/>
              <a:pPr/>
              <a:t>13/03/2024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5" name="Chỗ dành sẵn cho Số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5D5F0-49C4-47A7-8393-C3318058F3BC}" type="datetime1">
              <a:rPr lang="vi-VN" smtClean="0"/>
              <a:pPr/>
              <a:t>13/03/2024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ỗ dành sẵn cho Số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5C8CFF3-1CDF-49E3-8638-3726A6CAAC00}" type="datetime1">
              <a:rPr lang="vi-VN" smtClean="0"/>
              <a:pPr/>
              <a:t>13/03/2024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grpSp>
        <p:nvGrpSpPr>
          <p:cNvPr id="9" name="Nhóm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3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4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5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6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7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8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9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0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1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36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39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grpSp>
        <p:nvGrpSpPr>
          <p:cNvPr id="22" name="Nhóm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4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5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6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7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8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9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0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1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2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3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4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37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40" name="Chỗ dành sẵn cho Văn bản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8" name="Chỗ dành sẵn cho Số Trang chiế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pPr/>
              <a:t>‹#›</a:t>
            </a:fld>
            <a:endParaRPr lang="vi-VN" dirty="0"/>
          </a:p>
        </p:txBody>
      </p:sp>
      <p:sp>
        <p:nvSpPr>
          <p:cNvPr id="7" name="Chỗ dành sẵn cho Chân trang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Ngày tháng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D0CE1C-2702-4A01-872D-16D51A5359DB}" type="datetime1">
              <a:rPr lang="vi-VN" smtClean="0"/>
              <a:pPr/>
              <a:t>13/03/2024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grpSp>
        <p:nvGrpSpPr>
          <p:cNvPr id="52" name="Nhóm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4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5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6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7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8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9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0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1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2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3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4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79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81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grpSp>
        <p:nvGrpSpPr>
          <p:cNvPr id="84" name="Nhóm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6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7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8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9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0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1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2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3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4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5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6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78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82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grpSp>
        <p:nvGrpSpPr>
          <p:cNvPr id="97" name="Nhóm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9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0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1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80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83" name="Chỗ dành sẵn cho Văn bản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8" name="Chỗ dành sẵn cho Số Trang chiế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pPr/>
              <a:t>‹#›</a:t>
            </a:fld>
            <a:endParaRPr lang="vi-VN" dirty="0"/>
          </a:p>
        </p:txBody>
      </p:sp>
      <p:sp>
        <p:nvSpPr>
          <p:cNvPr id="7" name="Chỗ dành sẵn cho Chân trang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Ngày tháng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03B2062-D8F8-46C3-A13F-A2368F91A522}" type="datetime1">
              <a:rPr lang="vi-VN" smtClean="0"/>
              <a:pPr/>
              <a:t>13/03/2024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sửa </a:t>
            </a:r>
            <a:r>
              <a:rPr lang="vi-VN" dirty="0" err="1"/>
              <a:t>kiểu</a:t>
            </a:r>
            <a:r>
              <a:rPr lang="vi-VN" dirty="0"/>
              <a:t> văn bản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bốn</a:t>
            </a:r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fld id="{022B156B-59AE-415F-B24B-8756D48BB977}" type="slidenum">
              <a:rPr lang="vi-VN" smtClean="0"/>
              <a:pPr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fld id="{27D914FD-5CA8-45C1-915F-680DA1912D0A}" type="datetime1">
              <a:rPr lang="vi-VN" smtClean="0"/>
              <a:pPr/>
              <a:t>13/03/2024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14"/>
          <p:cNvSpPr/>
          <p:nvPr/>
        </p:nvSpPr>
        <p:spPr>
          <a:xfrm>
            <a:off x="2900059" y="2187146"/>
            <a:ext cx="7121271" cy="1015552"/>
          </a:xfrm>
          <a:prstGeom prst="roundRect">
            <a:avLst>
              <a:gd name="adj" fmla="val 6466"/>
            </a:avLst>
          </a:prstGeom>
          <a:solidFill>
            <a:schemeClr val="bg1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30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 4 – TUẦN 28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62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ề 1"/>
          <p:cNvSpPr txBox="1">
            <a:spLocks/>
          </p:cNvSpPr>
          <p:nvPr/>
        </p:nvSpPr>
        <p:spPr>
          <a:xfrm>
            <a:off x="4520372" y="439271"/>
            <a:ext cx="3641259" cy="6096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VẬN DỤNG</a:t>
            </a:r>
            <a:endParaRPr lang="vi-VN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970834" y="1396650"/>
            <a:ext cx="10740333" cy="407828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lnSpc>
                <a:spcPct val="130000"/>
              </a:lnSpc>
              <a:spcAft>
                <a:spcPts val="1000"/>
              </a:spcAft>
              <a:buFontTx/>
              <a:buChar char="-"/>
            </a:pPr>
            <a:r>
              <a:rPr lang="en-US" sz="2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DieuKhien-Banphim1</a:t>
            </a:r>
          </a:p>
          <a:p>
            <a:pPr marL="457200" indent="-457200" algn="just">
              <a:lnSpc>
                <a:spcPct val="130000"/>
              </a:lnSpc>
              <a:spcAft>
                <a:spcPts val="1000"/>
              </a:spcAft>
              <a:buFontTx/>
              <a:buChar char="-"/>
            </a:pPr>
            <a:r>
              <a:rPr lang="en-US" sz="2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30000"/>
              </a:lnSpc>
              <a:spcAft>
                <a:spcPts val="1000"/>
              </a:spcAft>
              <a:buFontTx/>
              <a:buChar char="-"/>
            </a:pPr>
            <a:r>
              <a:rPr lang="en-US" sz="2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US" sz="2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sang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26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091976" y="4837032"/>
            <a:ext cx="2113672" cy="197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04784" y="1745460"/>
            <a:ext cx="10322860" cy="3513018"/>
          </a:xfrm>
          <a:prstGeom prst="roundRect">
            <a:avLst/>
          </a:prstGeom>
          <a:solidFill>
            <a:schemeClr val="bg1"/>
          </a:solidFill>
          <a:ln w="76200" cmpd="thickThin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vi-VN" sz="32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mềm </a:t>
            </a:r>
            <a:r>
              <a:rPr lang="vi-VN" sz="32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Scratch </a:t>
            </a:r>
            <a:r>
              <a:rPr lang="vi-VN" sz="32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 em tạo ra chương trình máy tính. Khi thực hiện chương trình, nhân vật thực hiện hành động lần lượt các lệnh.</a:t>
            </a:r>
          </a:p>
          <a:p>
            <a:pPr algn="just">
              <a:spcAft>
                <a:spcPts val="1000"/>
              </a:spcAft>
            </a:pPr>
            <a:r>
              <a:rPr lang="vi-VN" sz="32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 hoặc mở một tệp chương trình </a:t>
            </a:r>
            <a:r>
              <a:rPr lang="vi-VN" sz="32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Scratch </a:t>
            </a:r>
            <a:r>
              <a:rPr lang="vi-VN" sz="32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 tương tự như cách lưu hoặc mở tệp </a:t>
            </a:r>
            <a:r>
              <a:rPr lang="vi-VN" sz="32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</a:t>
            </a:r>
            <a:r>
              <a:rPr lang="vi-VN" sz="32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(hoặc </a:t>
            </a:r>
            <a:r>
              <a:rPr lang="vi-VN" sz="32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vi-VN" sz="32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vi-VN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êu đề 1"/>
          <p:cNvSpPr txBox="1">
            <a:spLocks/>
          </p:cNvSpPr>
          <p:nvPr/>
        </p:nvSpPr>
        <p:spPr>
          <a:xfrm>
            <a:off x="4261060" y="493863"/>
            <a:ext cx="3641259" cy="6096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GHI NHỚ</a:t>
            </a:r>
            <a:endParaRPr lang="vi-VN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5"/>
          <a:srcRect l="71258" t="36429"/>
          <a:stretch/>
        </p:blipFill>
        <p:spPr>
          <a:xfrm>
            <a:off x="10372230" y="4764018"/>
            <a:ext cx="1607172" cy="209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55894" y="2877670"/>
            <a:ext cx="81467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CÁC EM HỌC SINH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14"/>
          <p:cNvSpPr/>
          <p:nvPr/>
        </p:nvSpPr>
        <p:spPr>
          <a:xfrm>
            <a:off x="1923874" y="2352802"/>
            <a:ext cx="8670974" cy="2345063"/>
          </a:xfrm>
          <a:prstGeom prst="roundRect">
            <a:avLst>
              <a:gd name="adj" fmla="val 6466"/>
            </a:avLst>
          </a:prstGeom>
          <a:solidFill>
            <a:schemeClr val="bg1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QUYẾT VẤN ĐỀ VỚI SỰ TRỢ GIÚP CỦA MÁY TÍNH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179725" y="825499"/>
            <a:ext cx="1902382" cy="1871003"/>
            <a:chOff x="5106573" y="1041009"/>
            <a:chExt cx="1902382" cy="1871003"/>
          </a:xfrm>
        </p:grpSpPr>
        <p:sp>
          <p:nvSpPr>
            <p:cNvPr id="5" name="MH_Other_2"/>
            <p:cNvSpPr/>
            <p:nvPr>
              <p:custDataLst>
                <p:tags r:id="rId1"/>
              </p:custDataLst>
            </p:nvPr>
          </p:nvSpPr>
          <p:spPr>
            <a:xfrm>
              <a:off x="5106573" y="1041009"/>
              <a:ext cx="1902382" cy="1871003"/>
            </a:xfrm>
            <a:prstGeom prst="ellipse">
              <a:avLst/>
            </a:prstGeom>
            <a:solidFill>
              <a:srgbClr val="0070C0"/>
            </a:solidFill>
            <a:ln w="571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94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224526" y="1624346"/>
              <a:ext cx="1666475" cy="10780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2800" b="1" cap="none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CHƯƠNG</a:t>
              </a:r>
              <a:endParaRPr lang="en-US" sz="2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01205" y="1779095"/>
              <a:ext cx="5131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 rot="181765">
            <a:off x="3277130" y="1276514"/>
            <a:ext cx="8482931" cy="3588337"/>
          </a:xfrm>
          <a:prstGeom prst="cloud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91654" y="1678835"/>
            <a:ext cx="72538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BÀI 26</a:t>
            </a:r>
          </a:p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TRÌNH </a:t>
            </a:r>
            <a:r>
              <a:rPr lang="vi-VN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SCRATCH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84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015" y="416858"/>
            <a:ext cx="11844795" cy="56881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66482" y="2205317"/>
            <a:ext cx="4693024" cy="29314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348318" y="5593976"/>
            <a:ext cx="4424082" cy="72614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Scratch</a:t>
            </a:r>
            <a:endParaRPr lang="en-US" sz="2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Elbow Connector 9"/>
          <p:cNvCxnSpPr>
            <a:stCxn id="6" idx="1"/>
          </p:cNvCxnSpPr>
          <p:nvPr/>
        </p:nvCxnSpPr>
        <p:spPr>
          <a:xfrm rot="10800000">
            <a:off x="2595282" y="5136777"/>
            <a:ext cx="753036" cy="820271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1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1708" y="1295836"/>
            <a:ext cx="6293221" cy="4230905"/>
            <a:chOff x="881618" y="1256454"/>
            <a:chExt cx="10147505" cy="4230905"/>
          </a:xfrm>
        </p:grpSpPr>
        <p:sp>
          <p:nvSpPr>
            <p:cNvPr id="19" name="矩形 76"/>
            <p:cNvSpPr/>
            <p:nvPr/>
          </p:nvSpPr>
          <p:spPr>
            <a:xfrm>
              <a:off x="881618" y="1543935"/>
              <a:ext cx="10147505" cy="3943424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lIns="136083" tIns="68040" rIns="136083" bIns="6804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ea"/>
                <a:sym typeface="+mn-lt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97588D94-5857-2419-4696-28CAC447AA2C}"/>
                </a:ext>
              </a:extLst>
            </p:cNvPr>
            <p:cNvSpPr/>
            <p:nvPr/>
          </p:nvSpPr>
          <p:spPr>
            <a:xfrm>
              <a:off x="1822462" y="1256454"/>
              <a:ext cx="8339353" cy="637735"/>
            </a:xfrm>
            <a:prstGeom prst="ellipse">
              <a:avLst/>
            </a:prstGeom>
            <a:solidFill>
              <a:srgbClr val="00B050"/>
            </a:solidFill>
            <a:ln w="1905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Em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cùng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bạn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thực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hiện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  <a:sym typeface="Arial"/>
              </a:endParaRPr>
            </a:p>
          </p:txBody>
        </p:sp>
      </p:grpSp>
      <p:sp>
        <p:nvSpPr>
          <p:cNvPr id="14" name="Chỗ dành sẵn cho Nội dung 13"/>
          <p:cNvSpPr>
            <a:spLocks noGrp="1"/>
          </p:cNvSpPr>
          <p:nvPr>
            <p:ph idx="1"/>
          </p:nvPr>
        </p:nvSpPr>
        <p:spPr>
          <a:xfrm>
            <a:off x="255497" y="2451199"/>
            <a:ext cx="6024280" cy="2618910"/>
          </a:xfrm>
        </p:spPr>
        <p:txBody>
          <a:bodyPr rtlCol="0">
            <a:normAutofit/>
          </a:bodyPr>
          <a:lstStyle/>
          <a:p>
            <a:pPr marL="511175" indent="-511175" algn="just">
              <a:lnSpc>
                <a:spcPct val="130000"/>
              </a:lnSpc>
              <a:spcBef>
                <a:spcPts val="1200"/>
              </a:spcBef>
              <a:buClr>
                <a:srgbClr val="0000CC"/>
              </a:buClr>
              <a:buFont typeface="Wingdings" panose="05000000000000000000" pitchFamily="2" charset="2"/>
              <a:buChar char="v"/>
            </a:pPr>
            <a:r>
              <a:rPr lang="en-US" sz="2600" dirty="0" err="1" smtClean="0">
                <a:solidFill>
                  <a:srgbClr val="0000CC"/>
                </a:solidFill>
              </a:rPr>
              <a:t>Kích</a:t>
            </a:r>
            <a:r>
              <a:rPr lang="en-US" sz="2600" dirty="0" smtClean="0">
                <a:solidFill>
                  <a:srgbClr val="0000CC"/>
                </a:solidFill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</a:rPr>
              <a:t>hoạt</a:t>
            </a:r>
            <a:r>
              <a:rPr lang="en-US" sz="2600" dirty="0" smtClean="0">
                <a:solidFill>
                  <a:srgbClr val="0000CC"/>
                </a:solidFill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</a:rPr>
              <a:t>phần</a:t>
            </a:r>
            <a:r>
              <a:rPr lang="en-US" sz="2600" dirty="0" smtClean="0">
                <a:solidFill>
                  <a:srgbClr val="0000CC"/>
                </a:solidFill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</a:rPr>
              <a:t>mềm</a:t>
            </a:r>
            <a:r>
              <a:rPr lang="en-US" sz="2600" dirty="0" smtClean="0">
                <a:solidFill>
                  <a:srgbClr val="0000CC"/>
                </a:solidFill>
              </a:rPr>
              <a:t> </a:t>
            </a:r>
            <a:r>
              <a:rPr lang="en-US" sz="2600" dirty="0" smtClean="0">
                <a:solidFill>
                  <a:srgbClr val="FF0000"/>
                </a:solidFill>
              </a:rPr>
              <a:t>Scratch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</a:rPr>
              <a:t>và</a:t>
            </a:r>
            <a:r>
              <a:rPr lang="en-US" sz="2600" dirty="0" smtClean="0">
                <a:solidFill>
                  <a:srgbClr val="0000CC"/>
                </a:solidFill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</a:rPr>
              <a:t>mở</a:t>
            </a:r>
            <a:r>
              <a:rPr lang="en-US" sz="2600" dirty="0" smtClean="0">
                <a:solidFill>
                  <a:srgbClr val="0000CC"/>
                </a:solidFill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</a:rPr>
              <a:t>tệp</a:t>
            </a:r>
            <a:r>
              <a:rPr lang="en-US" sz="2600" dirty="0" smtClean="0">
                <a:solidFill>
                  <a:srgbClr val="0000CC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Meo</a:t>
            </a:r>
            <a:r>
              <a:rPr lang="en-US" sz="2600" dirty="0" smtClean="0">
                <a:solidFill>
                  <a:srgbClr val="FF0000"/>
                </a:solidFill>
              </a:rPr>
              <a:t>-Scratch.</a:t>
            </a:r>
          </a:p>
          <a:p>
            <a:pPr marL="511175" indent="-511175" algn="just">
              <a:lnSpc>
                <a:spcPct val="130000"/>
              </a:lnSpc>
              <a:spcBef>
                <a:spcPts val="1200"/>
              </a:spcBef>
              <a:buClr>
                <a:srgbClr val="0000CC"/>
              </a:buClr>
              <a:buFont typeface="Wingdings" panose="05000000000000000000" pitchFamily="2" charset="2"/>
              <a:buChar char="v"/>
            </a:pPr>
            <a:r>
              <a:rPr lang="en-US" sz="2600" dirty="0" err="1" smtClean="0">
                <a:solidFill>
                  <a:srgbClr val="0000CC"/>
                </a:solidFill>
              </a:rPr>
              <a:t>Dựa</a:t>
            </a:r>
            <a:r>
              <a:rPr lang="en-US" sz="2600" dirty="0" smtClean="0">
                <a:solidFill>
                  <a:srgbClr val="0000CC"/>
                </a:solidFill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</a:rPr>
              <a:t>vào</a:t>
            </a:r>
            <a:r>
              <a:rPr lang="en-US" sz="2600" dirty="0" smtClean="0">
                <a:solidFill>
                  <a:srgbClr val="0000CC"/>
                </a:solidFill>
              </a:rPr>
              <a:t> SGK </a:t>
            </a:r>
            <a:r>
              <a:rPr lang="en-US" sz="2600" dirty="0" err="1">
                <a:solidFill>
                  <a:srgbClr val="0000CC"/>
                </a:solidFill>
              </a:rPr>
              <a:t>để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tìm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hiểu</a:t>
            </a:r>
            <a:r>
              <a:rPr lang="en-US" sz="2600" dirty="0">
                <a:solidFill>
                  <a:srgbClr val="0000CC"/>
                </a:solidFill>
              </a:rPr>
              <a:t> ý </a:t>
            </a:r>
            <a:r>
              <a:rPr lang="en-US" sz="2600" dirty="0" err="1">
                <a:solidFill>
                  <a:srgbClr val="0000CC"/>
                </a:solidFill>
              </a:rPr>
              <a:t>nghĩa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của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các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lệnh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trong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tệp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Meo</a:t>
            </a:r>
            <a:r>
              <a:rPr lang="en-US" sz="2600" dirty="0">
                <a:solidFill>
                  <a:srgbClr val="FF0000"/>
                </a:solidFill>
              </a:rPr>
              <a:t>-Scratch</a:t>
            </a:r>
            <a:endParaRPr lang="vi-VN" sz="2600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6176" y="151004"/>
            <a:ext cx="8375737" cy="707886"/>
            <a:chOff x="696578" y="1237719"/>
            <a:chExt cx="8375737" cy="707886"/>
          </a:xfrm>
        </p:grpSpPr>
        <p:grpSp>
          <p:nvGrpSpPr>
            <p:cNvPr id="6" name="Group 5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271140" y="1324918"/>
              <a:ext cx="7801175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 HIỂU CHƯƠNG TRÌNH SCRATCH</a:t>
              </a:r>
              <a:endParaRPr lang="en-US" sz="33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0152" y="1986760"/>
            <a:ext cx="4987378" cy="3136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680" y="989449"/>
            <a:ext cx="11929403" cy="418722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46176" y="151004"/>
            <a:ext cx="8375737" cy="707886"/>
            <a:chOff x="696578" y="1237719"/>
            <a:chExt cx="8375737" cy="707886"/>
          </a:xfrm>
        </p:grpSpPr>
        <p:grpSp>
          <p:nvGrpSpPr>
            <p:cNvPr id="6" name="Group 5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271140" y="1324918"/>
              <a:ext cx="7801175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 HIỂU CHƯƠNG TRÌNH SCRATCH</a:t>
              </a:r>
              <a:endParaRPr lang="en-US" sz="33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5528" y="5342755"/>
            <a:ext cx="11335403" cy="1245749"/>
            <a:chOff x="2416387" y="5037490"/>
            <a:chExt cx="7543800" cy="869084"/>
          </a:xfrm>
          <a:solidFill>
            <a:schemeClr val="bg1"/>
          </a:solidFill>
        </p:grpSpPr>
        <p:sp>
          <p:nvSpPr>
            <p:cNvPr id="13" name="Rounded Rectangle 12"/>
            <p:cNvSpPr/>
            <p:nvPr/>
          </p:nvSpPr>
          <p:spPr>
            <a:xfrm>
              <a:off x="2416387" y="5037490"/>
              <a:ext cx="7543800" cy="869084"/>
            </a:xfrm>
            <a:prstGeom prst="roundRect">
              <a:avLst/>
            </a:prstGeom>
            <a:grpFill/>
            <a:ln w="76200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518845" y="5076741"/>
              <a:ext cx="7291547" cy="790575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30000"/>
                </a:lnSpc>
              </a:pPr>
              <a:r>
                <a:rPr lang="en-US" sz="25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chương</a:t>
              </a: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Scratch </a:t>
              </a:r>
              <a:r>
                <a:rPr lang="en-US" sz="25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 </a:t>
              </a:r>
              <a:r>
                <a:rPr lang="en-US" sz="25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nghĩa</a:t>
              </a: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riêng</a:t>
              </a: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5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5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5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5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mèo</a:t>
              </a:r>
              <a:r>
                <a:rPr lang="en-US" sz="25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5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5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25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nháy</a:t>
              </a:r>
              <a:r>
                <a:rPr lang="en-US" sz="25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5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5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nó</a:t>
              </a:r>
              <a:r>
                <a:rPr lang="en-US" sz="25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742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23582" y="1380717"/>
            <a:ext cx="6898340" cy="4535989"/>
            <a:chOff x="-256207" y="1613648"/>
            <a:chExt cx="6557108" cy="4535989"/>
          </a:xfrm>
        </p:grpSpPr>
        <p:sp>
          <p:nvSpPr>
            <p:cNvPr id="11" name="矩形 76"/>
            <p:cNvSpPr/>
            <p:nvPr/>
          </p:nvSpPr>
          <p:spPr>
            <a:xfrm>
              <a:off x="-256207" y="1613648"/>
              <a:ext cx="6557108" cy="4535989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lIns="136083" tIns="68040" rIns="136083" bIns="6804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ea"/>
                <a:sym typeface="+mn-lt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88968" y="1699041"/>
              <a:ext cx="413260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 CÙNG BẠN THỰC HIỆN</a:t>
              </a:r>
              <a:endPara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6176" y="151004"/>
            <a:ext cx="8468711" cy="707886"/>
            <a:chOff x="696578" y="1237719"/>
            <a:chExt cx="8468711" cy="707886"/>
          </a:xfrm>
        </p:grpSpPr>
        <p:grpSp>
          <p:nvGrpSpPr>
            <p:cNvPr id="6" name="Group 5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271140" y="1324918"/>
              <a:ext cx="7894149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 MỘT CHƯƠNG TRÌNH SCRATCH</a:t>
              </a:r>
              <a:endParaRPr lang="en-US" sz="33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Chỗ dành sẵn cho Nội dung 13"/>
          <p:cNvSpPr>
            <a:spLocks noGrp="1"/>
          </p:cNvSpPr>
          <p:nvPr>
            <p:ph idx="1"/>
          </p:nvPr>
        </p:nvSpPr>
        <p:spPr>
          <a:xfrm>
            <a:off x="470647" y="2191374"/>
            <a:ext cx="6723528" cy="3537072"/>
          </a:xfrm>
        </p:spPr>
        <p:txBody>
          <a:bodyPr rtlCol="0">
            <a:noAutofit/>
          </a:bodyPr>
          <a:lstStyle/>
          <a:p>
            <a:pPr marL="457200" indent="-457200" algn="just">
              <a:lnSpc>
                <a:spcPct val="13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600" dirty="0" err="1" smtClean="0">
                <a:solidFill>
                  <a:srgbClr val="0000CC"/>
                </a:solidFill>
              </a:rPr>
              <a:t>Kích</a:t>
            </a:r>
            <a:r>
              <a:rPr lang="en-US" sz="2600" dirty="0" smtClean="0">
                <a:solidFill>
                  <a:srgbClr val="0000CC"/>
                </a:solidFill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</a:rPr>
              <a:t>hoạt</a:t>
            </a:r>
            <a:r>
              <a:rPr lang="en-US" sz="2600" dirty="0" smtClean="0">
                <a:solidFill>
                  <a:srgbClr val="0000CC"/>
                </a:solidFill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</a:rPr>
              <a:t>phần</a:t>
            </a:r>
            <a:r>
              <a:rPr lang="en-US" sz="2600" dirty="0" smtClean="0">
                <a:solidFill>
                  <a:srgbClr val="0000CC"/>
                </a:solidFill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</a:rPr>
              <a:t>mềm</a:t>
            </a:r>
            <a:r>
              <a:rPr lang="en-US" sz="2600" dirty="0" smtClean="0">
                <a:solidFill>
                  <a:srgbClr val="0000CC"/>
                </a:solidFill>
              </a:rPr>
              <a:t> </a:t>
            </a:r>
            <a:r>
              <a:rPr lang="en-US" sz="2600" dirty="0" smtClean="0">
                <a:solidFill>
                  <a:srgbClr val="FF0000"/>
                </a:solidFill>
              </a:rPr>
              <a:t>Scratch.</a:t>
            </a:r>
          </a:p>
          <a:p>
            <a:pPr marL="457200" indent="-457200" algn="just">
              <a:lnSpc>
                <a:spcPct val="13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600" dirty="0" err="1" smtClean="0">
                <a:solidFill>
                  <a:srgbClr val="0000CC"/>
                </a:solidFill>
              </a:rPr>
              <a:t>Kéo</a:t>
            </a:r>
            <a:r>
              <a:rPr lang="en-US" sz="2600" dirty="0" smtClean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thả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các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lệnh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trong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các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nhóm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lệnh</a:t>
            </a:r>
            <a:r>
              <a:rPr lang="en-US" sz="2600" dirty="0">
                <a:solidFill>
                  <a:srgbClr val="0000CC"/>
                </a:solidFill>
              </a:rPr>
              <a:t> sang </a:t>
            </a:r>
            <a:r>
              <a:rPr lang="en-US" sz="2600" dirty="0" err="1">
                <a:solidFill>
                  <a:srgbClr val="0000CC"/>
                </a:solidFill>
              </a:rPr>
              <a:t>vùng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lập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trình</a:t>
            </a:r>
            <a:r>
              <a:rPr lang="en-US" sz="2600" dirty="0">
                <a:solidFill>
                  <a:srgbClr val="0000CC"/>
                </a:solidFill>
              </a:rPr>
              <a:t>, </a:t>
            </a:r>
            <a:r>
              <a:rPr lang="en-US" sz="2600" dirty="0" err="1">
                <a:solidFill>
                  <a:srgbClr val="0000CC"/>
                </a:solidFill>
              </a:rPr>
              <a:t>để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được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chương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trình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điều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khiển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nhân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vật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bằng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bàn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</a:rPr>
              <a:t>phím</a:t>
            </a:r>
            <a:r>
              <a:rPr lang="en-US" sz="2600" dirty="0" smtClean="0">
                <a:solidFill>
                  <a:srgbClr val="0000CC"/>
                </a:solidFill>
              </a:rPr>
              <a:t>.</a:t>
            </a:r>
          </a:p>
          <a:p>
            <a:pPr marL="457200" indent="-457200" algn="just">
              <a:lnSpc>
                <a:spcPct val="13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600" dirty="0" err="1">
                <a:solidFill>
                  <a:srgbClr val="0000CC"/>
                </a:solidFill>
              </a:rPr>
              <a:t>Sử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dụng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hai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phím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mũi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tên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để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thử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điều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khiển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và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quan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sát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nhân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vật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hoạt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động</a:t>
            </a:r>
            <a:r>
              <a:rPr lang="en-US" sz="2600" dirty="0">
                <a:solidFill>
                  <a:srgbClr val="0000CC"/>
                </a:solidFill>
              </a:rPr>
              <a:t>. </a:t>
            </a:r>
            <a:endParaRPr lang="vi-VN" sz="2600" dirty="0">
              <a:solidFill>
                <a:srgbClr val="0000CC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48014" y="939572"/>
            <a:ext cx="4010585" cy="2781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5077" y="3922211"/>
            <a:ext cx="3963521" cy="2791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522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46176" y="151004"/>
            <a:ext cx="5912049" cy="707886"/>
            <a:chOff x="696578" y="1237719"/>
            <a:chExt cx="5912049" cy="707886"/>
          </a:xfrm>
        </p:grpSpPr>
        <p:grpSp>
          <p:nvGrpSpPr>
            <p:cNvPr id="6" name="Group 5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271140" y="1324918"/>
              <a:ext cx="5337487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LƯU TỆP VÀO MÁY TÍNH</a:t>
              </a:r>
              <a:endParaRPr lang="en-US" sz="33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3155" y="917923"/>
            <a:ext cx="7465255" cy="5270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9" name="Group 18"/>
          <p:cNvGrpSpPr/>
          <p:nvPr/>
        </p:nvGrpSpPr>
        <p:grpSpPr>
          <a:xfrm>
            <a:off x="56272" y="4186994"/>
            <a:ext cx="6558225" cy="2270074"/>
            <a:chOff x="98474" y="3933778"/>
            <a:chExt cx="6879102" cy="2248853"/>
          </a:xfrm>
        </p:grpSpPr>
        <p:sp>
          <p:nvSpPr>
            <p:cNvPr id="17" name="Cloud 16"/>
            <p:cNvSpPr/>
            <p:nvPr/>
          </p:nvSpPr>
          <p:spPr>
            <a:xfrm>
              <a:off x="98474" y="3933778"/>
              <a:ext cx="6879102" cy="2248853"/>
            </a:xfrm>
            <a:prstGeom prst="cloud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endParaRPr lang="en-US" sz="3000" dirty="0" smtClean="0">
                <a:solidFill>
                  <a:srgbClr val="0000CC"/>
                </a:solidFill>
              </a:endParaRPr>
            </a:p>
            <a:p>
              <a:pPr algn="ctr"/>
              <a:endParaRPr lang="en-US" sz="3000" dirty="0">
                <a:solidFill>
                  <a:srgbClr val="0000CC"/>
                </a:solidFill>
              </a:endParaRPr>
            </a:p>
            <a:p>
              <a:pPr algn="ctr"/>
              <a:endParaRPr lang="en-US" sz="3000" dirty="0" smtClean="0">
                <a:solidFill>
                  <a:srgbClr val="0000CC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87150" y="4398751"/>
              <a:ext cx="6096000" cy="128057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hãy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hiện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lưu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chương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trình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vừa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tạo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vào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trong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thư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mục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lớp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mình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theo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hướng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dẫn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SGK</a:t>
              </a:r>
              <a:endPara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701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4245799" y="265993"/>
            <a:ext cx="3641259" cy="609600"/>
          </a:xfrm>
        </p:spPr>
        <p:txBody>
          <a:bodyPr rtlCol="0">
            <a:noAutofit/>
          </a:bodyPr>
          <a:lstStyle/>
          <a:p>
            <a:pPr algn="ctr" rtl="0"/>
            <a:r>
              <a:rPr lang="en-US" sz="4400" b="1" dirty="0" smtClean="0">
                <a:solidFill>
                  <a:srgbClr val="FF0000"/>
                </a:solidFill>
              </a:rPr>
              <a:t>LUYỆN TẬP</a:t>
            </a:r>
            <a:endParaRPr lang="vi-VN" sz="44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50125" y="1078172"/>
            <a:ext cx="11832609" cy="5581935"/>
            <a:chOff x="150125" y="1078172"/>
            <a:chExt cx="11832609" cy="5581935"/>
          </a:xfrm>
        </p:grpSpPr>
        <p:grpSp>
          <p:nvGrpSpPr>
            <p:cNvPr id="5" name="Group 4"/>
            <p:cNvGrpSpPr/>
            <p:nvPr/>
          </p:nvGrpSpPr>
          <p:grpSpPr>
            <a:xfrm>
              <a:off x="150125" y="1078172"/>
              <a:ext cx="11832609" cy="5581935"/>
              <a:chOff x="150125" y="1078172"/>
              <a:chExt cx="11832609" cy="5581935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150125" y="1078172"/>
                <a:ext cx="11832609" cy="558193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326865" y="1302730"/>
                <a:ext cx="6796041" cy="52744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lnSpc>
                    <a:spcPct val="114000"/>
                  </a:lnSpc>
                  <a:spcAft>
                    <a:spcPts val="100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vi-VN" sz="27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 cùng bạn thảo luận và thực hiện: </a:t>
                </a:r>
                <a:endParaRPr lang="en-US" sz="27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82625" indent="-395288" algn="just">
                  <a:lnSpc>
                    <a:spcPct val="114000"/>
                  </a:lnSpc>
                  <a:spcAft>
                    <a:spcPts val="1000"/>
                  </a:spcAft>
                  <a:buClr>
                    <a:srgbClr val="FF0000"/>
                  </a:buClr>
                </a:pPr>
                <a:r>
                  <a:rPr lang="vi-VN" sz="2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vi-VN" sz="2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vi-VN" sz="26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Nêu các bước lưu tệp </a:t>
                </a:r>
                <a:r>
                  <a:rPr lang="vi-VN" sz="26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Scratch</a:t>
                </a:r>
                <a:r>
                  <a:rPr lang="vi-VN" sz="26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682625" indent="-395288" algn="just">
                  <a:lnSpc>
                    <a:spcPct val="114000"/>
                  </a:lnSpc>
                  <a:spcAft>
                    <a:spcPts val="1000"/>
                  </a:spcAft>
                  <a:buClr>
                    <a:srgbClr val="FF0000"/>
                  </a:buClr>
                </a:pPr>
                <a:r>
                  <a:rPr lang="vi-VN" sz="2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 </a:t>
                </a:r>
                <a:r>
                  <a:rPr lang="vi-VN" sz="26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 sánh cách lưu tệp </a:t>
                </a:r>
                <a:r>
                  <a:rPr lang="vi-VN" sz="26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Scratch </a:t>
                </a:r>
                <a:r>
                  <a:rPr lang="vi-VN" sz="26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 cách lưu </a:t>
                </a:r>
                <a:r>
                  <a:rPr lang="vi-VN" sz="26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tệp</a:t>
                </a:r>
                <a:r>
                  <a:rPr lang="en-US" sz="26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600" b="1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PowerPoint</a:t>
                </a:r>
                <a:r>
                  <a:rPr lang="vi-VN" sz="26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vi-VN" sz="26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Word</a:t>
                </a:r>
                <a:r>
                  <a:rPr lang="vi-VN" sz="26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682625" indent="-395288" algn="just">
                  <a:lnSpc>
                    <a:spcPct val="114000"/>
                  </a:lnSpc>
                  <a:spcAft>
                    <a:spcPts val="1000"/>
                  </a:spcAft>
                  <a:buClr>
                    <a:srgbClr val="FF0000"/>
                  </a:buClr>
                </a:pPr>
                <a:r>
                  <a:rPr lang="vi-VN" sz="2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 </a:t>
                </a:r>
                <a:r>
                  <a:rPr lang="vi-VN" sz="26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 sánh cách mở tệp </a:t>
                </a:r>
                <a:r>
                  <a:rPr lang="vi-VN" sz="26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Scratch </a:t>
                </a:r>
                <a:r>
                  <a:rPr lang="vi-VN" sz="26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 cách mở tệp </a:t>
                </a:r>
                <a:r>
                  <a:rPr lang="vi-VN" sz="26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PowerPoint</a:t>
                </a:r>
                <a:r>
                  <a:rPr lang="vi-VN" sz="26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vi-VN" sz="26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Word</a:t>
                </a:r>
                <a:r>
                  <a:rPr lang="vi-VN" sz="26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682625" indent="-395288" algn="just">
                  <a:lnSpc>
                    <a:spcPct val="114000"/>
                  </a:lnSpc>
                  <a:spcAft>
                    <a:spcPts val="1000"/>
                  </a:spcAft>
                  <a:buClr>
                    <a:srgbClr val="FF0000"/>
                  </a:buClr>
                </a:pPr>
                <a:r>
                  <a:rPr lang="vi-VN" sz="2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4. </a:t>
                </a:r>
                <a:r>
                  <a:rPr lang="vi-VN" sz="26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 sánh số khối lệnh trong chương trình </a:t>
                </a:r>
                <a:r>
                  <a:rPr lang="vi-VN" sz="26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Scratch </a:t>
                </a:r>
                <a:r>
                  <a:rPr lang="vi-VN" sz="26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ở hình </a:t>
                </a:r>
                <a:r>
                  <a:rPr lang="vi-VN" sz="26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26.1</a:t>
                </a:r>
                <a:r>
                  <a:rPr lang="en-US" sz="26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6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:r>
                  <a:rPr lang="vi-VN" sz="26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 26.2.</a:t>
                </a:r>
              </a:p>
              <a:p>
                <a:pPr marL="682625" indent="-395288" algn="just">
                  <a:lnSpc>
                    <a:spcPct val="114000"/>
                  </a:lnSpc>
                  <a:spcAft>
                    <a:spcPts val="1000"/>
                  </a:spcAft>
                  <a:buClr>
                    <a:srgbClr val="FF0000"/>
                  </a:buClr>
                </a:pPr>
                <a:r>
                  <a:rPr lang="vi-VN" sz="2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5. </a:t>
                </a:r>
                <a:r>
                  <a:rPr lang="vi-VN" sz="26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Nhận xét về số khối lệnh trong một chương trình </a:t>
                </a:r>
                <a:r>
                  <a:rPr lang="vi-VN" sz="26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Scratch</a:t>
                </a:r>
                <a:r>
                  <a:rPr lang="vi-VN" sz="26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0" name="Straight Connector 9"/>
            <p:cNvCxnSpPr/>
            <p:nvPr/>
          </p:nvCxnSpPr>
          <p:spPr>
            <a:xfrm>
              <a:off x="7414061" y="1425562"/>
              <a:ext cx="0" cy="4975240"/>
            </a:xfrm>
            <a:prstGeom prst="line">
              <a:avLst/>
            </a:prstGeom>
            <a:ln w="38100">
              <a:solidFill>
                <a:srgbClr val="0000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0823" y="1210923"/>
            <a:ext cx="3523790" cy="2444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86149" y="3894916"/>
            <a:ext cx="3482439" cy="2452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68&quot;&gt;&lt;object type=&quot;3&quot; unique_id=&quot;10069&quot;&gt;&lt;property id=&quot;20148&quot; value=&quot;5&quot;/&gt;&lt;property id=&quot;20300&quot; value=&quot;Slide 1&quot;/&gt;&lt;property id=&quot;20307&quot; value=&quot;291&quot;/&gt;&lt;/object&gt;&lt;object type=&quot;3&quot; unique_id=&quot;10070&quot;&gt;&lt;property id=&quot;20148&quot; value=&quot;5&quot;/&gt;&lt;property id=&quot;20300&quot; value=&quot;Slide 2&quot;/&gt;&lt;property id=&quot;20307&quot; value=&quot;257&quot;/&gt;&lt;/object&gt;&lt;object type=&quot;3&quot; unique_id=&quot;10071&quot;&gt;&lt;property id=&quot;20148&quot; value=&quot;5&quot;/&gt;&lt;property id=&quot;20300&quot; value=&quot;Slide 3&quot;/&gt;&lt;property id=&quot;20307&quot; value=&quot;271&quot;/&gt;&lt;/object&gt;&lt;object type=&quot;3&quot; unique_id=&quot;10072&quot;&gt;&lt;property id=&quot;20148&quot; value=&quot;5&quot;/&gt;&lt;property id=&quot;20300&quot; value=&quot;Slide 4&quot;/&gt;&lt;property id=&quot;20307&quot; value=&quot;287&quot;/&gt;&lt;/object&gt;&lt;object type=&quot;3&quot; unique_id=&quot;10073&quot;&gt;&lt;property id=&quot;20148&quot; value=&quot;5&quot;/&gt;&lt;property id=&quot;20300&quot; value=&quot;Slide 5&quot;/&gt;&lt;property id=&quot;20307&quot; value=&quot;258&quot;/&gt;&lt;/object&gt;&lt;object type=&quot;3&quot; unique_id=&quot;10074&quot;&gt;&lt;property id=&quot;20148&quot; value=&quot;5&quot;/&gt;&lt;property id=&quot;20300&quot; value=&quot;Slide 6&quot;/&gt;&lt;property id=&quot;20307&quot; value=&quot;288&quot;/&gt;&lt;/object&gt;&lt;object type=&quot;3&quot; unique_id=&quot;10075&quot;&gt;&lt;property id=&quot;20148&quot; value=&quot;5&quot;/&gt;&lt;property id=&quot;20300&quot; value=&quot;Slide 7&quot;/&gt;&lt;property id=&quot;20307&quot; value=&quot;289&quot;/&gt;&lt;/object&gt;&lt;object type=&quot;3&quot; unique_id=&quot;10076&quot;&gt;&lt;property id=&quot;20148&quot; value=&quot;5&quot;/&gt;&lt;property id=&quot;20300&quot; value=&quot;Slide 8&quot;/&gt;&lt;property id=&quot;20307&quot; value=&quot;290&quot;/&gt;&lt;/object&gt;&lt;object type=&quot;3&quot; unique_id=&quot;10077&quot;&gt;&lt;property id=&quot;20148&quot; value=&quot;5&quot;/&gt;&lt;property id=&quot;20300&quot; value=&quot;Slide 9 - &amp;quot;LUYỆN TẬP&amp;quot;&quot;/&gt;&lt;property id=&quot;20307&quot; value=&quot;265&quot;/&gt;&lt;/object&gt;&lt;object type=&quot;3&quot; unique_id=&quot;10078&quot;&gt;&lt;property id=&quot;20148&quot; value=&quot;5&quot;/&gt;&lt;property id=&quot;20300&quot; value=&quot;Slide 10&quot;/&gt;&lt;property id=&quot;20307&quot; value=&quot;266&quot;/&gt;&lt;/object&gt;&lt;object type=&quot;3&quot; unique_id=&quot;10079&quot;&gt;&lt;property id=&quot;20148&quot; value=&quot;5&quot;/&gt;&lt;property id=&quot;20300&quot; value=&quot;Slide 11&quot;/&gt;&lt;property id=&quot;20307&quot; value=&quot;278&quot;/&gt;&lt;/object&gt;&lt;object type=&quot;3&quot; unique_id=&quot;10080&quot;&gt;&lt;property id=&quot;20148&quot; value=&quot;5&quot;/&gt;&lt;property id=&quot;20300&quot; value=&quot;Slide 12&quot;/&gt;&lt;property id=&quot;20307&quot; value=&quot;263&quot;/&gt;&lt;/object&gt;&lt;/object&gt;&lt;object type=&quot;8&quot; unique_id=&quot;10094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Minh họa Thiên nhiê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2659_TF03431377" id="{2C514971-1104-44BE-8A82-52E651B19D0B}" vid="{C4421EC6-96FF-4A5E-B3D4-F2DC0555C665}"/>
    </a:ext>
  </a:extLst>
</a:theme>
</file>

<file path=ppt/theme/theme2.xml><?xml version="1.0" encoding="utf-8"?>
<a:theme xmlns:a="http://schemas.openxmlformats.org/drawingml/2006/main" name="Chủ đề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Bài 24</Template>
  <TotalTime>557</TotalTime>
  <Words>392</Words>
  <Application>Microsoft Office PowerPoint</Application>
  <PresentationFormat>Custom</PresentationFormat>
  <Paragraphs>49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Minh họa Thiên nhiên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MTC</cp:lastModifiedBy>
  <cp:revision>92</cp:revision>
  <dcterms:created xsi:type="dcterms:W3CDTF">2023-03-30T02:48:00Z</dcterms:created>
  <dcterms:modified xsi:type="dcterms:W3CDTF">2024-03-13T01:05:03Z</dcterms:modified>
</cp:coreProperties>
</file>