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289" r:id="rId2"/>
    <p:sldId id="258" r:id="rId3"/>
    <p:sldId id="257" r:id="rId4"/>
    <p:sldId id="280" r:id="rId5"/>
    <p:sldId id="264" r:id="rId6"/>
    <p:sldId id="281" r:id="rId7"/>
    <p:sldId id="273" r:id="rId8"/>
    <p:sldId id="269" r:id="rId9"/>
    <p:sldId id="282" r:id="rId10"/>
    <p:sldId id="284" r:id="rId11"/>
    <p:sldId id="285" r:id="rId12"/>
    <p:sldId id="272" r:id="rId13"/>
    <p:sldId id="288" r:id="rId14"/>
    <p:sldId id="274" r:id="rId15"/>
    <p:sldId id="275" r:id="rId16"/>
    <p:sldId id="276" r:id="rId17"/>
    <p:sldId id="277" r:id="rId18"/>
    <p:sldId id="278" r:id="rId19"/>
    <p:sldId id="279" r:id="rId20"/>
    <p:sldId id="286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D5BAB-E703-44E9-A2EA-65FB70BEAB48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C21C-1FD1-4E72-991C-93EC72070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4DAD703-F7A2-4238-9879-338BCA2554D7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545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C21C-1FD1-4E72-991C-93EC72070E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9F54-6906-4BAC-B66B-8198C75CF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19580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8EA66-CB2B-40AF-90AD-378C88A1AA61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 descr="a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3287"/>
          <a:stretch>
            <a:fillRect/>
          </a:stretch>
        </p:blipFill>
        <p:spPr bwMode="auto">
          <a:xfrm>
            <a:off x="-75010" y="-381000"/>
            <a:ext cx="9144001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j023624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31" y="1052512"/>
            <a:ext cx="7429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j023624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16" y="944166"/>
            <a:ext cx="742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4" descr="j023624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944167"/>
            <a:ext cx="685800" cy="21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078707" y="388389"/>
            <a:ext cx="7889081" cy="14647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7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2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en-US" sz="135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135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135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0" name="Picture 18" descr="daisy_button_blu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514600"/>
            <a:ext cx="685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 descr="daisy_button_blu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85" y="4943475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Group 4"/>
          <p:cNvGrpSpPr>
            <a:grpSpLocks/>
          </p:cNvGrpSpPr>
          <p:nvPr/>
        </p:nvGrpSpPr>
        <p:grpSpPr bwMode="auto">
          <a:xfrm>
            <a:off x="1239441" y="5314950"/>
            <a:ext cx="2189559" cy="685800"/>
            <a:chOff x="4656" y="3216"/>
            <a:chExt cx="1104" cy="651"/>
          </a:xfrm>
        </p:grpSpPr>
        <p:grpSp>
          <p:nvGrpSpPr>
            <p:cNvPr id="3095" name="Group 5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3097" name="Picture 6" descr="!hp8ls2l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8" name="Picture 7" descr="!dk8_1la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96" name="Picture 8" descr="ROSE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3" name="Picture 22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743450"/>
            <a:ext cx="1028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1" descr="daisy_button_blu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686300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9" descr="daisy_button_blu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400550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6" name="Group 9"/>
          <p:cNvGrpSpPr>
            <a:grpSpLocks/>
          </p:cNvGrpSpPr>
          <p:nvPr/>
        </p:nvGrpSpPr>
        <p:grpSpPr bwMode="auto">
          <a:xfrm>
            <a:off x="5086350" y="5257800"/>
            <a:ext cx="2800350" cy="739379"/>
            <a:chOff x="96" y="3553"/>
            <a:chExt cx="1104" cy="671"/>
          </a:xfrm>
        </p:grpSpPr>
        <p:pic>
          <p:nvPicPr>
            <p:cNvPr id="3092" name="Picture 10" descr="!hp8ls2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1" descr="!dk8_1la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12" descr="ROSE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4569619" y="1657350"/>
            <a:ext cx="453629" cy="51435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350">
              <a:solidFill>
                <a:srgbClr val="660033"/>
              </a:solidFill>
              <a:cs typeface="Arial" charset="0"/>
            </a:endParaRPr>
          </a:p>
        </p:txBody>
      </p:sp>
      <p:sp>
        <p:nvSpPr>
          <p:cNvPr id="3088" name="Picture 5" descr="0830js5b15daddi012pz8"/>
          <p:cNvSpPr>
            <a:spLocks noChangeAspect="1" noChangeArrowheads="1"/>
          </p:cNvSpPr>
          <p:nvPr/>
        </p:nvSpPr>
        <p:spPr bwMode="auto">
          <a:xfrm>
            <a:off x="7230666" y="3000375"/>
            <a:ext cx="454819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SG" sz="135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07156" y="1858482"/>
            <a:ext cx="9074944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4800" b="1" dirty="0" err="1" smtClean="0">
                <a:solidFill>
                  <a:srgbClr val="FE0000"/>
                </a:solidFill>
                <a:latin typeface="Times New Roman" pitchFamily="18" charset="0"/>
              </a:rPr>
              <a:t>Chủ</a:t>
            </a:r>
            <a:r>
              <a:rPr lang="en-US" altLang="en-US" sz="48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E0000"/>
                </a:solidFill>
                <a:latin typeface="Times New Roman" pitchFamily="18" charset="0"/>
              </a:rPr>
              <a:t>điểm</a:t>
            </a:r>
            <a:r>
              <a:rPr lang="en-US" altLang="en-US" sz="4800" b="1" dirty="0">
                <a:solidFill>
                  <a:srgbClr val="FE0000"/>
                </a:solidFill>
                <a:latin typeface="Times New Roman" pitchFamily="18" charset="0"/>
              </a:rPr>
              <a:t>: </a:t>
            </a:r>
            <a:r>
              <a:rPr lang="en-US" altLang="en-US" sz="4800" b="1" dirty="0" err="1">
                <a:solidFill>
                  <a:srgbClr val="FE0000"/>
                </a:solidFill>
                <a:latin typeface="Times New Roman" pitchFamily="18" charset="0"/>
              </a:rPr>
              <a:t>Em</a:t>
            </a:r>
            <a:r>
              <a:rPr lang="en-US" altLang="en-US" sz="4800" b="1" dirty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E0000"/>
                </a:solidFill>
                <a:latin typeface="Times New Roman" pitchFamily="18" charset="0"/>
              </a:rPr>
              <a:t>là</a:t>
            </a:r>
            <a:r>
              <a:rPr lang="en-US" altLang="en-US" sz="4800" b="1" dirty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E0000"/>
                </a:solidFill>
                <a:latin typeface="Times New Roman" pitchFamily="18" charset="0"/>
              </a:rPr>
              <a:t>học</a:t>
            </a:r>
            <a:r>
              <a:rPr lang="en-US" altLang="en-US" sz="4800" b="1" dirty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E0000"/>
                </a:solidFill>
                <a:latin typeface="Times New Roman" pitchFamily="18" charset="0"/>
              </a:rPr>
              <a:t>sinh</a:t>
            </a:r>
            <a:endParaRPr lang="en-US" altLang="en-US" sz="4800" b="1" dirty="0">
              <a:solidFill>
                <a:srgbClr val="FE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4800" b="1" dirty="0" err="1">
                <a:solidFill>
                  <a:srgbClr val="FFC000"/>
                </a:solidFill>
                <a:latin typeface="Times New Roman" pitchFamily="18" charset="0"/>
              </a:rPr>
              <a:t>Nội</a:t>
            </a:r>
            <a:r>
              <a:rPr lang="en-US" altLang="en-US" sz="4800" b="1" dirty="0">
                <a:solidFill>
                  <a:srgbClr val="FFC000"/>
                </a:solidFill>
                <a:latin typeface="Times New Roman" pitchFamily="18" charset="0"/>
              </a:rPr>
              <a:t> dung: </a:t>
            </a:r>
            <a:r>
              <a:rPr lang="en-US" altLang="en-US" sz="4800" b="1" dirty="0" err="1">
                <a:solidFill>
                  <a:srgbClr val="FFC000"/>
                </a:solidFill>
                <a:latin typeface="Times New Roman" pitchFamily="18" charset="0"/>
              </a:rPr>
              <a:t>Từ</a:t>
            </a:r>
            <a:r>
              <a:rPr lang="en-US" altLang="en-US" sz="48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C000"/>
                </a:solidFill>
                <a:latin typeface="Times New Roman" pitchFamily="18" charset="0"/>
              </a:rPr>
              <a:t>và</a:t>
            </a:r>
            <a:r>
              <a:rPr lang="en-US" altLang="en-US" sz="48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C000"/>
                </a:solidFill>
                <a:latin typeface="Times New Roman" pitchFamily="18" charset="0"/>
              </a:rPr>
              <a:t>câu</a:t>
            </a:r>
            <a:endParaRPr lang="en-US" altLang="en-US" sz="4800" b="1" i="1" dirty="0">
              <a:solidFill>
                <a:srgbClr val="FFC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sz="4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768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1524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94872" y="1970644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34464" y="1972992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286000"/>
            <a:ext cx="6781800" cy="37315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1524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4014" y="2438400"/>
            <a:ext cx="3495585" cy="36366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5772" y="2590800"/>
            <a:ext cx="3617195" cy="34267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4094872" y="1970644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34464" y="1972992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6800" y="2362200"/>
            <a:ext cx="6019800" cy="3124200"/>
            <a:chOff x="914400" y="2667000"/>
            <a:chExt cx="6019800" cy="3124200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914400" y="2667000"/>
              <a:ext cx="6019800" cy="3124200"/>
            </a:xfrm>
            <a:prstGeom prst="horizontalScrol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600200" y="3397250"/>
              <a:ext cx="5105400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smtClean="0">
                  <a:solidFill>
                    <a:srgbClr val="000066"/>
                  </a:solidFill>
                  <a:latin typeface="Times New Roman" pitchFamily="18" charset="0"/>
                </a:rPr>
                <a:t>- Tên </a:t>
              </a:r>
              <a:r>
                <a:rPr lang="en-US" altLang="en-US" sz="2800" b="1">
                  <a:solidFill>
                    <a:srgbClr val="000066"/>
                  </a:solidFill>
                  <a:latin typeface="Times New Roman" pitchFamily="18" charset="0"/>
                </a:rPr>
                <a:t>gọi của các vật, việc được gọi là </a:t>
              </a:r>
              <a:r>
                <a:rPr lang="en-US" altLang="en-US" sz="2800" b="1" i="1">
                  <a:solidFill>
                    <a:srgbClr val="000066"/>
                  </a:solidFill>
                  <a:latin typeface="Times New Roman" pitchFamily="18" charset="0"/>
                </a:rPr>
                <a:t>từ</a:t>
              </a:r>
              <a:r>
                <a:rPr lang="en-US" altLang="en-US" sz="2800" b="1">
                  <a:solidFill>
                    <a:srgbClr val="000066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24000" y="4311650"/>
              <a:ext cx="5105400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000066"/>
                  </a:solidFill>
                  <a:latin typeface="Times New Roman" pitchFamily="18" charset="0"/>
                </a:rPr>
                <a:t>- Ta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dùng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từ</a:t>
              </a:r>
              <a:r>
                <a:rPr lang="en-US" alt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đặt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thành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câu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để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trình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bày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một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sự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việc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62000" y="1447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936" y="2209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62000" y="4114800"/>
            <a:ext cx="815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029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400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667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124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2660" y="3581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nghe thính, đoán tài</a:t>
            </a:r>
            <a:endParaRPr lang="en-US" sz="4800" b="1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6400" y="1910002"/>
            <a:ext cx="2550200" cy="2301660"/>
            <a:chOff x="726400" y="1910002"/>
            <a:chExt cx="2550200" cy="2301660"/>
          </a:xfrm>
        </p:grpSpPr>
        <p:pic>
          <p:nvPicPr>
            <p:cNvPr id="7" name="Picture 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00" y="1910002"/>
              <a:ext cx="2550200" cy="2301660"/>
            </a:xfrm>
            <a:prstGeom prst="rect">
              <a:avLst/>
            </a:prstGeom>
          </p:spPr>
        </p:pic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1600200" y="2645333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 smtClean="0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sz="4800" b="1" i="1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37001" y="1761492"/>
            <a:ext cx="2550200" cy="2301660"/>
            <a:chOff x="3733800" y="1910002"/>
            <a:chExt cx="2550200" cy="2301660"/>
          </a:xfrm>
        </p:grpSpPr>
        <p:pic>
          <p:nvPicPr>
            <p:cNvPr id="13" name="Picture 1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910002"/>
              <a:ext cx="2550200" cy="2301660"/>
            </a:xfrm>
            <a:prstGeom prst="rect">
              <a:avLst/>
            </a:prstGeom>
          </p:spPr>
        </p:pic>
        <p:sp>
          <p:nvSpPr>
            <p:cNvPr id="22" name="Text Box 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627899" y="2571079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77000" y="1910002"/>
            <a:ext cx="2550200" cy="2301660"/>
            <a:chOff x="6477000" y="1910002"/>
            <a:chExt cx="2550200" cy="2301660"/>
          </a:xfrm>
        </p:grpSpPr>
        <p:pic>
          <p:nvPicPr>
            <p:cNvPr id="15" name="Picture 1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910002"/>
              <a:ext cx="2550200" cy="2301660"/>
            </a:xfrm>
            <a:prstGeom prst="rect">
              <a:avLst/>
            </a:prstGeom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7371099" y="2605450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38316" y="4343400"/>
            <a:ext cx="2550200" cy="2301660"/>
            <a:chOff x="3733800" y="1910002"/>
            <a:chExt cx="2550200" cy="2301660"/>
          </a:xfrm>
        </p:grpSpPr>
        <p:pic>
          <p:nvPicPr>
            <p:cNvPr id="30" name="Picture 29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910002"/>
              <a:ext cx="2550200" cy="2301660"/>
            </a:xfrm>
            <a:prstGeom prst="rect">
              <a:avLst/>
            </a:prstGeom>
          </p:spPr>
        </p:pic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4627899" y="2571079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 smtClean="0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5</a:t>
              </a:r>
              <a:endParaRPr lang="en-US" altLang="en-US" sz="4800" b="1" i="1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47071" y="4343400"/>
            <a:ext cx="2550200" cy="2301660"/>
            <a:chOff x="3733800" y="1910002"/>
            <a:chExt cx="2550200" cy="2301660"/>
          </a:xfrm>
        </p:grpSpPr>
        <p:pic>
          <p:nvPicPr>
            <p:cNvPr id="33" name="Picture 32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910002"/>
              <a:ext cx="2550200" cy="2301660"/>
            </a:xfrm>
            <a:prstGeom prst="rect">
              <a:avLst/>
            </a:prstGeom>
          </p:spPr>
        </p:pic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4627899" y="2571079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8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3352800" y="457200"/>
            <a:ext cx="381000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/>
          </a:p>
          <a:p>
            <a:r>
              <a:rPr lang="en-US" altLang="en-US" sz="2400"/>
              <a:t>       Con gì nhỏ bé</a:t>
            </a:r>
          </a:p>
          <a:p>
            <a:r>
              <a:rPr lang="en-US" altLang="en-US" sz="2400"/>
              <a:t>      Mà hát khỏe ghê</a:t>
            </a:r>
          </a:p>
          <a:p>
            <a:r>
              <a:rPr lang="en-US" altLang="en-US" sz="2400"/>
              <a:t>      Suốt cả mùa hè</a:t>
            </a:r>
          </a:p>
          <a:p>
            <a:r>
              <a:rPr lang="en-US" altLang="en-US" sz="2400"/>
              <a:t>      Râm ran hợp xướng</a:t>
            </a:r>
          </a:p>
          <a:p>
            <a:r>
              <a:rPr lang="en-US" altLang="en-US" sz="2400"/>
              <a:t>      	  </a:t>
            </a:r>
            <a:r>
              <a:rPr lang="en-US" altLang="en-US" sz="2400" i="1">
                <a:solidFill>
                  <a:srgbClr val="FF0000"/>
                </a:solidFill>
              </a:rPr>
              <a:t>Là con gì?</a:t>
            </a:r>
            <a:endParaRPr lang="en-US" altLang="en-US" sz="2400">
              <a:solidFill>
                <a:srgbClr val="FF0000"/>
              </a:solidFill>
            </a:endParaRPr>
          </a:p>
          <a:p>
            <a:endParaRPr lang="en-US" altLang="en-US" sz="2400"/>
          </a:p>
        </p:txBody>
      </p:sp>
      <p:grpSp>
        <p:nvGrpSpPr>
          <p:cNvPr id="4114" name="Group 18"/>
          <p:cNvGrpSpPr>
            <a:grpSpLocks/>
          </p:cNvGrpSpPr>
          <p:nvPr/>
        </p:nvGrpSpPr>
        <p:grpSpPr bwMode="auto">
          <a:xfrm>
            <a:off x="2971800" y="2597150"/>
            <a:ext cx="4495800" cy="3956050"/>
            <a:chOff x="2736" y="624"/>
            <a:chExt cx="2880" cy="2995"/>
          </a:xfrm>
        </p:grpSpPr>
        <p:grpSp>
          <p:nvGrpSpPr>
            <p:cNvPr id="4111" name="Group 15"/>
            <p:cNvGrpSpPr>
              <a:grpSpLocks/>
            </p:cNvGrpSpPr>
            <p:nvPr/>
          </p:nvGrpSpPr>
          <p:grpSpPr bwMode="auto">
            <a:xfrm>
              <a:off x="2736" y="624"/>
              <a:ext cx="2880" cy="2544"/>
              <a:chOff x="2736" y="624"/>
              <a:chExt cx="2880" cy="2544"/>
            </a:xfrm>
          </p:grpSpPr>
          <p:pic>
            <p:nvPicPr>
              <p:cNvPr id="4109" name="Picture 13" descr="ve-sau-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672"/>
                <a:ext cx="2784" cy="2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2736" y="624"/>
                <a:ext cx="2880" cy="254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3744" y="3226"/>
              <a:ext cx="1104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Ve sầu</a:t>
              </a:r>
              <a:r>
                <a:rPr lang="en-US" altLang="en-US" sz="2800">
                  <a:solidFill>
                    <a:srgbClr val="008000"/>
                  </a:solidFill>
                </a:rPr>
                <a:t> </a:t>
              </a:r>
            </a:p>
          </p:txBody>
        </p:sp>
      </p:grp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685800" y="10668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</a:t>
            </a:r>
            <a:r>
              <a:rPr lang="en-US" altLang="en-US" sz="2400" smtClean="0"/>
              <a:t>1</a:t>
            </a:r>
            <a:endParaRPr lang="en-US" altLang="en-US" sz="2400"/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6096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1295400" y="1676400"/>
            <a:ext cx="0" cy="27432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810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</a:t>
            </a:r>
            <a:r>
              <a:rPr lang="en-US" altLang="en-US" sz="2400" smtClean="0"/>
              <a:t>2</a:t>
            </a:r>
            <a:endParaRPr lang="en-US" altLang="en-US" sz="2400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3810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1066800" y="1600200"/>
            <a:ext cx="0" cy="274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2667000" y="533400"/>
            <a:ext cx="5105400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en-US" sz="2400"/>
          </a:p>
          <a:p>
            <a:pPr algn="ctr"/>
            <a:r>
              <a:rPr lang="fr-FR" altLang="en-US" sz="2400"/>
              <a:t>Hoa gì vừa mới nêu tên</a:t>
            </a:r>
            <a:endParaRPr lang="en-US" altLang="en-US" sz="2400"/>
          </a:p>
          <a:p>
            <a:pPr algn="ctr"/>
            <a:r>
              <a:rPr lang="fr-FR" altLang="en-US" sz="2400"/>
              <a:t>Nhớ chú bộ đội ngày đêm diệt thù?</a:t>
            </a:r>
            <a:endParaRPr lang="en-US" altLang="en-US" sz="2400"/>
          </a:p>
          <a:p>
            <a:pPr algn="ctr"/>
            <a:r>
              <a:rPr lang="fr-FR" altLang="en-US" sz="2400" i="1">
                <a:solidFill>
                  <a:srgbClr val="FF00FF"/>
                </a:solidFill>
              </a:rPr>
              <a:t> </a:t>
            </a:r>
            <a:r>
              <a:rPr lang="fr-FR" altLang="en-US" sz="2400" i="1">
                <a:solidFill>
                  <a:srgbClr val="FF0000"/>
                </a:solidFill>
              </a:rPr>
              <a:t>Là hoa gì ? </a:t>
            </a:r>
            <a:r>
              <a:rPr lang="fr-FR" altLang="en-US" sz="2400">
                <a:solidFill>
                  <a:srgbClr val="FF0000"/>
                </a:solidFill>
              </a:rPr>
              <a:t> </a:t>
            </a:r>
            <a:endParaRPr lang="en-US" altLang="en-US" sz="2400">
              <a:solidFill>
                <a:srgbClr val="FF0000"/>
              </a:solidFill>
            </a:endParaRPr>
          </a:p>
          <a:p>
            <a:pPr algn="ctr"/>
            <a:endParaRPr lang="en-US" altLang="en-US" sz="2400" i="1">
              <a:solidFill>
                <a:srgbClr val="FF0000"/>
              </a:solidFill>
            </a:endParaRPr>
          </a:p>
        </p:txBody>
      </p:sp>
      <p:grpSp>
        <p:nvGrpSpPr>
          <p:cNvPr id="22545" name="Group 17"/>
          <p:cNvGrpSpPr>
            <a:grpSpLocks/>
          </p:cNvGrpSpPr>
          <p:nvPr/>
        </p:nvGrpSpPr>
        <p:grpSpPr bwMode="auto">
          <a:xfrm>
            <a:off x="2743200" y="1981200"/>
            <a:ext cx="4953000" cy="4276725"/>
            <a:chOff x="1728" y="1248"/>
            <a:chExt cx="3120" cy="2694"/>
          </a:xfrm>
        </p:grpSpPr>
        <p:pic>
          <p:nvPicPr>
            <p:cNvPr id="22536" name="Picture 8" descr="sen11111111111111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48"/>
              <a:ext cx="3120" cy="2319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2688" y="3648"/>
              <a:ext cx="1200" cy="29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/>
                <a:t> Hoa súng</a:t>
              </a:r>
            </a:p>
          </p:txBody>
        </p:sp>
      </p:grp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3810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</a:t>
            </a:r>
            <a:r>
              <a:rPr lang="en-US" altLang="en-US" sz="2400" smtClean="0"/>
              <a:t>3</a:t>
            </a:r>
            <a:endParaRPr lang="en-US" altLang="en-US" sz="2400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3810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066800" y="1600200"/>
            <a:ext cx="0" cy="2743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2667000" y="533400"/>
            <a:ext cx="5562600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en-US" sz="2400"/>
              <a:t>Quả gì mọc tít trên cao</a:t>
            </a:r>
            <a:endParaRPr lang="en-US" altLang="en-US" sz="2400"/>
          </a:p>
          <a:p>
            <a:pPr algn="ctr"/>
            <a:r>
              <a:rPr lang="fr-FR" altLang="en-US" sz="2400"/>
              <a:t>Mà sao đầy nước ngọt ngào bên trong</a:t>
            </a:r>
            <a:endParaRPr lang="en-US" altLang="en-US" sz="2400"/>
          </a:p>
          <a:p>
            <a:pPr algn="ctr"/>
            <a:r>
              <a:rPr lang="fr-FR" altLang="en-US" sz="2400" i="1">
                <a:solidFill>
                  <a:srgbClr val="FFFF00"/>
                </a:solidFill>
              </a:rPr>
              <a:t> </a:t>
            </a:r>
            <a:r>
              <a:rPr lang="fr-FR" altLang="en-US" sz="2400" i="1">
                <a:solidFill>
                  <a:srgbClr val="FF0000"/>
                </a:solidFill>
              </a:rPr>
              <a:t>Là quả gì</a:t>
            </a:r>
            <a:r>
              <a:rPr lang="fr-FR" altLang="en-US" sz="2400">
                <a:solidFill>
                  <a:srgbClr val="FF0000"/>
                </a:solidFill>
              </a:rPr>
              <a:t>?</a:t>
            </a:r>
            <a:r>
              <a:rPr lang="fr-FR" altLang="en-US" sz="2400" i="1">
                <a:solidFill>
                  <a:srgbClr val="FF0000"/>
                </a:solidFill>
              </a:rPr>
              <a:t> </a:t>
            </a:r>
            <a:endParaRPr lang="en-US" altLang="en-US" sz="2400" i="1">
              <a:solidFill>
                <a:srgbClr val="FF0000"/>
              </a:solidFill>
            </a:endParaRPr>
          </a:p>
        </p:txBody>
      </p: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2514600" y="1981200"/>
            <a:ext cx="4705350" cy="4352925"/>
            <a:chOff x="1488" y="1248"/>
            <a:chExt cx="2964" cy="2742"/>
          </a:xfrm>
        </p:grpSpPr>
        <p:pic>
          <p:nvPicPr>
            <p:cNvPr id="23558" name="Picture 6" descr="Dua-Nhao-Thom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248"/>
              <a:ext cx="2052" cy="2742"/>
            </a:xfrm>
            <a:prstGeom prst="rect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1488" y="2736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Quả dừa</a:t>
              </a:r>
            </a:p>
          </p:txBody>
        </p:sp>
      </p:grp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6096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</a:t>
            </a:r>
            <a:r>
              <a:rPr lang="en-US" altLang="en-US" sz="2400" smtClean="0"/>
              <a:t>4</a:t>
            </a:r>
            <a:endParaRPr lang="en-US" altLang="en-US" sz="2400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6096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295400" y="1600200"/>
            <a:ext cx="0" cy="27432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3962400" y="381000"/>
            <a:ext cx="3810000" cy="2057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en-US" sz="2400"/>
              <a:t>    Mình tròn thân trắng</a:t>
            </a:r>
          </a:p>
          <a:p>
            <a:r>
              <a:rPr lang="pt-BR" altLang="en-US" sz="2400"/>
              <a:t>    Dáng hình thon thon</a:t>
            </a:r>
          </a:p>
          <a:p>
            <a:r>
              <a:rPr lang="pt-BR" altLang="en-US" sz="2400"/>
              <a:t>    Thân phận cỏn con</a:t>
            </a:r>
          </a:p>
          <a:p>
            <a:r>
              <a:rPr lang="pt-BR" altLang="en-US" sz="2400"/>
              <a:t>    Mòn dần theo chữ</a:t>
            </a:r>
          </a:p>
          <a:p>
            <a:r>
              <a:rPr lang="pt-BR" altLang="en-US" sz="2400">
                <a:solidFill>
                  <a:srgbClr val="FF0000"/>
                </a:solidFill>
              </a:rPr>
              <a:t>               </a:t>
            </a:r>
            <a:r>
              <a:rPr lang="pt-BR" altLang="en-US" sz="2400" i="1">
                <a:solidFill>
                  <a:srgbClr val="FF0000"/>
                </a:solidFill>
              </a:rPr>
              <a:t>Là gì?</a:t>
            </a:r>
            <a:endParaRPr lang="fr-FR" altLang="en-US" sz="2400" i="1">
              <a:solidFill>
                <a:srgbClr val="FF0000"/>
              </a:solidFill>
            </a:endParaRPr>
          </a:p>
        </p:txBody>
      </p:sp>
      <p:grpSp>
        <p:nvGrpSpPr>
          <p:cNvPr id="44046" name="Group 14"/>
          <p:cNvGrpSpPr>
            <a:grpSpLocks/>
          </p:cNvGrpSpPr>
          <p:nvPr/>
        </p:nvGrpSpPr>
        <p:grpSpPr bwMode="auto">
          <a:xfrm>
            <a:off x="2819400" y="2743200"/>
            <a:ext cx="5257800" cy="3352800"/>
            <a:chOff x="1776" y="1728"/>
            <a:chExt cx="3312" cy="2112"/>
          </a:xfrm>
        </p:grpSpPr>
        <p:pic>
          <p:nvPicPr>
            <p:cNvPr id="44042" name="Picture 10" descr="phantra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728"/>
              <a:ext cx="2112" cy="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1776" y="2736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/>
                <a:t>Viên phấn</a:t>
              </a:r>
            </a:p>
          </p:txBody>
        </p:sp>
      </p:grp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6096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5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6096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1295400" y="1600200"/>
            <a:ext cx="0" cy="274320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3429000" y="381000"/>
            <a:ext cx="4038600" cy="2057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en-US" sz="2400"/>
              <a:t> Tất cả các môn học</a:t>
            </a:r>
          </a:p>
          <a:p>
            <a:r>
              <a:rPr lang="pt-BR" altLang="en-US" sz="2400"/>
              <a:t> Xếp hàng trong từng ô</a:t>
            </a:r>
          </a:p>
          <a:p>
            <a:r>
              <a:rPr lang="pt-BR" altLang="en-US" sz="2400"/>
              <a:t> Giúp cho bạn biết được</a:t>
            </a:r>
          </a:p>
          <a:p>
            <a:r>
              <a:rPr lang="pt-BR" altLang="en-US" sz="2400"/>
              <a:t> Sách vở cho mỗi giờ</a:t>
            </a:r>
          </a:p>
          <a:p>
            <a:r>
              <a:rPr lang="pt-BR" altLang="en-US" sz="2400"/>
              <a:t>            </a:t>
            </a:r>
            <a:r>
              <a:rPr lang="pt-BR" altLang="en-US" sz="2400" i="1">
                <a:solidFill>
                  <a:srgbClr val="FF0000"/>
                </a:solidFill>
              </a:rPr>
              <a:t>Là cái gì?</a:t>
            </a:r>
            <a:endParaRPr lang="fr-FR" altLang="en-US" sz="2400" i="1">
              <a:solidFill>
                <a:srgbClr val="FF0000"/>
              </a:solidFill>
            </a:endParaRPr>
          </a:p>
        </p:txBody>
      </p:sp>
      <p:pic>
        <p:nvPicPr>
          <p:cNvPr id="48140" name="Picture 12" descr="Thikhabi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r="3789" b="23077"/>
          <a:stretch>
            <a:fillRect/>
          </a:stretch>
        </p:blipFill>
        <p:spPr bwMode="auto">
          <a:xfrm>
            <a:off x="2950029" y="2628900"/>
            <a:ext cx="5334000" cy="3581400"/>
          </a:xfrm>
          <a:prstGeom prst="rect">
            <a:avLst/>
          </a:prstGeom>
          <a:solidFill>
            <a:srgbClr val="FF99CC"/>
          </a:solidFill>
          <a:ln w="38100">
            <a:solidFill>
              <a:srgbClr val="FF99CC"/>
            </a:solidFill>
            <a:miter lim="800000"/>
            <a:headEnd/>
            <a:tailEnd/>
          </a:ln>
        </p:spPr>
      </p:pic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1219200"/>
            <a:ext cx="461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0" y="2667000"/>
            <a:ext cx="7315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Tuần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Chủ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điểm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Em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là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học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sinh</a:t>
            </a:r>
            <a:endParaRPr lang="en-US" altLang="en-US" sz="3600" b="1" dirty="0" smtClean="0">
              <a:solidFill>
                <a:srgbClr val="FE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Nội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dung: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Từ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câu</a:t>
            </a:r>
            <a:endParaRPr lang="en-US" altLang="en-US" sz="3600" b="1" i="1" dirty="0">
              <a:solidFill>
                <a:srgbClr val="FE0000"/>
              </a:solidFill>
              <a:latin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84720" y="0"/>
            <a:ext cx="185928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2 tập 1 trang 8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56140" y="147593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140" y="2237936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62000" y="4114800"/>
            <a:ext cx="815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029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400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667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124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3581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362200" y="731516"/>
            <a:ext cx="3962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endParaRPr lang="en-US" altLang="en-US" b="1" i="1" dirty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290935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38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04800" y="2590800"/>
            <a:ext cx="5014913" cy="2895600"/>
            <a:chOff x="1152" y="1632"/>
            <a:chExt cx="3159" cy="1920"/>
          </a:xfrm>
        </p:grpSpPr>
        <p:pic>
          <p:nvPicPr>
            <p:cNvPr id="16" name="Picture 10" descr="tv2t1t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70" b="58553"/>
            <a:stretch>
              <a:fillRect/>
            </a:stretch>
          </p:blipFill>
          <p:spPr bwMode="auto">
            <a:xfrm>
              <a:off x="1152" y="1632"/>
              <a:ext cx="3159" cy="1920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632" y="3094"/>
              <a:ext cx="288" cy="26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85800" y="1905000"/>
            <a:ext cx="838200" cy="457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gray">
          <a:xfrm>
            <a:off x="1981200" y="5867400"/>
            <a:ext cx="1676400" cy="7620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Trường</a:t>
            </a:r>
            <a:endParaRPr lang="en-US" altLang="en-US" sz="28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14600"/>
            <a:ext cx="3200400" cy="2932611"/>
          </a:xfrm>
          <a:prstGeom prst="rect">
            <a:avLst/>
          </a:prstGeom>
        </p:spPr>
      </p:pic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6096000" y="4241165"/>
            <a:ext cx="457200" cy="422275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gray">
          <a:xfrm>
            <a:off x="6477000" y="57912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Hoa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hồng</a:t>
            </a:r>
            <a:endParaRPr lang="en-US" altLang="en-US" sz="28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2" grpId="0"/>
      <p:bldP spid="18" grpId="0" animBg="1"/>
      <p:bldP spid="19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3505200" y="57005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5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3505200" y="63101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6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6553200" y="5374034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7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6553200" y="6025480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8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505200" y="50909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4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04800" y="62339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3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304800" y="57005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 dirty="0">
                <a:latin typeface=".VnTime" pitchFamily="34" charset="0"/>
              </a:rPr>
              <a:t>2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94472" y="5133225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970672" y="5666625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970672" y="6283791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094872" y="5064591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038600" y="5674191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114800" y="6283791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7239000" y="5297834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239000" y="594360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Múa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66" name="Rectangle 18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229600" cy="2192338"/>
          </a:xfrm>
        </p:spPr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7187" name="Picture 19" descr="tv2t1t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624"/>
            <a:ext cx="8587680" cy="50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304800" y="50909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 smtClean="0">
                <a:latin typeface=".VnTime" pitchFamily="34" charset="0"/>
              </a:rPr>
              <a:t>1</a:t>
            </a:r>
            <a:endParaRPr lang="en-US" sz="2000" b="1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5765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  <p:bldP spid="71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AutoShape 16"/>
          <p:cNvSpPr>
            <a:spLocks noChangeArrowheads="1"/>
          </p:cNvSpPr>
          <p:nvPr/>
        </p:nvSpPr>
        <p:spPr bwMode="gray">
          <a:xfrm>
            <a:off x="304800" y="53340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1-Trường</a:t>
            </a: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gray">
          <a:xfrm>
            <a:off x="2209800" y="5257800"/>
            <a:ext cx="19812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2-Học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gray">
          <a:xfrm>
            <a:off x="4495800" y="53340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</a:rPr>
              <a:t> 3-Chạy</a:t>
            </a:r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gray">
          <a:xfrm>
            <a:off x="6477000" y="5334000"/>
            <a:ext cx="23622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4-Cô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gray">
          <a:xfrm>
            <a:off x="228600" y="6172200"/>
            <a:ext cx="19050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5-Hoa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hồng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gray">
          <a:xfrm>
            <a:off x="2590800" y="61722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6-Nhà</a:t>
            </a:r>
          </a:p>
        </p:txBody>
      </p:sp>
      <p:sp>
        <p:nvSpPr>
          <p:cNvPr id="3117" name="AutoShape 45"/>
          <p:cNvSpPr>
            <a:spLocks noChangeArrowheads="1"/>
          </p:cNvSpPr>
          <p:nvPr/>
        </p:nvSpPr>
        <p:spPr bwMode="gray">
          <a:xfrm>
            <a:off x="4724400" y="61722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</a:rPr>
              <a:t>7-Xe đạp</a:t>
            </a:r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gray">
          <a:xfrm>
            <a:off x="6858000" y="61722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</a:rPr>
              <a:t>8-Múa</a:t>
            </a:r>
          </a:p>
        </p:txBody>
      </p:sp>
      <p:graphicFrame>
        <p:nvGraphicFramePr>
          <p:cNvPr id="4172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754636"/>
              </p:ext>
            </p:extLst>
          </p:nvPr>
        </p:nvGraphicFramePr>
        <p:xfrm>
          <a:off x="381000" y="457200"/>
          <a:ext cx="8458200" cy="44958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19400"/>
                <a:gridCol w="2819400"/>
                <a:gridCol w="2819400"/>
              </a:tblGrid>
              <a:tr h="521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Từ</a:t>
                      </a: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chỉ</a:t>
                      </a: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người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Từ chỉ vật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Từ chỉ việc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3974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7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 L -0.175 -0.6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5555 L -0.64583 -0.438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 L 0.36666 -0.6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5556 L 0.35416 -0.58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5 L 0.1 -0.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5556 L -0.11666 -0.3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5 L 0.24166 -0.6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 L -0.04167 -0.594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 animBg="1"/>
      <p:bldP spid="3090" grpId="0" animBg="1"/>
      <p:bldP spid="3101" grpId="0" animBg="1"/>
      <p:bldP spid="3105" grpId="0" animBg="1"/>
      <p:bldP spid="3109" grpId="0" animBg="1"/>
      <p:bldP spid="3113" grpId="0" animBg="1"/>
      <p:bldP spid="3117" grpId="0" animBg="1"/>
      <p:bldP spid="31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272" y="23577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00" y="3048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399" y="3810000"/>
            <a:ext cx="426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" y="457786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2608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3805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8952" y="4586068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58105"/>
              </p:ext>
            </p:extLst>
          </p:nvPr>
        </p:nvGraphicFramePr>
        <p:xfrm>
          <a:off x="457200" y="2590800"/>
          <a:ext cx="8458200" cy="3962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412958"/>
                <a:gridCol w="5045242"/>
              </a:tblGrid>
              <a:tr h="125690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9694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5805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nết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13808" y="2629599"/>
            <a:ext cx="4901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Bút chì, bút mực, bút bi, bút màu, thước kẻ, phấn, tẩy, bảng con, giẻ lau, bộ chữ, cặp sách,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2016" y="4019836"/>
            <a:ext cx="489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Đọc, viết, nghe, nói, đếm, tính toán, chạy, nhảy, múa, hát, vẽ, thể dục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,....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9272" y="5219108"/>
            <a:ext cx="509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Chăm chỉ, cần cù, ngoan ngoãn, lễ phép, đoàn kết, trung thực, thẳng thắn, thông minh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,.....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724" y="137746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728" y="2057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2046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1524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4014" y="2438400"/>
            <a:ext cx="3495585" cy="36366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5772" y="2590800"/>
            <a:ext cx="3617195" cy="34267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4094872" y="1970644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34464" y="1972992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1524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13594"/>
            <a:ext cx="5715000" cy="32490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4094872" y="1970644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34464" y="1972992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2600" y="5715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9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80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81&quot;/&gt;&lt;/object&gt;&lt;object type=&quot;3&quot; unique_id=&quot;10009&quot;&gt;&lt;property id=&quot;20148&quot; value=&quot;5&quot;/&gt;&lt;property id=&quot;20300&quot; value=&quot;Slide 7&quot;/&gt;&lt;property id=&quot;20307&quot; value=&quot;273&quot;/&gt;&lt;/object&gt;&lt;object type=&quot;3&quot; unique_id=&quot;10010&quot;&gt;&lt;property id=&quot;20148&quot; value=&quot;5&quot;/&gt;&lt;property id=&quot;20300&quot; value=&quot;Slide 8&quot;/&gt;&lt;property id=&quot;20307&quot; value=&quot;269&quot;/&gt;&lt;/object&gt;&lt;object type=&quot;3&quot; unique_id=&quot;10011&quot;&gt;&lt;property id=&quot;20148&quot; value=&quot;5&quot;/&gt;&lt;property id=&quot;20300&quot; value=&quot;Slide 9&quot;/&gt;&lt;property id=&quot;20307&quot; value=&quot;282&quot;/&gt;&lt;/object&gt;&lt;object type=&quot;3&quot; unique_id=&quot;10012&quot;&gt;&lt;property id=&quot;20148&quot; value=&quot;5&quot;/&gt;&lt;property id=&quot;20300&quot; value=&quot;Slide 10&quot;/&gt;&lt;property id=&quot;20307&quot; value=&quot;284&quot;/&gt;&lt;/object&gt;&lt;object type=&quot;3&quot; unique_id=&quot;10013&quot;&gt;&lt;property id=&quot;20148&quot; value=&quot;5&quot;/&gt;&lt;property id=&quot;20300&quot; value=&quot;Slide 11&quot;/&gt;&lt;property id=&quot;20307&quot; value=&quot;285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88&quot;/&gt;&lt;/object&gt;&lt;object type=&quot;3&quot; unique_id=&quot;10016&quot;&gt;&lt;property id=&quot;20148&quot; value=&quot;5&quot;/&gt;&lt;property id=&quot;20300&quot; value=&quot;Slide 14 - &amp;quot;Trò chơi nghe thính, đoán tài&amp;quot;&quot;/&gt;&lt;property id=&quot;20307&quot; value=&quot;274&quot;/&gt;&lt;/object&gt;&lt;object type=&quot;3&quot; unique_id=&quot;10017&quot;&gt;&lt;property id=&quot;20148&quot; value=&quot;5&quot;/&gt;&lt;property id=&quot;20300&quot; value=&quot;Slide 15&quot;/&gt;&lt;property id=&quot;20307&quot; value=&quot;275&quot;/&gt;&lt;/object&gt;&lt;object type=&quot;3&quot; unique_id=&quot;10018&quot;&gt;&lt;property id=&quot;20148&quot; value=&quot;5&quot;/&gt;&lt;property id=&quot;20300&quot; value=&quot;Slide 16&quot;/&gt;&lt;property id=&quot;20307&quot; value=&quot;276&quot;/&gt;&lt;/object&gt;&lt;object type=&quot;3&quot; unique_id=&quot;10019&quot;&gt;&lt;property id=&quot;20148&quot; value=&quot;5&quot;/&gt;&lt;property id=&quot;20300&quot; value=&quot;Slide 17&quot;/&gt;&lt;property id=&quot;20307&quot; value=&quot;277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8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755</Words>
  <Application>Microsoft Office PowerPoint</Application>
  <PresentationFormat>On-screen Show (4:3)</PresentationFormat>
  <Paragraphs>132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nghe thính, đoán tài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Windows User</cp:lastModifiedBy>
  <cp:revision>69</cp:revision>
  <dcterms:created xsi:type="dcterms:W3CDTF">2016-11-17T12:17:30Z</dcterms:created>
  <dcterms:modified xsi:type="dcterms:W3CDTF">2019-08-06T14:37:50Z</dcterms:modified>
</cp:coreProperties>
</file>