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71" r:id="rId3"/>
    <p:sldId id="257" r:id="rId4"/>
    <p:sldId id="263" r:id="rId5"/>
    <p:sldId id="264" r:id="rId6"/>
    <p:sldId id="265" r:id="rId7"/>
    <p:sldId id="266" r:id="rId8"/>
    <p:sldId id="267" r:id="rId9"/>
    <p:sldId id="270" r:id="rId10"/>
    <p:sldId id="259" r:id="rId11"/>
    <p:sldId id="260" r:id="rId12"/>
    <p:sldId id="26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16472-B74D-4456-A4F1-D8656361E411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11B78-7CDD-4A35-A70E-1A2C99E03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4F0162-C653-485C-9112-BE7F1B2EB75D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1B78-7CDD-4A35-A70E-1A2C99E03F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06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2DB-F50E-4E99-A4CF-3A2AED2A2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C48-E90E-4550-BDD1-84B2B2E47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70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2DB-F50E-4E99-A4CF-3A2AED2A2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C48-E90E-4550-BDD1-84B2B2E47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74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2DB-F50E-4E99-A4CF-3A2AED2A2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C48-E90E-4550-BDD1-84B2B2E47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09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25B3-84F0-4EB4-A9B9-C738BF120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6189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35D7-736C-42A2-91B2-3E344FFB0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28822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6656-94CA-430C-B521-677B49287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2991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1FC8-17A0-4636-84D2-3B012B630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4955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DFAA-38CB-48C3-AB37-150A77F96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354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0BA3-21B6-46B9-827C-E244B70FF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27942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8610-62A5-41DE-8C73-FACEB6971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53703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0433-DCD6-4C0D-8452-0BE2CD62C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117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2DB-F50E-4E99-A4CF-3A2AED2A2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C48-E90E-4550-BDD1-84B2B2E47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53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95532-286D-4088-B002-C7B991CD5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1263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8AD0-C130-4050-87AA-9C78AE2DE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013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A9B9-7070-4E92-B104-06F0C4CCF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51188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6FC3-EBA8-45BE-B1A4-F073C137A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343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2DB-F50E-4E99-A4CF-3A2AED2A2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C48-E90E-4550-BDD1-84B2B2E47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89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2DB-F50E-4E99-A4CF-3A2AED2A2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C48-E90E-4550-BDD1-84B2B2E47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93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2DB-F50E-4E99-A4CF-3A2AED2A2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C48-E90E-4550-BDD1-84B2B2E47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69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2DB-F50E-4E99-A4CF-3A2AED2A2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C48-E90E-4550-BDD1-84B2B2E47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64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2DB-F50E-4E99-A4CF-3A2AED2A2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C48-E90E-4550-BDD1-84B2B2E47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32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2DB-F50E-4E99-A4CF-3A2AED2A2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C48-E90E-4550-BDD1-84B2B2E47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77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2DB-F50E-4E99-A4CF-3A2AED2A2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C48-E90E-4550-BDD1-84B2B2E47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84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E72DB-F50E-4E99-A4CF-3A2AED2A2CFB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4C48-E90E-4550-BDD1-84B2B2E47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D6D575-3D06-4377-9998-469AE7FFF1B0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45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1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slide" Target="slide2.xml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"/>
          <p:cNvGrpSpPr>
            <a:grpSpLocks/>
          </p:cNvGrpSpPr>
          <p:nvPr/>
        </p:nvGrpSpPr>
        <p:grpSpPr bwMode="auto">
          <a:xfrm>
            <a:off x="2590800" y="914400"/>
            <a:ext cx="3962400" cy="1752600"/>
            <a:chOff x="1783" y="1056"/>
            <a:chExt cx="2688" cy="1458"/>
          </a:xfrm>
        </p:grpSpPr>
        <p:sp>
          <p:nvSpPr>
            <p:cNvPr id="3079" name="Oval 9"/>
            <p:cNvSpPr>
              <a:spLocks noChangeArrowheads="1"/>
            </p:cNvSpPr>
            <p:nvPr/>
          </p:nvSpPr>
          <p:spPr bwMode="auto">
            <a:xfrm>
              <a:off x="1783" y="1314"/>
              <a:ext cx="2688" cy="816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solidFill>
                  <a:srgbClr val="006666"/>
                </a:solidFill>
                <a:latin typeface="Comic Sans MS" pitchFamily="66" charset="0"/>
              </a:endParaRPr>
            </a:p>
          </p:txBody>
        </p:sp>
        <p:sp>
          <p:nvSpPr>
            <p:cNvPr id="308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160" y="1056"/>
              <a:ext cx="1776" cy="107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  <a:scene3d>
                <a:camera prst="legacyPerspectiveFront">
                  <a:rot lat="2051996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kern="10" dirty="0" smtClean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/>
                </a:rPr>
                <a:t>TOÁN  </a:t>
              </a:r>
            </a:p>
          </p:txBody>
        </p:sp>
        <p:sp>
          <p:nvSpPr>
            <p:cNvPr id="308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744" y="1632"/>
              <a:ext cx="624" cy="8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Right">
                  <a:rot lat="0" lon="21239990" rev="0"/>
                </a:camera>
                <a:lightRig rig="legacyHarsh3" dir="l"/>
              </a:scene3d>
              <a:sp3d extrusionH="430200" prstMaterial="legacyMatte">
                <a:extrusionClr>
                  <a:srgbClr val="C0C0C0"/>
                </a:extrusionClr>
              </a:sp3d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200" b="1" kern="10" dirty="0" smtClean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5400000" scaled="1"/>
                  </a:gradFill>
                  <a:latin typeface=".VnTifani Heavy"/>
                </a:rPr>
                <a:t>4</a:t>
              </a:r>
            </a:p>
          </p:txBody>
        </p:sp>
      </p:grp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914400" y="2362200"/>
            <a:ext cx="7315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LUYỆN TẬP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libri" pitchFamily="34" charset="0"/>
              </a:rPr>
              <a:t>tiếp</a:t>
            </a:r>
            <a:r>
              <a:rPr lang="en-US" altLang="en-US" sz="4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libri" pitchFamily="34" charset="0"/>
              </a:rPr>
              <a:t>theo</a:t>
            </a:r>
            <a:r>
              <a:rPr lang="en-US" altLang="en-US" sz="4000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libri" pitchFamily="34" charset="0"/>
              </a:rPr>
              <a:t>Trang</a:t>
            </a: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</a:rPr>
              <a:t> 17 - 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Calibri" pitchFamily="34" charset="0"/>
              </a:rPr>
              <a:t>tuần</a:t>
            </a: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</a:rPr>
              <a:t> 3)</a:t>
            </a: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675" y="5915025"/>
            <a:ext cx="1025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275" y="5915025"/>
            <a:ext cx="1025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76825"/>
            <a:ext cx="10255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2438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 err="1">
                <a:solidFill>
                  <a:srgbClr val="000000"/>
                </a:solidFill>
              </a:rPr>
              <a:t>Tiết</a:t>
            </a:r>
            <a:r>
              <a:rPr lang="en-US" altLang="en-US" sz="4000" b="1" dirty="0">
                <a:solidFill>
                  <a:srgbClr val="000000"/>
                </a:solidFill>
              </a:rPr>
              <a:t> 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048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Bàn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53340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GV: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Lê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Hương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671790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304800"/>
            <a:ext cx="761999" cy="1078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096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Cho </a:t>
            </a:r>
            <a:r>
              <a:rPr lang="en-US" sz="3200" dirty="0" err="1" smtClean="0"/>
              <a:t>biết</a:t>
            </a:r>
            <a:r>
              <a:rPr lang="en-US" sz="3200" dirty="0" smtClean="0"/>
              <a:t>: </a:t>
            </a:r>
            <a:r>
              <a:rPr lang="en-US" sz="3200" b="1" i="1" dirty="0" err="1" smtClean="0"/>
              <a:t>Một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nghìn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triệu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gọi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là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một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tỉ</a:t>
            </a:r>
            <a:r>
              <a:rPr lang="en-US" sz="3200" b="1" i="1" dirty="0" smtClean="0"/>
              <a:t>.</a:t>
            </a:r>
          </a:p>
          <a:p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chỗ</a:t>
            </a:r>
            <a:r>
              <a:rPr lang="en-US" sz="3200" dirty="0" smtClean="0"/>
              <a:t> </a:t>
            </a:r>
            <a:r>
              <a:rPr lang="en-US" sz="3200" dirty="0" err="1" smtClean="0"/>
              <a:t>chấm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mẫu</a:t>
            </a:r>
            <a:r>
              <a:rPr lang="en-US" sz="3200" dirty="0" smtClean="0"/>
              <a:t>):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7576377"/>
              </p:ext>
            </p:extLst>
          </p:nvPr>
        </p:nvGraphicFramePr>
        <p:xfrm>
          <a:off x="381000" y="1905000"/>
          <a:ext cx="83820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5257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+mn-lt"/>
                          <a:cs typeface="Times New Roman" pitchFamily="18" charset="0"/>
                        </a:rPr>
                        <a:t>Viết</a:t>
                      </a:r>
                      <a:endParaRPr lang="en-US" sz="2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smtClean="0">
                          <a:latin typeface="+mn-lt"/>
                          <a:cs typeface="Times New Roman" pitchFamily="18" charset="0"/>
                        </a:rPr>
                        <a:t>Đọc</a:t>
                      </a:r>
                      <a:endParaRPr lang="en-US" sz="2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1 000 000 000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“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nghìn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” hay “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tỉ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”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  <a:cs typeface="Times New Roman" pitchFamily="18" charset="0"/>
                        </a:rPr>
                        <a:t>5 000 000 000</a:t>
                      </a:r>
                      <a:endParaRPr lang="en-US" sz="2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+mn-lt"/>
                          <a:cs typeface="Times New Roman" pitchFamily="18" charset="0"/>
                        </a:rPr>
                        <a:t>“</a:t>
                      </a:r>
                      <a:r>
                        <a:rPr lang="en-US" sz="2800" b="0" dirty="0" err="1" smtClean="0">
                          <a:latin typeface="+mn-lt"/>
                          <a:cs typeface="Times New Roman" pitchFamily="18" charset="0"/>
                        </a:rPr>
                        <a:t>năm</a:t>
                      </a:r>
                      <a:r>
                        <a:rPr lang="en-US" sz="2800" b="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+mn-lt"/>
                          <a:cs typeface="Times New Roman" pitchFamily="18" charset="0"/>
                        </a:rPr>
                        <a:t>nghìn</a:t>
                      </a:r>
                      <a:r>
                        <a:rPr lang="en-US" sz="2800" b="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+mn-lt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="0" baseline="0" dirty="0" smtClean="0">
                          <a:latin typeface="+mn-lt"/>
                          <a:cs typeface="Times New Roman" pitchFamily="18" charset="0"/>
                        </a:rPr>
                        <a:t>” hay “…………………………….”</a:t>
                      </a:r>
                      <a:endParaRPr lang="en-US" sz="2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  <a:cs typeface="Times New Roman" pitchFamily="18" charset="0"/>
                        </a:rPr>
                        <a:t>315 000 000 000</a:t>
                      </a:r>
                      <a:endParaRPr lang="en-US" sz="2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+mn-lt"/>
                          <a:cs typeface="Times New Roman" pitchFamily="18" charset="0"/>
                        </a:rPr>
                        <a:t>“</a:t>
                      </a:r>
                      <a:r>
                        <a:rPr lang="en-US" sz="2800" b="0" dirty="0" err="1" smtClean="0">
                          <a:latin typeface="+mn-lt"/>
                          <a:cs typeface="Times New Roman" pitchFamily="18" charset="0"/>
                        </a:rPr>
                        <a:t>ba</a:t>
                      </a:r>
                      <a:r>
                        <a:rPr lang="en-US" sz="2800" b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+mn-lt"/>
                          <a:cs typeface="Times New Roman" pitchFamily="18" charset="0"/>
                        </a:rPr>
                        <a:t>trăm</a:t>
                      </a:r>
                      <a:r>
                        <a:rPr lang="en-US" sz="2800" b="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+mn-lt"/>
                          <a:cs typeface="Times New Roman" pitchFamily="18" charset="0"/>
                        </a:rPr>
                        <a:t>mười</a:t>
                      </a:r>
                      <a:r>
                        <a:rPr lang="en-US" sz="2800" b="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+mn-lt"/>
                          <a:cs typeface="Times New Roman" pitchFamily="18" charset="0"/>
                        </a:rPr>
                        <a:t>lăm</a:t>
                      </a:r>
                      <a:r>
                        <a:rPr lang="en-US" sz="2800" b="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+mn-lt"/>
                          <a:cs typeface="Times New Roman" pitchFamily="18" charset="0"/>
                        </a:rPr>
                        <a:t>nghìn</a:t>
                      </a:r>
                      <a:r>
                        <a:rPr lang="en-US" sz="2800" b="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+mn-lt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="0" baseline="0" dirty="0" smtClean="0">
                          <a:latin typeface="+mn-lt"/>
                          <a:cs typeface="Times New Roman" pitchFamily="18" charset="0"/>
                        </a:rPr>
                        <a:t>” hay “…..……......…...………………… </a:t>
                      </a:r>
                      <a:r>
                        <a:rPr lang="en-US" sz="2800" b="0" baseline="0" dirty="0" err="1" smtClean="0">
                          <a:latin typeface="+mn-lt"/>
                          <a:cs typeface="Times New Roman" pitchFamily="18" charset="0"/>
                        </a:rPr>
                        <a:t>tỉ</a:t>
                      </a:r>
                      <a:r>
                        <a:rPr lang="en-US" sz="2800" b="0" baseline="0" dirty="0" smtClean="0">
                          <a:latin typeface="+mn-lt"/>
                          <a:cs typeface="Times New Roman" pitchFamily="18" charset="0"/>
                        </a:rPr>
                        <a:t>”</a:t>
                      </a:r>
                      <a:endParaRPr lang="en-US" sz="2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0" smtClean="0">
                          <a:latin typeface="+mn-lt"/>
                          <a:cs typeface="Times New Roman" pitchFamily="18" charset="0"/>
                        </a:rPr>
                        <a:t>“…………….…………</a:t>
                      </a:r>
                      <a:r>
                        <a:rPr lang="en-US" sz="2800" b="0" baseline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+mn-lt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="0" baseline="0" dirty="0" smtClean="0">
                          <a:latin typeface="+mn-lt"/>
                          <a:cs typeface="Times New Roman" pitchFamily="18" charset="0"/>
                        </a:rPr>
                        <a:t>” hay “</a:t>
                      </a:r>
                      <a:r>
                        <a:rPr lang="en-US" sz="2800" b="0" baseline="0" dirty="0" err="1" smtClean="0">
                          <a:latin typeface="+mn-lt"/>
                          <a:cs typeface="Times New Roman" pitchFamily="18" charset="0"/>
                        </a:rPr>
                        <a:t>ba</a:t>
                      </a:r>
                      <a:r>
                        <a:rPr lang="en-US" sz="2800" b="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+mn-lt"/>
                          <a:cs typeface="Times New Roman" pitchFamily="18" charset="0"/>
                        </a:rPr>
                        <a:t>tỉ</a:t>
                      </a:r>
                      <a:r>
                        <a:rPr lang="en-US" sz="2800" b="0" baseline="0" dirty="0" smtClean="0">
                          <a:latin typeface="+mn-lt"/>
                          <a:cs typeface="Times New Roman" pitchFamily="18" charset="0"/>
                        </a:rPr>
                        <a:t>”</a:t>
                      </a:r>
                      <a:endParaRPr lang="en-US" sz="2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4114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tỉ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0540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trăm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mười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lăm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900" y="59684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nghìn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0299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3 000 000 000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62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555" y="0"/>
            <a:ext cx="7224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3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0782"/>
            <a:ext cx="900112" cy="1271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Đọc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nêu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giá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3 </a:t>
            </a:r>
            <a:r>
              <a:rPr lang="en-US" sz="3600" b="1" dirty="0" err="1" smtClean="0"/>
              <a:t>trong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mỗi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sau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533400" y="1676400"/>
            <a:ext cx="3276600" cy="1295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35 627 449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57800" y="1676400"/>
            <a:ext cx="3505200" cy="1295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123 456 789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4038600"/>
            <a:ext cx="3276600" cy="1295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82 175 263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76800" y="4024745"/>
            <a:ext cx="3872345" cy="1295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850 003 200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2514600"/>
            <a:ext cx="2209800" cy="1194375"/>
            <a:chOff x="304800" y="2514600"/>
            <a:chExt cx="2209800" cy="119437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234167" y="25146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" y="3124200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</a:rPr>
                <a:t>30 000 000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86400" y="2514600"/>
            <a:ext cx="2209800" cy="1194375"/>
            <a:chOff x="5486400" y="2514600"/>
            <a:chExt cx="2209800" cy="119437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6400800" y="25146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486400" y="3124200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</a:rPr>
                <a:t>3 000 000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91300" y="4884307"/>
            <a:ext cx="1326572" cy="1210770"/>
            <a:chOff x="6591300" y="4884307"/>
            <a:chExt cx="1326572" cy="1210770"/>
          </a:xfrm>
        </p:grpSpPr>
        <p:sp>
          <p:nvSpPr>
            <p:cNvPr id="16" name="TextBox 15"/>
            <p:cNvSpPr txBox="1"/>
            <p:nvPr/>
          </p:nvSpPr>
          <p:spPr>
            <a:xfrm>
              <a:off x="6591300" y="5510302"/>
              <a:ext cx="1326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</a:rPr>
                <a:t>3 000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010400" y="4884307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895600" y="4953000"/>
            <a:ext cx="609601" cy="1201882"/>
            <a:chOff x="2895600" y="4953000"/>
            <a:chExt cx="609601" cy="120188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048000" y="49530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895600" y="5570107"/>
              <a:ext cx="609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</a:rPr>
                <a:t>3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981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676400"/>
            <a:ext cx="3200400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.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nhé</a:t>
            </a:r>
            <a:r>
              <a:rPr lang="en-US" dirty="0" smtClean="0"/>
              <a:t> ^^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91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638800" y="3124200"/>
            <a:ext cx="156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PLAY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65306"/>
            <a:ext cx="1066800" cy="11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2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576 342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5 076 342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5 760 342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5 76 342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58674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C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576 342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5 076 342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5 760 342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5 706 342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C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64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50 706 342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50 076 342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57 060 342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50 706 342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C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7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0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C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57 634 002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57 076 020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57 603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50 634 200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3124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5800" y="5867400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4879731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 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90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5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9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981200"/>
            <a:ext cx="2895600" cy="2209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err="1" smtClean="0"/>
              <a:t>cá</a:t>
            </a:r>
            <a:r>
              <a:rPr lang="en-US" smtClean="0"/>
              <a:t> nhé </a:t>
            </a:r>
            <a:r>
              <a:rPr lang="en-US" dirty="0" smtClean="0"/>
              <a:t>^^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91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8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152400"/>
            <a:ext cx="900112" cy="127158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liệu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tra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12 </a:t>
            </a:r>
            <a:r>
              <a:rPr lang="en-US" sz="3200" dirty="0" err="1" smtClean="0"/>
              <a:t>năm</a:t>
            </a:r>
            <a:r>
              <a:rPr lang="en-US" sz="3200" dirty="0" smtClean="0"/>
              <a:t> 1999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ở </a:t>
            </a:r>
            <a:r>
              <a:rPr lang="en-US" sz="3200" dirty="0" err="1" smtClean="0"/>
              <a:t>bảng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:</a:t>
            </a:r>
          </a:p>
          <a:p>
            <a:pPr marL="0" indent="0" algn="just">
              <a:buNone/>
            </a:pPr>
            <a:r>
              <a:rPr lang="en-US" sz="3200" i="1" smtClean="0">
                <a:solidFill>
                  <a:srgbClr val="002060"/>
                </a:solidFill>
              </a:rPr>
              <a:t>a) Trong </a:t>
            </a:r>
            <a:r>
              <a:rPr lang="en-US" sz="3200" i="1" dirty="0" err="1" smtClean="0">
                <a:solidFill>
                  <a:srgbClr val="002060"/>
                </a:solidFill>
              </a:rPr>
              <a:t>các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nước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đó</a:t>
            </a:r>
            <a:r>
              <a:rPr lang="en-US" sz="3200" i="1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en-US" sz="3200" i="1" dirty="0" err="1" smtClean="0">
                <a:solidFill>
                  <a:srgbClr val="002060"/>
                </a:solidFill>
              </a:rPr>
              <a:t>Nước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nào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có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dân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số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nhiều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nhất</a:t>
            </a:r>
            <a:r>
              <a:rPr lang="en-US" sz="3200" i="1" dirty="0" smtClean="0">
                <a:solidFill>
                  <a:srgbClr val="002060"/>
                </a:solidFill>
              </a:rPr>
              <a:t>?</a:t>
            </a:r>
          </a:p>
          <a:p>
            <a:pPr algn="just">
              <a:buFontTx/>
              <a:buChar char="-"/>
            </a:pPr>
            <a:r>
              <a:rPr lang="en-US" sz="3200" i="1" dirty="0" err="1" smtClean="0">
                <a:solidFill>
                  <a:srgbClr val="002060"/>
                </a:solidFill>
              </a:rPr>
              <a:t>Nước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nào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có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dân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số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ít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nhất</a:t>
            </a:r>
            <a:r>
              <a:rPr lang="en-US" sz="3200" i="1" dirty="0" smtClean="0">
                <a:solidFill>
                  <a:srgbClr val="002060"/>
                </a:solidFill>
              </a:rPr>
              <a:t>.</a:t>
            </a:r>
            <a:endParaRPr lang="en-US" sz="3200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66386584"/>
              </p:ext>
            </p:extLst>
          </p:nvPr>
        </p:nvGraphicFramePr>
        <p:xfrm>
          <a:off x="4724400" y="1143000"/>
          <a:ext cx="4038600" cy="4648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300"/>
                <a:gridCol w="2019300"/>
              </a:tblGrid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77 263 000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Cam-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-chia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10 900 000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bang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147 200 000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273 300 000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522316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989 200 000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5863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5 300 000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4353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Ấn Độ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496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Lào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4ae2a5789e85f9017b82a10acac9d882aebc3d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496</Words>
  <Application>Microsoft Office PowerPoint</Application>
  <PresentationFormat>On-screen Show (4:3)</PresentationFormat>
  <Paragraphs>107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</dc:creator>
  <cp:lastModifiedBy>Admin</cp:lastModifiedBy>
  <cp:revision>19</cp:revision>
  <dcterms:created xsi:type="dcterms:W3CDTF">2016-08-10T20:23:08Z</dcterms:created>
  <dcterms:modified xsi:type="dcterms:W3CDTF">2019-08-09T10:41:21Z</dcterms:modified>
</cp:coreProperties>
</file>