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5BF31F-E11C-45FF-934D-9FEAD6E860B2}" type="datetimeFigureOut">
              <a:rPr lang="en-US" smtClean="0"/>
              <a:t>2/10/2019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3218D-F1B6-47DC-AD33-363822DFA7EE}" type="slidenum">
              <a:rPr lang="en-US" smtClean="0"/>
              <a:t>‹#›</a:t>
            </a:fld>
            <a:endParaRPr lang="en-US"/>
          </a:p>
        </p:txBody>
      </p:sp>
    </p:spTree>
    <p:extLst>
      <p:ext uri="{BB962C8B-B14F-4D97-AF65-F5344CB8AC3E}">
        <p14:creationId xmlns:p14="http://schemas.microsoft.com/office/powerpoint/2010/main" val="386777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8D7F-1EA0-41D7-A5C1-2D3512447EF8}" type="slidenum">
              <a:rPr lang="en-US" smtClean="0"/>
              <a:t>23</a:t>
            </a:fld>
            <a:endParaRPr lang="en-US"/>
          </a:p>
        </p:txBody>
      </p:sp>
    </p:spTree>
    <p:extLst>
      <p:ext uri="{BB962C8B-B14F-4D97-AF65-F5344CB8AC3E}">
        <p14:creationId xmlns:p14="http://schemas.microsoft.com/office/powerpoint/2010/main" val="2434797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94517-D959-485D-95BE-9A1F35ED8295}" type="datetimeFigureOut">
              <a:rPr lang="en-US" smtClean="0"/>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8F65A-C990-418F-9B46-4ED861E217AB}" type="slidenum">
              <a:rPr lang="en-US" smtClean="0"/>
              <a:t>‹#›</a:t>
            </a:fld>
            <a:endParaRPr lang="en-US"/>
          </a:p>
        </p:txBody>
      </p:sp>
    </p:spTree>
    <p:extLst>
      <p:ext uri="{BB962C8B-B14F-4D97-AF65-F5344CB8AC3E}">
        <p14:creationId xmlns:p14="http://schemas.microsoft.com/office/powerpoint/2010/main" val="366411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94517-D959-485D-95BE-9A1F35ED8295}" type="datetimeFigureOut">
              <a:rPr lang="en-US" smtClean="0"/>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8F65A-C990-418F-9B46-4ED861E217AB}" type="slidenum">
              <a:rPr lang="en-US" smtClean="0"/>
              <a:t>‹#›</a:t>
            </a:fld>
            <a:endParaRPr lang="en-US"/>
          </a:p>
        </p:txBody>
      </p:sp>
    </p:spTree>
    <p:extLst>
      <p:ext uri="{BB962C8B-B14F-4D97-AF65-F5344CB8AC3E}">
        <p14:creationId xmlns:p14="http://schemas.microsoft.com/office/powerpoint/2010/main" val="249371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94517-D959-485D-95BE-9A1F35ED8295}" type="datetimeFigureOut">
              <a:rPr lang="en-US" smtClean="0"/>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8F65A-C990-418F-9B46-4ED861E217AB}" type="slidenum">
              <a:rPr lang="en-US" smtClean="0"/>
              <a:t>‹#›</a:t>
            </a:fld>
            <a:endParaRPr lang="en-US"/>
          </a:p>
        </p:txBody>
      </p:sp>
    </p:spTree>
    <p:extLst>
      <p:ext uri="{BB962C8B-B14F-4D97-AF65-F5344CB8AC3E}">
        <p14:creationId xmlns:p14="http://schemas.microsoft.com/office/powerpoint/2010/main" val="402920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94517-D959-485D-95BE-9A1F35ED8295}" type="datetimeFigureOut">
              <a:rPr lang="en-US" smtClean="0"/>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8F65A-C990-418F-9B46-4ED861E217AB}" type="slidenum">
              <a:rPr lang="en-US" smtClean="0"/>
              <a:t>‹#›</a:t>
            </a:fld>
            <a:endParaRPr lang="en-US"/>
          </a:p>
        </p:txBody>
      </p:sp>
    </p:spTree>
    <p:extLst>
      <p:ext uri="{BB962C8B-B14F-4D97-AF65-F5344CB8AC3E}">
        <p14:creationId xmlns:p14="http://schemas.microsoft.com/office/powerpoint/2010/main" val="34720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94517-D959-485D-95BE-9A1F35ED8295}" type="datetimeFigureOut">
              <a:rPr lang="en-US" smtClean="0"/>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8F65A-C990-418F-9B46-4ED861E217AB}" type="slidenum">
              <a:rPr lang="en-US" smtClean="0"/>
              <a:t>‹#›</a:t>
            </a:fld>
            <a:endParaRPr lang="en-US"/>
          </a:p>
        </p:txBody>
      </p:sp>
    </p:spTree>
    <p:extLst>
      <p:ext uri="{BB962C8B-B14F-4D97-AF65-F5344CB8AC3E}">
        <p14:creationId xmlns:p14="http://schemas.microsoft.com/office/powerpoint/2010/main" val="119932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94517-D959-485D-95BE-9A1F35ED8295}" type="datetimeFigureOut">
              <a:rPr lang="en-US" smtClean="0"/>
              <a:t>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8F65A-C990-418F-9B46-4ED861E217AB}" type="slidenum">
              <a:rPr lang="en-US" smtClean="0"/>
              <a:t>‹#›</a:t>
            </a:fld>
            <a:endParaRPr lang="en-US"/>
          </a:p>
        </p:txBody>
      </p:sp>
    </p:spTree>
    <p:extLst>
      <p:ext uri="{BB962C8B-B14F-4D97-AF65-F5344CB8AC3E}">
        <p14:creationId xmlns:p14="http://schemas.microsoft.com/office/powerpoint/2010/main" val="37672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F94517-D959-485D-95BE-9A1F35ED8295}" type="datetimeFigureOut">
              <a:rPr lang="en-US" smtClean="0"/>
              <a:t>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88F65A-C990-418F-9B46-4ED861E217AB}" type="slidenum">
              <a:rPr lang="en-US" smtClean="0"/>
              <a:t>‹#›</a:t>
            </a:fld>
            <a:endParaRPr lang="en-US"/>
          </a:p>
        </p:txBody>
      </p:sp>
    </p:spTree>
    <p:extLst>
      <p:ext uri="{BB962C8B-B14F-4D97-AF65-F5344CB8AC3E}">
        <p14:creationId xmlns:p14="http://schemas.microsoft.com/office/powerpoint/2010/main" val="4251204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94517-D959-485D-95BE-9A1F35ED8295}" type="datetimeFigureOut">
              <a:rPr lang="en-US" smtClean="0"/>
              <a:t>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88F65A-C990-418F-9B46-4ED861E217AB}" type="slidenum">
              <a:rPr lang="en-US" smtClean="0"/>
              <a:t>‹#›</a:t>
            </a:fld>
            <a:endParaRPr lang="en-US"/>
          </a:p>
        </p:txBody>
      </p:sp>
    </p:spTree>
    <p:extLst>
      <p:ext uri="{BB962C8B-B14F-4D97-AF65-F5344CB8AC3E}">
        <p14:creationId xmlns:p14="http://schemas.microsoft.com/office/powerpoint/2010/main" val="337041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94517-D959-485D-95BE-9A1F35ED8295}" type="datetimeFigureOut">
              <a:rPr lang="en-US" smtClean="0"/>
              <a:t>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88F65A-C990-418F-9B46-4ED861E217AB}" type="slidenum">
              <a:rPr lang="en-US" smtClean="0"/>
              <a:t>‹#›</a:t>
            </a:fld>
            <a:endParaRPr lang="en-US"/>
          </a:p>
        </p:txBody>
      </p:sp>
    </p:spTree>
    <p:extLst>
      <p:ext uri="{BB962C8B-B14F-4D97-AF65-F5344CB8AC3E}">
        <p14:creationId xmlns:p14="http://schemas.microsoft.com/office/powerpoint/2010/main" val="2664733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94517-D959-485D-95BE-9A1F35ED8295}" type="datetimeFigureOut">
              <a:rPr lang="en-US" smtClean="0"/>
              <a:t>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8F65A-C990-418F-9B46-4ED861E217AB}" type="slidenum">
              <a:rPr lang="en-US" smtClean="0"/>
              <a:t>‹#›</a:t>
            </a:fld>
            <a:endParaRPr lang="en-US"/>
          </a:p>
        </p:txBody>
      </p:sp>
    </p:spTree>
    <p:extLst>
      <p:ext uri="{BB962C8B-B14F-4D97-AF65-F5344CB8AC3E}">
        <p14:creationId xmlns:p14="http://schemas.microsoft.com/office/powerpoint/2010/main" val="400545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94517-D959-485D-95BE-9A1F35ED8295}" type="datetimeFigureOut">
              <a:rPr lang="en-US" smtClean="0"/>
              <a:t>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8F65A-C990-418F-9B46-4ED861E217AB}" type="slidenum">
              <a:rPr lang="en-US" smtClean="0"/>
              <a:t>‹#›</a:t>
            </a:fld>
            <a:endParaRPr lang="en-US"/>
          </a:p>
        </p:txBody>
      </p:sp>
    </p:spTree>
    <p:extLst>
      <p:ext uri="{BB962C8B-B14F-4D97-AF65-F5344CB8AC3E}">
        <p14:creationId xmlns:p14="http://schemas.microsoft.com/office/powerpoint/2010/main" val="256415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94517-D959-485D-95BE-9A1F35ED8295}" type="datetimeFigureOut">
              <a:rPr lang="en-US" smtClean="0"/>
              <a:t>2/10/2019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8F65A-C990-418F-9B46-4ED861E217AB}" type="slidenum">
              <a:rPr lang="en-US" smtClean="0"/>
              <a:t>‹#›</a:t>
            </a:fld>
            <a:endParaRPr lang="en-US"/>
          </a:p>
        </p:txBody>
      </p:sp>
    </p:spTree>
    <p:extLst>
      <p:ext uri="{BB962C8B-B14F-4D97-AF65-F5344CB8AC3E}">
        <p14:creationId xmlns:p14="http://schemas.microsoft.com/office/powerpoint/2010/main" val="3481377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slide" Target="slide7.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8.xml"/><Relationship Id="rId7" Type="http://schemas.openxmlformats.org/officeDocument/2006/relationships/slide" Target="slide11.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image" Target="../media/image5.gif"/><Relationship Id="rId9" Type="http://schemas.openxmlformats.org/officeDocument/2006/relationships/slide" Target="slide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6" y="0"/>
            <a:ext cx="9157855" cy="6858000"/>
          </a:xfrm>
          <a:prstGeom prst="rect">
            <a:avLst/>
          </a:prstGeom>
        </p:spPr>
      </p:pic>
      <p:sp>
        <p:nvSpPr>
          <p:cNvPr id="3" name="WordArt 11"/>
          <p:cNvSpPr>
            <a:spLocks noChangeArrowheads="1" noChangeShapeType="1" noTextEdit="1"/>
          </p:cNvSpPr>
          <p:nvPr/>
        </p:nvSpPr>
        <p:spPr bwMode="auto">
          <a:xfrm>
            <a:off x="983671" y="2133600"/>
            <a:ext cx="7162800" cy="2286000"/>
          </a:xfrm>
          <a:prstGeom prst="rect">
            <a:avLst/>
          </a:prstGeom>
        </p:spPr>
        <p:txBody>
          <a:bodyPr wrap="none" fromWordArt="1">
            <a:prstTxWarp prst="textPlain">
              <a:avLst>
                <a:gd name="adj" fmla="val 50000"/>
              </a:avLst>
            </a:prstTxWarp>
          </a:bodyPr>
          <a:lstStyle/>
          <a:p>
            <a:pPr algn="ctr"/>
            <a:r>
              <a:rPr lang="en-US" sz="3600" b="1" kern="1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MÔN: TẬP ĐỌC</a:t>
            </a:r>
          </a:p>
          <a:p>
            <a:pPr algn="ctr"/>
            <a:r>
              <a:rPr lang="en-US" sz="3600" b="1" kern="1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LỚP 5 </a:t>
            </a:r>
          </a:p>
        </p:txBody>
      </p:sp>
    </p:spTree>
    <p:extLst>
      <p:ext uri="{BB962C8B-B14F-4D97-AF65-F5344CB8AC3E}">
        <p14:creationId xmlns:p14="http://schemas.microsoft.com/office/powerpoint/2010/main" val="402799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Box 34"/>
          <p:cNvSpPr txBox="1">
            <a:spLocks noChangeArrowheads="1"/>
          </p:cNvSpPr>
          <p:nvPr/>
        </p:nvSpPr>
        <p:spPr bwMode="auto">
          <a:xfrm>
            <a:off x="3200400" y="5576887"/>
            <a:ext cx="2667000" cy="584775"/>
          </a:xfrm>
          <a:prstGeom prst="rect">
            <a:avLst/>
          </a:prstGeom>
          <a:solidFill>
            <a:schemeClr val="accent2">
              <a:lumMod val="40000"/>
              <a:lumOff val="60000"/>
            </a:schemeClr>
          </a:solidFill>
          <a:ln>
            <a:noFill/>
          </a:ln>
          <a:effec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200" b="1"/>
              <a:t>Sư vãi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6333"/>
            <a:ext cx="8382000" cy="4714875"/>
          </a:xfrm>
          <a:prstGeom prst="rect">
            <a:avLst/>
          </a:prstGeom>
        </p:spPr>
      </p:pic>
      <p:pic>
        <p:nvPicPr>
          <p:cNvPr id="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717" y="5751796"/>
            <a:ext cx="914400" cy="914400"/>
          </a:xfrm>
          <a:prstGeom prst="rect">
            <a:avLst/>
          </a:prstGeom>
        </p:spPr>
      </p:pic>
    </p:spTree>
    <p:extLst>
      <p:ext uri="{BB962C8B-B14F-4D97-AF65-F5344CB8AC3E}">
        <p14:creationId xmlns:p14="http://schemas.microsoft.com/office/powerpoint/2010/main" val="2514200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38" descr="khungcu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1673"/>
            <a:ext cx="8192438" cy="551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 y="5136356"/>
            <a:ext cx="8192438" cy="602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37"/>
          <p:cNvSpPr txBox="1">
            <a:spLocks noChangeArrowheads="1"/>
          </p:cNvSpPr>
          <p:nvPr/>
        </p:nvSpPr>
        <p:spPr bwMode="auto">
          <a:xfrm>
            <a:off x="3179618" y="5529909"/>
            <a:ext cx="3276600" cy="584775"/>
          </a:xfrm>
          <a:prstGeom prst="rect">
            <a:avLst/>
          </a:prstGeom>
          <a:solidFill>
            <a:schemeClr val="accent6">
              <a:lumMod val="40000"/>
              <a:lumOff val="60000"/>
            </a:schemeClr>
          </a:solidFill>
          <a:ln>
            <a:noFill/>
          </a:ln>
          <a:effec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200" b="1"/>
              <a:t>Khung cửi</a:t>
            </a:r>
          </a:p>
        </p:txBody>
      </p:sp>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717" y="5751796"/>
            <a:ext cx="914400" cy="914400"/>
          </a:xfrm>
          <a:prstGeom prst="rect">
            <a:avLst/>
          </a:prstGeom>
        </p:spPr>
      </p:pic>
    </p:spTree>
    <p:extLst>
      <p:ext uri="{BB962C8B-B14F-4D97-AF65-F5344CB8AC3E}">
        <p14:creationId xmlns:p14="http://schemas.microsoft.com/office/powerpoint/2010/main" val="1369539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94855"/>
            <a:ext cx="3810000" cy="4495800"/>
          </a:xfrm>
          <a:prstGeom prst="rect">
            <a:avLst/>
          </a:prstGeom>
        </p:spPr>
      </p:pic>
      <p:pic>
        <p:nvPicPr>
          <p:cNvPr id="1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7531" y="394855"/>
            <a:ext cx="4256809" cy="4495801"/>
          </a:xfrm>
          <a:prstGeom prst="rect">
            <a:avLst/>
          </a:prstGeom>
        </p:spPr>
      </p:pic>
      <p:sp>
        <p:nvSpPr>
          <p:cNvPr id="19" name="Text Box 37"/>
          <p:cNvSpPr txBox="1">
            <a:spLocks noChangeArrowheads="1"/>
          </p:cNvSpPr>
          <p:nvPr/>
        </p:nvSpPr>
        <p:spPr bwMode="auto">
          <a:xfrm>
            <a:off x="3048000" y="5529908"/>
            <a:ext cx="3276600" cy="584775"/>
          </a:xfrm>
          <a:prstGeom prst="rect">
            <a:avLst/>
          </a:prstGeom>
          <a:solidFill>
            <a:schemeClr val="accent6">
              <a:lumMod val="40000"/>
              <a:lumOff val="60000"/>
            </a:schemeClr>
          </a:solidFill>
          <a:ln>
            <a:noFill/>
          </a:ln>
          <a:effec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200" b="1" smtClean="0"/>
              <a:t>Đàn</a:t>
            </a:r>
            <a:endParaRPr lang="en-US" sz="3200" b="1"/>
          </a:p>
        </p:txBody>
      </p:sp>
      <p:pic>
        <p:nvPicPr>
          <p:cNvPr id="22" name="Picture 2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6717" y="5751796"/>
            <a:ext cx="914400" cy="914400"/>
          </a:xfrm>
          <a:prstGeom prst="rect">
            <a:avLst/>
          </a:prstGeom>
        </p:spPr>
      </p:pic>
    </p:spTree>
    <p:extLst>
      <p:ext uri="{BB962C8B-B14F-4D97-AF65-F5344CB8AC3E}">
        <p14:creationId xmlns:p14="http://schemas.microsoft.com/office/powerpoint/2010/main" val="2612929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420225" cy="7010400"/>
          </a:xfrm>
          <a:prstGeom prst="rect">
            <a:avLst/>
          </a:prstGeom>
        </p:spPr>
      </p:pic>
    </p:spTree>
    <p:extLst>
      <p:ext uri="{BB962C8B-B14F-4D97-AF65-F5344CB8AC3E}">
        <p14:creationId xmlns:p14="http://schemas.microsoft.com/office/powerpoint/2010/main" val="1770668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7661275" y="3275013"/>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sz="2800">
              <a:solidFill>
                <a:srgbClr val="0000FF"/>
              </a:solidFill>
              <a:latin typeface="Times New Roman" pitchFamily="18" charset="0"/>
              <a:cs typeface="Times New Roman" pitchFamily="18" charset="0"/>
            </a:endParaRPr>
          </a:p>
        </p:txBody>
      </p:sp>
      <p:sp>
        <p:nvSpPr>
          <p:cNvPr id="40977" name="AutoShape 17"/>
          <p:cNvSpPr>
            <a:spLocks noChangeArrowheads="1"/>
          </p:cNvSpPr>
          <p:nvPr/>
        </p:nvSpPr>
        <p:spPr bwMode="auto">
          <a:xfrm>
            <a:off x="304800" y="730250"/>
            <a:ext cx="4267200" cy="533400"/>
          </a:xfrm>
          <a:prstGeom prst="horizontalScroll">
            <a:avLst>
              <a:gd name="adj" fmla="val 1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smtClean="0">
                <a:solidFill>
                  <a:srgbClr val="FF0000"/>
                </a:solidFill>
                <a:latin typeface="Times New Roman" pitchFamily="18" charset="0"/>
                <a:cs typeface="Times New Roman" pitchFamily="18" charset="0"/>
              </a:rPr>
              <a:t>- Ai </a:t>
            </a:r>
            <a:r>
              <a:rPr lang="en-US" sz="2800">
                <a:solidFill>
                  <a:srgbClr val="FF0000"/>
                </a:solidFill>
                <a:latin typeface="Times New Roman" pitchFamily="18" charset="0"/>
                <a:cs typeface="Times New Roman" pitchFamily="18" charset="0"/>
              </a:rPr>
              <a:t>đến công đường ?</a:t>
            </a:r>
          </a:p>
        </p:txBody>
      </p:sp>
      <p:sp>
        <p:nvSpPr>
          <p:cNvPr id="40979" name="Text Box 19"/>
          <p:cNvSpPr txBox="1">
            <a:spLocks noChangeArrowheads="1"/>
          </p:cNvSpPr>
          <p:nvPr/>
        </p:nvSpPr>
        <p:spPr bwMode="auto">
          <a:xfrm>
            <a:off x="304800" y="1416050"/>
            <a:ext cx="61686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smtClean="0">
                <a:cs typeface="Times New Roman" pitchFamily="18" charset="0"/>
              </a:rPr>
              <a:t>	Hai </a:t>
            </a:r>
            <a:r>
              <a:rPr lang="en-US" sz="2800">
                <a:cs typeface="Times New Roman" pitchFamily="18" charset="0"/>
              </a:rPr>
              <a:t>đường đàn bà đến công đường.</a:t>
            </a:r>
          </a:p>
        </p:txBody>
      </p:sp>
      <p:sp>
        <p:nvSpPr>
          <p:cNvPr id="40980" name="Rectangle 20"/>
          <p:cNvSpPr>
            <a:spLocks noChangeArrowheads="1"/>
          </p:cNvSpPr>
          <p:nvPr/>
        </p:nvSpPr>
        <p:spPr bwMode="auto">
          <a:xfrm>
            <a:off x="304800" y="2209800"/>
            <a:ext cx="83824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buFontTx/>
              <a:buChar char="-"/>
            </a:pPr>
            <a:r>
              <a:rPr lang="en-US" sz="2800" smtClean="0">
                <a:solidFill>
                  <a:srgbClr val="FF0000"/>
                </a:solidFill>
                <a:latin typeface="Times New Roman" pitchFamily="18" charset="0"/>
                <a:cs typeface="Times New Roman" pitchFamily="18" charset="0"/>
              </a:rPr>
              <a:t>Hai </a:t>
            </a:r>
            <a:r>
              <a:rPr lang="en-US" sz="2800">
                <a:solidFill>
                  <a:srgbClr val="FF0000"/>
                </a:solidFill>
                <a:latin typeface="Times New Roman" pitchFamily="18" charset="0"/>
                <a:cs typeface="Times New Roman" pitchFamily="18" charset="0"/>
              </a:rPr>
              <a:t>đường đàn bà đến công đường nhờ quan phân xử </a:t>
            </a:r>
            <a:endParaRPr lang="en-US" sz="2800" smtClean="0">
              <a:solidFill>
                <a:srgbClr val="FF0000"/>
              </a:solidFill>
              <a:latin typeface="Times New Roman" pitchFamily="18" charset="0"/>
              <a:cs typeface="Times New Roman" pitchFamily="18" charset="0"/>
            </a:endParaRPr>
          </a:p>
          <a:p>
            <a:r>
              <a:rPr lang="en-US" sz="2800" smtClean="0">
                <a:solidFill>
                  <a:srgbClr val="FF0000"/>
                </a:solidFill>
                <a:latin typeface="Times New Roman" pitchFamily="18" charset="0"/>
                <a:cs typeface="Times New Roman" pitchFamily="18" charset="0"/>
              </a:rPr>
              <a:t>việc </a:t>
            </a:r>
            <a:r>
              <a:rPr lang="en-US" sz="2800">
                <a:solidFill>
                  <a:srgbClr val="FF0000"/>
                </a:solidFill>
                <a:latin typeface="Times New Roman" pitchFamily="18" charset="0"/>
                <a:cs typeface="Times New Roman" pitchFamily="18" charset="0"/>
              </a:rPr>
              <a:t>gì?</a:t>
            </a:r>
          </a:p>
        </p:txBody>
      </p:sp>
      <p:sp>
        <p:nvSpPr>
          <p:cNvPr id="40981" name="Rectangle 21"/>
          <p:cNvSpPr>
            <a:spLocks noChangeArrowheads="1"/>
          </p:cNvSpPr>
          <p:nvPr/>
        </p:nvSpPr>
        <p:spPr bwMode="auto">
          <a:xfrm>
            <a:off x="304800" y="3275013"/>
            <a:ext cx="84582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smtClean="0">
                <a:latin typeface="Times New Roman" pitchFamily="18" charset="0"/>
                <a:cs typeface="Times New Roman" pitchFamily="18" charset="0"/>
              </a:rPr>
              <a:t>	Hai </a:t>
            </a:r>
            <a:r>
              <a:rPr lang="en-US" sz="2800">
                <a:latin typeface="Times New Roman" pitchFamily="18" charset="0"/>
                <a:cs typeface="Times New Roman" pitchFamily="18" charset="0"/>
              </a:rPr>
              <a:t>đường đàn bà đến công nhờ quan phân xử về việc mình bị mất cắp tấm vải. Người nọ tố cáo người kia lấy trộm vải của mình.</a:t>
            </a:r>
          </a:p>
        </p:txBody>
      </p:sp>
      <p:sp>
        <p:nvSpPr>
          <p:cNvPr id="11" name="Rectangle 4"/>
          <p:cNvSpPr>
            <a:spLocks noChangeArrowheads="1"/>
          </p:cNvSpPr>
          <p:nvPr/>
        </p:nvSpPr>
        <p:spPr bwMode="auto">
          <a:xfrm>
            <a:off x="7641631" y="460216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sz="2000">
              <a:solidFill>
                <a:srgbClr val="0000FF"/>
              </a:solidFill>
              <a:latin typeface="Arial" charset="0"/>
              <a:cs typeface="Arial" charset="0"/>
            </a:endParaRPr>
          </a:p>
        </p:txBody>
      </p:sp>
      <p:sp>
        <p:nvSpPr>
          <p:cNvPr id="12" name="Rectangle 12"/>
          <p:cNvSpPr>
            <a:spLocks noChangeArrowheads="1"/>
          </p:cNvSpPr>
          <p:nvPr/>
        </p:nvSpPr>
        <p:spPr bwMode="auto">
          <a:xfrm>
            <a:off x="304800" y="48006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smtClean="0">
                <a:solidFill>
                  <a:srgbClr val="FF0000"/>
                </a:solidFill>
                <a:latin typeface="Times New Roman" pitchFamily="18" charset="0"/>
                <a:cs typeface="Times New Roman" pitchFamily="18" charset="0"/>
              </a:rPr>
              <a:t>- Em </a:t>
            </a:r>
            <a:r>
              <a:rPr lang="en-US" sz="2800">
                <a:solidFill>
                  <a:srgbClr val="FF0000"/>
                </a:solidFill>
                <a:latin typeface="Times New Roman" pitchFamily="18" charset="0"/>
                <a:cs typeface="Times New Roman" pitchFamily="18" charset="0"/>
              </a:rPr>
              <a:t>hãy nêu ý đoạn </a:t>
            </a:r>
            <a:r>
              <a:rPr lang="en-US" sz="2800" smtClean="0">
                <a:solidFill>
                  <a:srgbClr val="FF0000"/>
                </a:solidFill>
                <a:latin typeface="Times New Roman" pitchFamily="18" charset="0"/>
                <a:cs typeface="Times New Roman" pitchFamily="18" charset="0"/>
              </a:rPr>
              <a:t>1?</a:t>
            </a:r>
            <a:endParaRPr lang="en-US" sz="2800">
              <a:solidFill>
                <a:srgbClr val="FF0000"/>
              </a:solidFill>
              <a:latin typeface="Times New Roman" pitchFamily="18" charset="0"/>
              <a:cs typeface="Times New Roman" pitchFamily="18" charset="0"/>
            </a:endParaRPr>
          </a:p>
        </p:txBody>
      </p:sp>
      <p:sp>
        <p:nvSpPr>
          <p:cNvPr id="13" name="Rectangle 13"/>
          <p:cNvSpPr>
            <a:spLocks noChangeArrowheads="1"/>
          </p:cNvSpPr>
          <p:nvPr/>
        </p:nvSpPr>
        <p:spPr bwMode="auto">
          <a:xfrm>
            <a:off x="304800" y="5434235"/>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smtClean="0">
                <a:latin typeface="Times New Roman" pitchFamily="18" charset="0"/>
                <a:cs typeface="Times New Roman" pitchFamily="18" charset="0"/>
              </a:rPr>
              <a:t>	Nhờ </a:t>
            </a:r>
            <a:r>
              <a:rPr lang="en-US" sz="2800">
                <a:latin typeface="Times New Roman" pitchFamily="18" charset="0"/>
                <a:cs typeface="Times New Roman" pitchFamily="18" charset="0"/>
              </a:rPr>
              <a:t>quan phân xử</a:t>
            </a:r>
          </a:p>
        </p:txBody>
      </p:sp>
    </p:spTree>
    <p:extLst>
      <p:ext uri="{BB962C8B-B14F-4D97-AF65-F5344CB8AC3E}">
        <p14:creationId xmlns:p14="http://schemas.microsoft.com/office/powerpoint/2010/main" val="3039054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77"/>
                                        </p:tgtEl>
                                        <p:attrNameLst>
                                          <p:attrName>style.visibility</p:attrName>
                                        </p:attrNameLst>
                                      </p:cBhvr>
                                      <p:to>
                                        <p:strVal val="visible"/>
                                      </p:to>
                                    </p:set>
                                    <p:anim calcmode="lin" valueType="num">
                                      <p:cBhvr additive="base">
                                        <p:cTn id="7" dur="500" fill="hold"/>
                                        <p:tgtEl>
                                          <p:spTgt spid="40977"/>
                                        </p:tgtEl>
                                        <p:attrNameLst>
                                          <p:attrName>ppt_x</p:attrName>
                                        </p:attrNameLst>
                                      </p:cBhvr>
                                      <p:tavLst>
                                        <p:tav tm="0">
                                          <p:val>
                                            <p:strVal val="#ppt_x"/>
                                          </p:val>
                                        </p:tav>
                                        <p:tav tm="100000">
                                          <p:val>
                                            <p:strVal val="#ppt_x"/>
                                          </p:val>
                                        </p:tav>
                                      </p:tavLst>
                                    </p:anim>
                                    <p:anim calcmode="lin" valueType="num">
                                      <p:cBhvr additive="base">
                                        <p:cTn id="8" dur="500" fill="hold"/>
                                        <p:tgtEl>
                                          <p:spTgt spid="409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0979"/>
                                        </p:tgtEl>
                                        <p:attrNameLst>
                                          <p:attrName>style.visibility</p:attrName>
                                        </p:attrNameLst>
                                      </p:cBhvr>
                                      <p:to>
                                        <p:strVal val="visible"/>
                                      </p:to>
                                    </p:set>
                                    <p:animEffect transition="in" filter="checkerboard(across)">
                                      <p:cBhvr>
                                        <p:cTn id="13" dur="500"/>
                                        <p:tgtEl>
                                          <p:spTgt spid="409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0980"/>
                                        </p:tgtEl>
                                        <p:attrNameLst>
                                          <p:attrName>style.visibility</p:attrName>
                                        </p:attrNameLst>
                                      </p:cBhvr>
                                      <p:to>
                                        <p:strVal val="visible"/>
                                      </p:to>
                                    </p:set>
                                    <p:animEffect transition="in" filter="checkerboard(across)">
                                      <p:cBhvr>
                                        <p:cTn id="18" dur="500"/>
                                        <p:tgtEl>
                                          <p:spTgt spid="409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0981"/>
                                        </p:tgtEl>
                                        <p:attrNameLst>
                                          <p:attrName>style.visibility</p:attrName>
                                        </p:attrNameLst>
                                      </p:cBhvr>
                                      <p:to>
                                        <p:strVal val="visible"/>
                                      </p:to>
                                    </p:set>
                                    <p:animEffect transition="in" filter="checkerboard(across)">
                                      <p:cBhvr>
                                        <p:cTn id="23" dur="500"/>
                                        <p:tgtEl>
                                          <p:spTgt spid="4098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heckerboard(across)">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7" grpId="0"/>
      <p:bldP spid="40979" grpId="0"/>
      <p:bldP spid="40980" grpId="0"/>
      <p:bldP spid="4098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52400" y="5036344"/>
            <a:ext cx="807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800" smtClean="0"/>
              <a:t>	Quan </a:t>
            </a:r>
            <a:r>
              <a:rPr lang="en-US" sz="2800"/>
              <a:t>án có tìm ra kẻ </a:t>
            </a:r>
            <a:r>
              <a:rPr lang="en-US" sz="2800" smtClean="0"/>
              <a:t>lấy </a:t>
            </a:r>
            <a:r>
              <a:rPr lang="en-US" sz="2800"/>
              <a:t>cắp tấm vải.</a:t>
            </a:r>
          </a:p>
        </p:txBody>
      </p:sp>
      <p:sp>
        <p:nvSpPr>
          <p:cNvPr id="11267" name="Rectangle 4"/>
          <p:cNvSpPr>
            <a:spLocks noChangeArrowheads="1"/>
          </p:cNvSpPr>
          <p:nvPr/>
        </p:nvSpPr>
        <p:spPr bwMode="auto">
          <a:xfrm>
            <a:off x="7585075" y="2484438"/>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sz="2800">
              <a:solidFill>
                <a:srgbClr val="0000FF"/>
              </a:solidFill>
              <a:latin typeface="Times New Roman" pitchFamily="18" charset="0"/>
              <a:cs typeface="Times New Roman" pitchFamily="18" charset="0"/>
            </a:endParaRPr>
          </a:p>
        </p:txBody>
      </p:sp>
      <p:sp>
        <p:nvSpPr>
          <p:cNvPr id="66571" name="Rectangle 11"/>
          <p:cNvSpPr>
            <a:spLocks noChangeArrowheads="1"/>
          </p:cNvSpPr>
          <p:nvPr/>
        </p:nvSpPr>
        <p:spPr bwMode="auto">
          <a:xfrm>
            <a:off x="193964" y="609600"/>
            <a:ext cx="8340436"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smtClean="0">
                <a:solidFill>
                  <a:srgbClr val="FF0000"/>
                </a:solidFill>
                <a:latin typeface="Times New Roman" pitchFamily="18" charset="0"/>
                <a:cs typeface="Times New Roman" pitchFamily="18" charset="0"/>
              </a:rPr>
              <a:t>	- Quan </a:t>
            </a:r>
            <a:r>
              <a:rPr lang="en-US" sz="2800">
                <a:solidFill>
                  <a:srgbClr val="FF0000"/>
                </a:solidFill>
                <a:latin typeface="Times New Roman" pitchFamily="18" charset="0"/>
                <a:cs typeface="Times New Roman" pitchFamily="18" charset="0"/>
              </a:rPr>
              <a:t>án đã dùng những biện pháp nào để tìm ra người lấy cắp tấm vải ?</a:t>
            </a:r>
            <a:r>
              <a:rPr lang="en-US" sz="2800">
                <a:latin typeface="Times New Roman" pitchFamily="18" charset="0"/>
                <a:cs typeface="Times New Roman" pitchFamily="18" charset="0"/>
              </a:rPr>
              <a:t> </a:t>
            </a:r>
          </a:p>
        </p:txBody>
      </p:sp>
      <p:sp>
        <p:nvSpPr>
          <p:cNvPr id="66572" name="Rectangle 12"/>
          <p:cNvSpPr>
            <a:spLocks noChangeArrowheads="1"/>
          </p:cNvSpPr>
          <p:nvPr/>
        </p:nvSpPr>
        <p:spPr bwMode="auto">
          <a:xfrm>
            <a:off x="152400" y="1905000"/>
            <a:ext cx="8763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Cho </a:t>
            </a:r>
            <a:r>
              <a:rPr lang="en-US" sz="2800">
                <a:latin typeface="Times New Roman" pitchFamily="18" charset="0"/>
                <a:cs typeface="Times New Roman" pitchFamily="18" charset="0"/>
              </a:rPr>
              <a:t>đòi người làm chứng nhưng không có, cho lính ề nhà hai người đàn bà để xem xét, cũng không tìm được chứng cứ. Sai lính xé tấm vải làm đôi cho mỗingười một mảnh. Thấy một trong hai người bật khóc Quan sai lính trả tấm vải cho người khóc rồi thét trói người kia.</a:t>
            </a:r>
          </a:p>
        </p:txBody>
      </p:sp>
      <p:sp>
        <p:nvSpPr>
          <p:cNvPr id="8" name="Rectangle 12"/>
          <p:cNvSpPr>
            <a:spLocks noChangeArrowheads="1"/>
          </p:cNvSpPr>
          <p:nvPr/>
        </p:nvSpPr>
        <p:spPr bwMode="auto">
          <a:xfrm>
            <a:off x="152400" y="4359274"/>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smtClean="0">
                <a:solidFill>
                  <a:srgbClr val="FF0000"/>
                </a:solidFill>
                <a:latin typeface="Times New Roman" pitchFamily="18" charset="0"/>
                <a:cs typeface="Times New Roman" pitchFamily="18" charset="0"/>
              </a:rPr>
              <a:t>	- Em </a:t>
            </a:r>
            <a:r>
              <a:rPr lang="en-US" sz="2800">
                <a:solidFill>
                  <a:srgbClr val="FF0000"/>
                </a:solidFill>
                <a:latin typeface="Times New Roman" pitchFamily="18" charset="0"/>
                <a:cs typeface="Times New Roman" pitchFamily="18" charset="0"/>
              </a:rPr>
              <a:t>hãy nêu ý đoạn </a:t>
            </a:r>
            <a:r>
              <a:rPr lang="en-US" sz="2800" smtClean="0">
                <a:solidFill>
                  <a:srgbClr val="FF0000"/>
                </a:solidFill>
                <a:latin typeface="Times New Roman" pitchFamily="18" charset="0"/>
                <a:cs typeface="Times New Roman" pitchFamily="18" charset="0"/>
              </a:rPr>
              <a:t>2?</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026140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571"/>
                                        </p:tgtEl>
                                        <p:attrNameLst>
                                          <p:attrName>style.visibility</p:attrName>
                                        </p:attrNameLst>
                                      </p:cBhvr>
                                      <p:to>
                                        <p:strVal val="visible"/>
                                      </p:to>
                                    </p:set>
                                    <p:animEffect transition="in" filter="fade">
                                      <p:cBhvr>
                                        <p:cTn id="7" dur="1000"/>
                                        <p:tgtEl>
                                          <p:spTgt spid="66571"/>
                                        </p:tgtEl>
                                      </p:cBhvr>
                                    </p:animEffect>
                                    <p:anim calcmode="lin" valueType="num">
                                      <p:cBhvr>
                                        <p:cTn id="8" dur="1000" fill="hold"/>
                                        <p:tgtEl>
                                          <p:spTgt spid="66571"/>
                                        </p:tgtEl>
                                        <p:attrNameLst>
                                          <p:attrName>ppt_x</p:attrName>
                                        </p:attrNameLst>
                                      </p:cBhvr>
                                      <p:tavLst>
                                        <p:tav tm="0">
                                          <p:val>
                                            <p:strVal val="#ppt_x"/>
                                          </p:val>
                                        </p:tav>
                                        <p:tav tm="100000">
                                          <p:val>
                                            <p:strVal val="#ppt_x"/>
                                          </p:val>
                                        </p:tav>
                                      </p:tavLst>
                                    </p:anim>
                                    <p:anim calcmode="lin" valueType="num">
                                      <p:cBhvr>
                                        <p:cTn id="9" dur="1000" fill="hold"/>
                                        <p:tgtEl>
                                          <p:spTgt spid="665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6572"/>
                                        </p:tgtEl>
                                        <p:attrNameLst>
                                          <p:attrName>style.visibility</p:attrName>
                                        </p:attrNameLst>
                                      </p:cBhvr>
                                      <p:to>
                                        <p:strVal val="visible"/>
                                      </p:to>
                                    </p:set>
                                    <p:animEffect transition="in" filter="fade">
                                      <p:cBhvr>
                                        <p:cTn id="14" dur="1000"/>
                                        <p:tgtEl>
                                          <p:spTgt spid="66572"/>
                                        </p:tgtEl>
                                      </p:cBhvr>
                                    </p:animEffect>
                                    <p:anim calcmode="lin" valueType="num">
                                      <p:cBhvr>
                                        <p:cTn id="15" dur="1000" fill="hold"/>
                                        <p:tgtEl>
                                          <p:spTgt spid="66572"/>
                                        </p:tgtEl>
                                        <p:attrNameLst>
                                          <p:attrName>ppt_x</p:attrName>
                                        </p:attrNameLst>
                                      </p:cBhvr>
                                      <p:tavLst>
                                        <p:tav tm="0">
                                          <p:val>
                                            <p:strVal val="#ppt_x"/>
                                          </p:val>
                                        </p:tav>
                                        <p:tav tm="100000">
                                          <p:val>
                                            <p:strVal val="#ppt_x"/>
                                          </p:val>
                                        </p:tav>
                                      </p:tavLst>
                                    </p:anim>
                                    <p:anim calcmode="lin" valueType="num">
                                      <p:cBhvr>
                                        <p:cTn id="16" dur="1000" fill="hold"/>
                                        <p:tgtEl>
                                          <p:spTgt spid="6657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266"/>
                                        </p:tgtEl>
                                        <p:attrNameLst>
                                          <p:attrName>style.visibility</p:attrName>
                                        </p:attrNameLst>
                                      </p:cBhvr>
                                      <p:to>
                                        <p:strVal val="visible"/>
                                      </p:to>
                                    </p:set>
                                    <p:animEffect transition="in" filter="fade">
                                      <p:cBhvr>
                                        <p:cTn id="28" dur="1000"/>
                                        <p:tgtEl>
                                          <p:spTgt spid="11266"/>
                                        </p:tgtEl>
                                      </p:cBhvr>
                                    </p:animEffect>
                                    <p:anim calcmode="lin" valueType="num">
                                      <p:cBhvr>
                                        <p:cTn id="29" dur="1000" fill="hold"/>
                                        <p:tgtEl>
                                          <p:spTgt spid="11266"/>
                                        </p:tgtEl>
                                        <p:attrNameLst>
                                          <p:attrName>ppt_x</p:attrName>
                                        </p:attrNameLst>
                                      </p:cBhvr>
                                      <p:tavLst>
                                        <p:tav tm="0">
                                          <p:val>
                                            <p:strVal val="#ppt_x"/>
                                          </p:val>
                                        </p:tav>
                                        <p:tav tm="100000">
                                          <p:val>
                                            <p:strVal val="#ppt_x"/>
                                          </p:val>
                                        </p:tav>
                                      </p:tavLst>
                                    </p:anim>
                                    <p:anim calcmode="lin" valueType="num">
                                      <p:cBhvr>
                                        <p:cTn id="30"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66571" grpId="0"/>
      <p:bldP spid="6657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7737475" y="2925763"/>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sz="2800">
              <a:solidFill>
                <a:srgbClr val="0000FF"/>
              </a:solidFill>
              <a:latin typeface="Times New Roman" pitchFamily="18" charset="0"/>
              <a:cs typeface="Times New Roman" pitchFamily="18" charset="0"/>
            </a:endParaRPr>
          </a:p>
        </p:txBody>
      </p:sp>
      <p:sp>
        <p:nvSpPr>
          <p:cNvPr id="62476" name="Rectangle 12"/>
          <p:cNvSpPr>
            <a:spLocks noChangeArrowheads="1"/>
          </p:cNvSpPr>
          <p:nvPr/>
        </p:nvSpPr>
        <p:spPr bwMode="auto">
          <a:xfrm>
            <a:off x="381000" y="8382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smtClean="0">
                <a:solidFill>
                  <a:srgbClr val="FF0000"/>
                </a:solidFill>
                <a:latin typeface="Times New Roman" pitchFamily="18" charset="0"/>
                <a:cs typeface="Times New Roman" pitchFamily="18" charset="0"/>
              </a:rPr>
              <a:t>	- Vì </a:t>
            </a:r>
            <a:r>
              <a:rPr lang="en-US" sz="2800">
                <a:solidFill>
                  <a:srgbClr val="FF0000"/>
                </a:solidFill>
                <a:latin typeface="Times New Roman" pitchFamily="18" charset="0"/>
                <a:cs typeface="Times New Roman" pitchFamily="18" charset="0"/>
              </a:rPr>
              <a:t>sao quan cho rằng người không khóc chính là người lấy cắp tấm vải ?</a:t>
            </a:r>
            <a:r>
              <a:rPr lang="en-US" sz="2800">
                <a:latin typeface="Times New Roman" pitchFamily="18" charset="0"/>
                <a:cs typeface="Times New Roman" pitchFamily="18" charset="0"/>
              </a:rPr>
              <a:t> </a:t>
            </a:r>
          </a:p>
        </p:txBody>
      </p:sp>
      <p:sp>
        <p:nvSpPr>
          <p:cNvPr id="62477" name="Rectangle 13"/>
          <p:cNvSpPr>
            <a:spLocks noChangeArrowheads="1"/>
          </p:cNvSpPr>
          <p:nvPr/>
        </p:nvSpPr>
        <p:spPr bwMode="auto">
          <a:xfrm>
            <a:off x="304800" y="2110155"/>
            <a:ext cx="8229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smtClean="0">
                <a:latin typeface="Times New Roman" pitchFamily="18" charset="0"/>
                <a:cs typeface="Times New Roman" pitchFamily="18" charset="0"/>
              </a:rPr>
              <a:t>	Quan </a:t>
            </a:r>
            <a:r>
              <a:rPr lang="en-US" sz="2800">
                <a:latin typeface="Times New Roman" pitchFamily="18" charset="0"/>
                <a:cs typeface="Times New Roman" pitchFamily="18" charset="0"/>
              </a:rPr>
              <a:t>cho rằng người không khóc chính là người </a:t>
            </a:r>
            <a:r>
              <a:rPr lang="en-US" sz="2800" smtClean="0">
                <a:latin typeface="Times New Roman" pitchFamily="18" charset="0"/>
                <a:cs typeface="Times New Roman" pitchFamily="18" charset="0"/>
              </a:rPr>
              <a:t>lấy cắp </a:t>
            </a:r>
            <a:r>
              <a:rPr lang="en-US" sz="2800">
                <a:latin typeface="Times New Roman" pitchFamily="18" charset="0"/>
                <a:cs typeface="Times New Roman" pitchFamily="18" charset="0"/>
              </a:rPr>
              <a:t>vì quan hiểu người tự làm ra tấm vải, đặt hi </a:t>
            </a:r>
            <a:r>
              <a:rPr lang="en-US" sz="2800" smtClean="0">
                <a:latin typeface="Times New Roman" pitchFamily="18" charset="0"/>
                <a:cs typeface="Times New Roman" pitchFamily="18" charset="0"/>
              </a:rPr>
              <a:t>vọng bán </a:t>
            </a:r>
            <a:r>
              <a:rPr lang="en-US" sz="2800">
                <a:latin typeface="Times New Roman" pitchFamily="18" charset="0"/>
                <a:cs typeface="Times New Roman" pitchFamily="18" charset="0"/>
              </a:rPr>
              <a:t>vải sẽ kiếm được ít tiền mới đau xót, bật khóc </a:t>
            </a:r>
          </a:p>
          <a:p>
            <a:pPr algn="just"/>
            <a:r>
              <a:rPr lang="en-US" sz="2800">
                <a:latin typeface="Times New Roman" pitchFamily="18" charset="0"/>
                <a:cs typeface="Times New Roman" pitchFamily="18" charset="0"/>
              </a:rPr>
              <a:t>khi tấm vải bị xé</a:t>
            </a:r>
            <a:r>
              <a:rPr lang="en-US" sz="2800" smtClean="0">
                <a:latin typeface="Times New Roman" pitchFamily="18" charset="0"/>
                <a:cs typeface="Times New Roman" pitchFamily="18" charset="0"/>
              </a:rPr>
              <a:t>. Vì </a:t>
            </a:r>
            <a:r>
              <a:rPr lang="en-US" sz="2800">
                <a:latin typeface="Times New Roman" pitchFamily="18" charset="0"/>
                <a:cs typeface="Times New Roman" pitchFamily="18" charset="0"/>
              </a:rPr>
              <a:t>quan hiểu người dửng dưng </a:t>
            </a:r>
            <a:r>
              <a:rPr lang="en-US" sz="2800" smtClean="0">
                <a:latin typeface="Times New Roman" pitchFamily="18" charset="0"/>
                <a:cs typeface="Times New Roman" pitchFamily="18" charset="0"/>
              </a:rPr>
              <a:t>khi tấm </a:t>
            </a:r>
            <a:r>
              <a:rPr lang="en-US" sz="2800">
                <a:latin typeface="Times New Roman" pitchFamily="18" charset="0"/>
                <a:cs typeface="Times New Roman" pitchFamily="18" charset="0"/>
              </a:rPr>
              <a:t>vải bị xé đôi không phải là người đã đổ mồ </a:t>
            </a:r>
            <a:r>
              <a:rPr lang="en-US" sz="2800" smtClean="0">
                <a:latin typeface="Times New Roman" pitchFamily="18" charset="0"/>
                <a:cs typeface="Times New Roman" pitchFamily="18" charset="0"/>
              </a:rPr>
              <a:t>hôi, công </a:t>
            </a:r>
            <a:r>
              <a:rPr lang="en-US" sz="2800">
                <a:latin typeface="Times New Roman" pitchFamily="18" charset="0"/>
                <a:cs typeface="Times New Roman" pitchFamily="18" charset="0"/>
              </a:rPr>
              <a:t>sức dệt nên tấm vải.</a:t>
            </a:r>
          </a:p>
        </p:txBody>
      </p:sp>
    </p:spTree>
    <p:extLst>
      <p:ext uri="{BB962C8B-B14F-4D97-AF65-F5344CB8AC3E}">
        <p14:creationId xmlns:p14="http://schemas.microsoft.com/office/powerpoint/2010/main" val="20093196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476"/>
                                        </p:tgtEl>
                                        <p:attrNameLst>
                                          <p:attrName>style.visibility</p:attrName>
                                        </p:attrNameLst>
                                      </p:cBhvr>
                                      <p:to>
                                        <p:strVal val="visible"/>
                                      </p:to>
                                    </p:set>
                                    <p:animEffect transition="in" filter="checkerboard(across)">
                                      <p:cBhvr>
                                        <p:cTn id="7" dur="500"/>
                                        <p:tgtEl>
                                          <p:spTgt spid="624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2477"/>
                                        </p:tgtEl>
                                        <p:attrNameLst>
                                          <p:attrName>style.visibility</p:attrName>
                                        </p:attrNameLst>
                                      </p:cBhvr>
                                      <p:to>
                                        <p:strVal val="visible"/>
                                      </p:to>
                                    </p:set>
                                    <p:animEffect transition="in" filter="checkerboard(across)">
                                      <p:cBhvr>
                                        <p:cTn id="12" dur="500"/>
                                        <p:tgtEl>
                                          <p:spTgt spid="62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p:bldP spid="624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7737475" y="2925763"/>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sz="2800">
              <a:solidFill>
                <a:srgbClr val="0000FF"/>
              </a:solidFill>
              <a:latin typeface="Times New Roman" pitchFamily="18" charset="0"/>
              <a:cs typeface="Times New Roman" pitchFamily="18" charset="0"/>
            </a:endParaRPr>
          </a:p>
        </p:txBody>
      </p:sp>
      <p:sp>
        <p:nvSpPr>
          <p:cNvPr id="57355" name="Rectangle 11"/>
          <p:cNvSpPr>
            <a:spLocks noChangeArrowheads="1"/>
          </p:cNvSpPr>
          <p:nvPr/>
        </p:nvSpPr>
        <p:spPr bwMode="auto">
          <a:xfrm>
            <a:off x="-61120" y="914400"/>
            <a:ext cx="8519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smtClean="0">
                <a:solidFill>
                  <a:srgbClr val="FF0000"/>
                </a:solidFill>
                <a:latin typeface="Times New Roman" pitchFamily="18" charset="0"/>
                <a:cs typeface="Times New Roman" pitchFamily="18" charset="0"/>
              </a:rPr>
              <a:t>	- </a:t>
            </a:r>
            <a:r>
              <a:rPr lang="en-US" sz="2800">
                <a:solidFill>
                  <a:srgbClr val="FF0000"/>
                </a:solidFill>
                <a:latin typeface="Times New Roman" pitchFamily="18" charset="0"/>
                <a:cs typeface="Times New Roman" pitchFamily="18" charset="0"/>
              </a:rPr>
              <a:t>Kể lại cách quan án tìm kẻ lấy trộm tiền nhà chùa.</a:t>
            </a:r>
          </a:p>
        </p:txBody>
      </p:sp>
      <p:sp>
        <p:nvSpPr>
          <p:cNvPr id="57356" name="Rectangle 12"/>
          <p:cNvSpPr>
            <a:spLocks noChangeArrowheads="1"/>
          </p:cNvSpPr>
          <p:nvPr/>
        </p:nvSpPr>
        <p:spPr bwMode="auto">
          <a:xfrm>
            <a:off x="457200" y="1731818"/>
            <a:ext cx="8268313"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	Quan </a:t>
            </a:r>
            <a:r>
              <a:rPr lang="en-US" sz="2800">
                <a:latin typeface="Times New Roman" pitchFamily="18" charset="0"/>
                <a:cs typeface="Times New Roman" pitchFamily="18" charset="0"/>
              </a:rPr>
              <a:t>án đã thực hiện các việc sau: cho gọi hết sư sãi, kẻ ăn người ở trong chùa ra, giao cho mỗi người một nắm thóc đã ngâm nước, bảo họ cầm thóc đó, vừa chạy đàn vừa niệm phật. Đức Phật rất thiêng. Ai gian, Phật sẽ làm cho thóc trong tay kẻ đó nảy mầm. Như vậy, ngay gian sẽ rõ. Đứng quan sát mới vài vòng chạy, đã thấy một chú tiểu thỉnh thoảng hé bàn tay cầm thóc ra xem. Quan lập tức cho bắt chú tiểu vì chỉ kẻ có tật mới hay giật mình. Chú tiểu kia đành nhận tội.</a:t>
            </a:r>
          </a:p>
        </p:txBody>
      </p:sp>
    </p:spTree>
    <p:extLst>
      <p:ext uri="{BB962C8B-B14F-4D97-AF65-F5344CB8AC3E}">
        <p14:creationId xmlns:p14="http://schemas.microsoft.com/office/powerpoint/2010/main" val="30689481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55"/>
                                        </p:tgtEl>
                                        <p:attrNameLst>
                                          <p:attrName>style.visibility</p:attrName>
                                        </p:attrNameLst>
                                      </p:cBhvr>
                                      <p:to>
                                        <p:strVal val="visible"/>
                                      </p:to>
                                    </p:set>
                                    <p:animEffect transition="in" filter="checkerboard(across)">
                                      <p:cBhvr>
                                        <p:cTn id="7" dur="500"/>
                                        <p:tgtEl>
                                          <p:spTgt spid="573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356"/>
                                        </p:tgtEl>
                                        <p:attrNameLst>
                                          <p:attrName>style.visibility</p:attrName>
                                        </p:attrNameLst>
                                      </p:cBhvr>
                                      <p:to>
                                        <p:strVal val="visible"/>
                                      </p:to>
                                    </p:set>
                                    <p:animEffect transition="in" filter="checkerboard(across)">
                                      <p:cBhvr>
                                        <p:cTn id="12" dur="500"/>
                                        <p:tgtEl>
                                          <p:spTgt spid="5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5" grpId="0"/>
      <p:bldP spid="573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6" name="AutoShape 32"/>
          <p:cNvSpPr>
            <a:spLocks noChangeArrowheads="1"/>
          </p:cNvSpPr>
          <p:nvPr/>
        </p:nvSpPr>
        <p:spPr bwMode="auto">
          <a:xfrm>
            <a:off x="2438400" y="387927"/>
            <a:ext cx="4267200" cy="762000"/>
          </a:xfrm>
          <a:prstGeom prst="flowChartTerminator">
            <a:avLst/>
          </a:prstGeom>
          <a:solidFill>
            <a:schemeClr val="accent6"/>
          </a:solidFill>
          <a:ln w="12700">
            <a:solidFill>
              <a:srgbClr val="FF3300"/>
            </a:solidFill>
            <a:miter lim="800000"/>
            <a:headEnd/>
            <a:tailEnd/>
          </a:ln>
        </p:spPr>
        <p:txBody>
          <a:bodyPr wrap="none" anchor="ctr"/>
          <a:lstStyle/>
          <a:p>
            <a:pPr algn="ctr"/>
            <a:r>
              <a:rPr lang="en-US" sz="3200" b="1">
                <a:latin typeface="Times New Roman" pitchFamily="18" charset="0"/>
                <a:cs typeface="Times New Roman" pitchFamily="18" charset="0"/>
              </a:rPr>
              <a:t>Chọn ý trả lời đúng:</a:t>
            </a:r>
          </a:p>
        </p:txBody>
      </p:sp>
      <p:sp>
        <p:nvSpPr>
          <p:cNvPr id="16419" name="AutoShape 35" descr="5%"/>
          <p:cNvSpPr>
            <a:spLocks noChangeArrowheads="1"/>
          </p:cNvSpPr>
          <p:nvPr/>
        </p:nvSpPr>
        <p:spPr bwMode="auto">
          <a:xfrm>
            <a:off x="609600" y="3055937"/>
            <a:ext cx="7848600" cy="677863"/>
          </a:xfrm>
          <a:prstGeom prst="roundRect">
            <a:avLst>
              <a:gd name="adj" fmla="val 16667"/>
            </a:avLst>
          </a:prstGeom>
          <a:solidFill>
            <a:schemeClr val="accent6">
              <a:lumMod val="60000"/>
              <a:lumOff val="40000"/>
            </a:schemeClr>
          </a:solidFill>
          <a:ln w="19050">
            <a:noFill/>
            <a:round/>
            <a:headEnd/>
            <a:tailEnd/>
          </a:ln>
        </p:spPr>
        <p:txBody>
          <a:bodyPr wrap="none" anchor="ctr"/>
          <a:lstStyle/>
          <a:p>
            <a:r>
              <a:rPr lang="en-US" sz="2800" b="1">
                <a:latin typeface="Times New Roman" pitchFamily="18" charset="0"/>
                <a:cs typeface="Times New Roman" pitchFamily="18" charset="0"/>
              </a:rPr>
              <a:t>a. Vì tin là thóc trong tay kẻ gian sẽ nẩy mầm.</a:t>
            </a:r>
          </a:p>
        </p:txBody>
      </p:sp>
      <p:sp>
        <p:nvSpPr>
          <p:cNvPr id="16420" name="AutoShape 36" descr="5%"/>
          <p:cNvSpPr>
            <a:spLocks noChangeArrowheads="1"/>
          </p:cNvSpPr>
          <p:nvPr/>
        </p:nvSpPr>
        <p:spPr bwMode="auto">
          <a:xfrm>
            <a:off x="609600" y="4173537"/>
            <a:ext cx="7848600" cy="627063"/>
          </a:xfrm>
          <a:prstGeom prst="roundRect">
            <a:avLst>
              <a:gd name="adj" fmla="val 16667"/>
            </a:avLst>
          </a:prstGeom>
          <a:solidFill>
            <a:schemeClr val="accent6">
              <a:lumMod val="60000"/>
              <a:lumOff val="40000"/>
            </a:schemeClr>
          </a:solidFill>
          <a:ln w="19050">
            <a:noFill/>
            <a:round/>
            <a:headEnd/>
            <a:tailEnd/>
          </a:ln>
        </p:spPr>
        <p:txBody>
          <a:bodyPr wrap="none" anchor="ctr"/>
          <a:lstStyle/>
          <a:p>
            <a:r>
              <a:rPr lang="en-US" sz="2800" b="1">
                <a:latin typeface="Times New Roman" pitchFamily="18" charset="0"/>
                <a:cs typeface="Times New Roman" pitchFamily="18" charset="0"/>
              </a:rPr>
              <a:t>b. Vì kẻ gian thường lo lắng nên sẽ lộ mặt.</a:t>
            </a:r>
          </a:p>
        </p:txBody>
      </p:sp>
      <p:sp>
        <p:nvSpPr>
          <p:cNvPr id="16421" name="AutoShape 37" descr="5%"/>
          <p:cNvSpPr>
            <a:spLocks noChangeArrowheads="1"/>
          </p:cNvSpPr>
          <p:nvPr/>
        </p:nvSpPr>
        <p:spPr bwMode="auto">
          <a:xfrm>
            <a:off x="609600" y="5257800"/>
            <a:ext cx="7848600" cy="609600"/>
          </a:xfrm>
          <a:prstGeom prst="roundRect">
            <a:avLst>
              <a:gd name="adj" fmla="val 16667"/>
            </a:avLst>
          </a:prstGeom>
          <a:solidFill>
            <a:schemeClr val="accent6">
              <a:lumMod val="60000"/>
              <a:lumOff val="40000"/>
            </a:schemeClr>
          </a:solidFill>
          <a:ln w="19050">
            <a:noFill/>
            <a:round/>
            <a:headEnd/>
            <a:tailEnd/>
          </a:ln>
        </p:spPr>
        <p:txBody>
          <a:bodyPr wrap="none" anchor="ctr"/>
          <a:lstStyle/>
          <a:p>
            <a:r>
              <a:rPr lang="en-US" sz="2800" b="1">
                <a:latin typeface="Times New Roman" pitchFamily="18" charset="0"/>
                <a:cs typeface="Times New Roman" pitchFamily="18" charset="0"/>
              </a:rPr>
              <a:t>c. Vì cần có thời gian để thu thập chứng cứ.</a:t>
            </a:r>
          </a:p>
        </p:txBody>
      </p:sp>
      <p:sp>
        <p:nvSpPr>
          <p:cNvPr id="5" name="Rectangle 4"/>
          <p:cNvSpPr/>
          <p:nvPr/>
        </p:nvSpPr>
        <p:spPr>
          <a:xfrm>
            <a:off x="609600" y="1600200"/>
            <a:ext cx="7924800" cy="838200"/>
          </a:xfrm>
          <a:prstGeom prst="rect">
            <a:avLst/>
          </a:prstGeom>
          <a:solidFill>
            <a:srgbClr val="15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Câu 4: Vì sao quan án dùng cách trên ?</a:t>
            </a:r>
          </a:p>
        </p:txBody>
      </p:sp>
    </p:spTree>
    <p:extLst>
      <p:ext uri="{BB962C8B-B14F-4D97-AF65-F5344CB8AC3E}">
        <p14:creationId xmlns:p14="http://schemas.microsoft.com/office/powerpoint/2010/main" val="285576706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416">
                                            <p:bg/>
                                          </p:spTgt>
                                        </p:tgtEl>
                                        <p:attrNameLst>
                                          <p:attrName>style.visibility</p:attrName>
                                        </p:attrNameLst>
                                      </p:cBhvr>
                                      <p:to>
                                        <p:strVal val="visible"/>
                                      </p:to>
                                    </p:set>
                                    <p:animEffect transition="in" filter="slide(fromBottom)">
                                      <p:cBhvr>
                                        <p:cTn id="7" dur="500"/>
                                        <p:tgtEl>
                                          <p:spTgt spid="16416">
                                            <p:bg/>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iterate type="lt">
                                    <p:tmPct val="0"/>
                                  </p:iterate>
                                  <p:childTnLst>
                                    <p:set>
                                      <p:cBhvr>
                                        <p:cTn id="10" dur="1" fill="hold">
                                          <p:stCondLst>
                                            <p:cond delay="0"/>
                                          </p:stCondLst>
                                        </p:cTn>
                                        <p:tgtEl>
                                          <p:spTgt spid="16416">
                                            <p:txEl>
                                              <p:pRg st="0" end="0"/>
                                            </p:txEl>
                                          </p:spTgt>
                                        </p:tgtEl>
                                        <p:attrNameLst>
                                          <p:attrName>style.visibility</p:attrName>
                                        </p:attrNameLst>
                                      </p:cBhvr>
                                      <p:to>
                                        <p:strVal val="visible"/>
                                      </p:to>
                                    </p:set>
                                    <p:animEffect transition="in" filter="slide(fromBottom)">
                                      <p:cBhvr>
                                        <p:cTn id="11" dur="500"/>
                                        <p:tgtEl>
                                          <p:spTgt spid="16416">
                                            <p:txEl>
                                              <p:pRg st="0" end="0"/>
                                            </p:txEl>
                                          </p:spTgt>
                                        </p:tgtEl>
                                      </p:cBhvr>
                                    </p:animEffect>
                                  </p:childTnLst>
                                </p:cTn>
                              </p:par>
                            </p:childTnLst>
                          </p:cTn>
                        </p:par>
                      </p:childTnLst>
                    </p:cTn>
                  </p:par>
                  <p:par>
                    <p:cTn id="12" fill="hold">
                      <p:stCondLst>
                        <p:cond delay="indefinite"/>
                      </p:stCondLst>
                      <p:childTnLst>
                        <p:par>
                          <p:cTn id="13" fill="hold" nodeType="after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16419"/>
                                        </p:tgtEl>
                                        <p:attrNameLst>
                                          <p:attrName>style.visibility</p:attrName>
                                        </p:attrNameLst>
                                      </p:cBhvr>
                                      <p:to>
                                        <p:strVal val="visible"/>
                                      </p:to>
                                    </p:set>
                                    <p:animEffect transition="in" filter="slide(fromRight)">
                                      <p:cBhvr>
                                        <p:cTn id="23" dur="500"/>
                                        <p:tgtEl>
                                          <p:spTgt spid="16419"/>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16420"/>
                                        </p:tgtEl>
                                        <p:attrNameLst>
                                          <p:attrName>style.visibility</p:attrName>
                                        </p:attrNameLst>
                                      </p:cBhvr>
                                      <p:to>
                                        <p:strVal val="visible"/>
                                      </p:to>
                                    </p:set>
                                    <p:animEffect transition="in" filter="slide(fromRight)">
                                      <p:cBhvr>
                                        <p:cTn id="28" dur="500"/>
                                        <p:tgtEl>
                                          <p:spTgt spid="16420"/>
                                        </p:tgtEl>
                                      </p:cBhvr>
                                    </p:animEffect>
                                  </p:childTnLst>
                                </p:cTn>
                              </p:par>
                            </p:childTnLst>
                          </p:cTn>
                        </p:par>
                      </p:childTnLst>
                    </p:cTn>
                  </p:par>
                  <p:par>
                    <p:cTn id="29" fill="hold">
                      <p:stCondLst>
                        <p:cond delay="indefinite"/>
                      </p:stCondLst>
                      <p:childTnLst>
                        <p:par>
                          <p:cTn id="30" fill="hold" nodeType="afterGroup">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16421"/>
                                        </p:tgtEl>
                                        <p:attrNameLst>
                                          <p:attrName>style.visibility</p:attrName>
                                        </p:attrNameLst>
                                      </p:cBhvr>
                                      <p:to>
                                        <p:strVal val="visible"/>
                                      </p:to>
                                    </p:set>
                                    <p:animEffect transition="in" filter="slide(fromRight)">
                                      <p:cBhvr>
                                        <p:cTn id="33" dur="500"/>
                                        <p:tgtEl>
                                          <p:spTgt spid="1642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16420"/>
                                        </p:tgtEl>
                                        <p:attrNameLst>
                                          <p:attrName>fillcolor</p:attrName>
                                        </p:attrNameLst>
                                      </p:cBhvr>
                                      <p:to>
                                        <a:srgbClr val="FF3300"/>
                                      </p:to>
                                    </p:animClr>
                                    <p:set>
                                      <p:cBhvr>
                                        <p:cTn id="38" dur="500" fill="hold"/>
                                        <p:tgtEl>
                                          <p:spTgt spid="16420"/>
                                        </p:tgtEl>
                                        <p:attrNameLst>
                                          <p:attrName>fill.type</p:attrName>
                                        </p:attrNameLst>
                                      </p:cBhvr>
                                      <p:to>
                                        <p:strVal val="solid"/>
                                      </p:to>
                                    </p:set>
                                    <p:set>
                                      <p:cBhvr>
                                        <p:cTn id="39" dur="500" fill="hold"/>
                                        <p:tgtEl>
                                          <p:spTgt spid="16420"/>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6" grpId="0" build="allAtOnce" animBg="1"/>
      <p:bldP spid="16419" grpId="0" animBg="1"/>
      <p:bldP spid="16420" grpId="0" animBg="1"/>
      <p:bldP spid="16421"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838200" y="5294313"/>
            <a:ext cx="4816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atin typeface="Arial" charset="0"/>
              <a:cs typeface="Arial" charset="0"/>
            </a:endParaRPr>
          </a:p>
        </p:txBody>
      </p:sp>
      <p:sp>
        <p:nvSpPr>
          <p:cNvPr id="55307" name="Rectangle 11"/>
          <p:cNvSpPr>
            <a:spLocks noChangeArrowheads="1"/>
          </p:cNvSpPr>
          <p:nvPr/>
        </p:nvSpPr>
        <p:spPr bwMode="auto">
          <a:xfrm>
            <a:off x="214744" y="1720850"/>
            <a:ext cx="877685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smtClean="0">
                <a:latin typeface="Times New Roman" pitchFamily="18" charset="0"/>
                <a:cs typeface="Times New Roman" pitchFamily="18" charset="0"/>
              </a:rPr>
              <a:t>	Quan </a:t>
            </a:r>
            <a:r>
              <a:rPr lang="en-US" sz="2800">
                <a:latin typeface="Times New Roman" pitchFamily="18" charset="0"/>
                <a:cs typeface="Times New Roman" pitchFamily="18" charset="0"/>
              </a:rPr>
              <a:t>án là người rất thông minh, nắm được </a:t>
            </a:r>
            <a:r>
              <a:rPr lang="en-US" sz="2800" smtClean="0">
                <a:latin typeface="Times New Roman" pitchFamily="18" charset="0"/>
                <a:cs typeface="Times New Roman" pitchFamily="18" charset="0"/>
              </a:rPr>
              <a:t>đặc điểm </a:t>
            </a:r>
            <a:r>
              <a:rPr lang="en-US" sz="2800">
                <a:latin typeface="Times New Roman" pitchFamily="18" charset="0"/>
                <a:cs typeface="Times New Roman" pitchFamily="18" charset="0"/>
              </a:rPr>
              <a:t>tâm lý của người phạm tội.</a:t>
            </a:r>
          </a:p>
        </p:txBody>
      </p:sp>
      <p:sp>
        <p:nvSpPr>
          <p:cNvPr id="55308" name="Rectangle 12"/>
          <p:cNvSpPr>
            <a:spLocks noChangeArrowheads="1"/>
          </p:cNvSpPr>
          <p:nvPr/>
        </p:nvSpPr>
        <p:spPr bwMode="auto">
          <a:xfrm>
            <a:off x="457200" y="30480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smtClean="0">
                <a:solidFill>
                  <a:srgbClr val="FF0000"/>
                </a:solidFill>
                <a:latin typeface="Times New Roman" pitchFamily="18" charset="0"/>
                <a:cs typeface="Times New Roman" pitchFamily="18" charset="0"/>
              </a:rPr>
              <a:t>- Em </a:t>
            </a:r>
            <a:r>
              <a:rPr lang="en-US" sz="2800">
                <a:solidFill>
                  <a:srgbClr val="FF0000"/>
                </a:solidFill>
                <a:latin typeface="Times New Roman" pitchFamily="18" charset="0"/>
                <a:cs typeface="Times New Roman" pitchFamily="18" charset="0"/>
              </a:rPr>
              <a:t>hãy nêu ý đoạn </a:t>
            </a:r>
            <a:r>
              <a:rPr lang="en-US" sz="2800" smtClean="0">
                <a:solidFill>
                  <a:srgbClr val="FF0000"/>
                </a:solidFill>
                <a:latin typeface="Times New Roman" pitchFamily="18" charset="0"/>
                <a:cs typeface="Times New Roman" pitchFamily="18" charset="0"/>
              </a:rPr>
              <a:t>3?</a:t>
            </a:r>
            <a:endParaRPr lang="en-US" sz="2800">
              <a:solidFill>
                <a:srgbClr val="FF0000"/>
              </a:solidFill>
              <a:latin typeface="Times New Roman" pitchFamily="18" charset="0"/>
              <a:cs typeface="Times New Roman" pitchFamily="18" charset="0"/>
            </a:endParaRPr>
          </a:p>
        </p:txBody>
      </p:sp>
      <p:sp>
        <p:nvSpPr>
          <p:cNvPr id="55309" name="Rectangle 13"/>
          <p:cNvSpPr>
            <a:spLocks noChangeArrowheads="1"/>
          </p:cNvSpPr>
          <p:nvPr/>
        </p:nvSpPr>
        <p:spPr bwMode="auto">
          <a:xfrm>
            <a:off x="214744" y="374398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smtClean="0">
                <a:latin typeface="Times New Roman" pitchFamily="18" charset="0"/>
                <a:cs typeface="Times New Roman" pitchFamily="18" charset="0"/>
              </a:rPr>
              <a:t>	Quan </a:t>
            </a:r>
            <a:r>
              <a:rPr lang="en-US" sz="2800">
                <a:latin typeface="Times New Roman" pitchFamily="18" charset="0"/>
                <a:cs typeface="Times New Roman" pitchFamily="18" charset="0"/>
              </a:rPr>
              <a:t>án tìm kẻ lấy trộm tiền của nhà chùa.</a:t>
            </a:r>
          </a:p>
        </p:txBody>
      </p:sp>
      <p:sp>
        <p:nvSpPr>
          <p:cNvPr id="2" name="Rectangle 1"/>
          <p:cNvSpPr/>
          <p:nvPr/>
        </p:nvSpPr>
        <p:spPr>
          <a:xfrm>
            <a:off x="443344" y="990600"/>
            <a:ext cx="8472056" cy="523220"/>
          </a:xfrm>
          <a:prstGeom prst="rect">
            <a:avLst/>
          </a:prstGeom>
        </p:spPr>
        <p:txBody>
          <a:bodyPr wrap="square">
            <a:spAutoFit/>
          </a:bodyPr>
          <a:lstStyle/>
          <a:p>
            <a:r>
              <a:rPr lang="en-US" sz="2800" smtClean="0">
                <a:solidFill>
                  <a:srgbClr val="FF0000"/>
                </a:solidFill>
                <a:latin typeface="Times New Roman" pitchFamily="18" charset="0"/>
                <a:cs typeface="Times New Roman" pitchFamily="18" charset="0"/>
              </a:rPr>
              <a:t>- Chi </a:t>
            </a:r>
            <a:r>
              <a:rPr lang="en-US" sz="2800">
                <a:solidFill>
                  <a:srgbClr val="FF0000"/>
                </a:solidFill>
                <a:latin typeface="Times New Roman" pitchFamily="18" charset="0"/>
                <a:cs typeface="Times New Roman" pitchFamily="18" charset="0"/>
              </a:rPr>
              <a:t>tiết đó cho em thấy quan án là người như thế nào?</a:t>
            </a:r>
          </a:p>
        </p:txBody>
      </p:sp>
    </p:spTree>
    <p:extLst>
      <p:ext uri="{BB962C8B-B14F-4D97-AF65-F5344CB8AC3E}">
        <p14:creationId xmlns:p14="http://schemas.microsoft.com/office/powerpoint/2010/main" val="14668201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5307"/>
                                        </p:tgtEl>
                                        <p:attrNameLst>
                                          <p:attrName>style.visibility</p:attrName>
                                        </p:attrNameLst>
                                      </p:cBhvr>
                                      <p:to>
                                        <p:strVal val="visible"/>
                                      </p:to>
                                    </p:set>
                                    <p:animEffect transition="in" filter="fade">
                                      <p:cBhvr>
                                        <p:cTn id="14" dur="1000"/>
                                        <p:tgtEl>
                                          <p:spTgt spid="55307"/>
                                        </p:tgtEl>
                                      </p:cBhvr>
                                    </p:animEffect>
                                    <p:anim calcmode="lin" valueType="num">
                                      <p:cBhvr>
                                        <p:cTn id="15" dur="1000" fill="hold"/>
                                        <p:tgtEl>
                                          <p:spTgt spid="55307"/>
                                        </p:tgtEl>
                                        <p:attrNameLst>
                                          <p:attrName>ppt_x</p:attrName>
                                        </p:attrNameLst>
                                      </p:cBhvr>
                                      <p:tavLst>
                                        <p:tav tm="0">
                                          <p:val>
                                            <p:strVal val="#ppt_x"/>
                                          </p:val>
                                        </p:tav>
                                        <p:tav tm="100000">
                                          <p:val>
                                            <p:strVal val="#ppt_x"/>
                                          </p:val>
                                        </p:tav>
                                      </p:tavLst>
                                    </p:anim>
                                    <p:anim calcmode="lin" valueType="num">
                                      <p:cBhvr>
                                        <p:cTn id="16" dur="1000" fill="hold"/>
                                        <p:tgtEl>
                                          <p:spTgt spid="5530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5308"/>
                                        </p:tgtEl>
                                        <p:attrNameLst>
                                          <p:attrName>style.visibility</p:attrName>
                                        </p:attrNameLst>
                                      </p:cBhvr>
                                      <p:to>
                                        <p:strVal val="visible"/>
                                      </p:to>
                                    </p:set>
                                    <p:animEffect transition="in" filter="fade">
                                      <p:cBhvr>
                                        <p:cTn id="21" dur="1000"/>
                                        <p:tgtEl>
                                          <p:spTgt spid="55308"/>
                                        </p:tgtEl>
                                      </p:cBhvr>
                                    </p:animEffect>
                                    <p:anim calcmode="lin" valueType="num">
                                      <p:cBhvr>
                                        <p:cTn id="22" dur="1000" fill="hold"/>
                                        <p:tgtEl>
                                          <p:spTgt spid="55308"/>
                                        </p:tgtEl>
                                        <p:attrNameLst>
                                          <p:attrName>ppt_x</p:attrName>
                                        </p:attrNameLst>
                                      </p:cBhvr>
                                      <p:tavLst>
                                        <p:tav tm="0">
                                          <p:val>
                                            <p:strVal val="#ppt_x"/>
                                          </p:val>
                                        </p:tav>
                                        <p:tav tm="100000">
                                          <p:val>
                                            <p:strVal val="#ppt_x"/>
                                          </p:val>
                                        </p:tav>
                                      </p:tavLst>
                                    </p:anim>
                                    <p:anim calcmode="lin" valueType="num">
                                      <p:cBhvr>
                                        <p:cTn id="23" dur="1000" fill="hold"/>
                                        <p:tgtEl>
                                          <p:spTgt spid="5530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5309"/>
                                        </p:tgtEl>
                                        <p:attrNameLst>
                                          <p:attrName>style.visibility</p:attrName>
                                        </p:attrNameLst>
                                      </p:cBhvr>
                                      <p:to>
                                        <p:strVal val="visible"/>
                                      </p:to>
                                    </p:set>
                                    <p:animEffect transition="in" filter="fade">
                                      <p:cBhvr>
                                        <p:cTn id="28" dur="1000"/>
                                        <p:tgtEl>
                                          <p:spTgt spid="55309"/>
                                        </p:tgtEl>
                                      </p:cBhvr>
                                    </p:animEffect>
                                    <p:anim calcmode="lin" valueType="num">
                                      <p:cBhvr>
                                        <p:cTn id="29" dur="1000" fill="hold"/>
                                        <p:tgtEl>
                                          <p:spTgt spid="55309"/>
                                        </p:tgtEl>
                                        <p:attrNameLst>
                                          <p:attrName>ppt_x</p:attrName>
                                        </p:attrNameLst>
                                      </p:cBhvr>
                                      <p:tavLst>
                                        <p:tav tm="0">
                                          <p:val>
                                            <p:strVal val="#ppt_x"/>
                                          </p:val>
                                        </p:tav>
                                        <p:tav tm="100000">
                                          <p:val>
                                            <p:strVal val="#ppt_x"/>
                                          </p:val>
                                        </p:tav>
                                      </p:tavLst>
                                    </p:anim>
                                    <p:anim calcmode="lin" valueType="num">
                                      <p:cBhvr>
                                        <p:cTn id="30" dur="1000" fill="hold"/>
                                        <p:tgtEl>
                                          <p:spTgt spid="553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7" grpId="0"/>
      <p:bldP spid="55308" grpId="0"/>
      <p:bldP spid="5530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 y="0"/>
            <a:ext cx="9144000" cy="6858000"/>
          </a:xfrm>
          <a:prstGeom prst="rect">
            <a:avLst/>
          </a:prstGeom>
        </p:spPr>
      </p:pic>
      <p:sp>
        <p:nvSpPr>
          <p:cNvPr id="4098" name="Text Box 3"/>
          <p:cNvSpPr txBox="1">
            <a:spLocks noChangeArrowheads="1"/>
          </p:cNvSpPr>
          <p:nvPr/>
        </p:nvSpPr>
        <p:spPr bwMode="auto">
          <a:xfrm>
            <a:off x="2057400" y="990600"/>
            <a:ext cx="4114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4000" b="1">
                <a:solidFill>
                  <a:srgbClr val="0000CC"/>
                </a:solidFill>
                <a:cs typeface="Times New Roman" pitchFamily="18" charset="0"/>
              </a:rPr>
              <a:t>Ôn bài cũ:</a:t>
            </a:r>
          </a:p>
        </p:txBody>
      </p:sp>
      <p:sp>
        <p:nvSpPr>
          <p:cNvPr id="4099" name="Text Box 7"/>
          <p:cNvSpPr txBox="1">
            <a:spLocks noChangeArrowheads="1"/>
          </p:cNvSpPr>
          <p:nvPr/>
        </p:nvSpPr>
        <p:spPr bwMode="auto">
          <a:xfrm>
            <a:off x="838200" y="5081588"/>
            <a:ext cx="4816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atin typeface="Arial" charset="0"/>
              <a:cs typeface="Arial" charset="0"/>
            </a:endParaRPr>
          </a:p>
        </p:txBody>
      </p:sp>
      <p:sp>
        <p:nvSpPr>
          <p:cNvPr id="4100" name="Rectangle 9"/>
          <p:cNvSpPr>
            <a:spLocks noChangeArrowheads="1"/>
          </p:cNvSpPr>
          <p:nvPr/>
        </p:nvSpPr>
        <p:spPr bwMode="auto">
          <a:xfrm>
            <a:off x="7737475" y="271303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sz="2000">
              <a:solidFill>
                <a:srgbClr val="0000FF"/>
              </a:solidFill>
              <a:latin typeface="Arial" charset="0"/>
              <a:cs typeface="Arial" charset="0"/>
            </a:endParaRPr>
          </a:p>
        </p:txBody>
      </p:sp>
      <p:sp>
        <p:nvSpPr>
          <p:cNvPr id="4101" name="Rectangle 10"/>
          <p:cNvSpPr>
            <a:spLocks noChangeArrowheads="1"/>
          </p:cNvSpPr>
          <p:nvPr/>
        </p:nvSpPr>
        <p:spPr bwMode="auto">
          <a:xfrm>
            <a:off x="4648200" y="1039743"/>
            <a:ext cx="3429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b="1">
                <a:solidFill>
                  <a:srgbClr val="FF0000"/>
                </a:solidFill>
                <a:latin typeface="Times New Roman" pitchFamily="18" charset="0"/>
                <a:cs typeface="Times New Roman" pitchFamily="18" charset="0"/>
              </a:rPr>
              <a:t>Cao Bằng</a:t>
            </a:r>
          </a:p>
        </p:txBody>
      </p:sp>
      <p:sp>
        <p:nvSpPr>
          <p:cNvPr id="95243" name="Rectangle 11"/>
          <p:cNvSpPr>
            <a:spLocks noChangeArrowheads="1"/>
          </p:cNvSpPr>
          <p:nvPr/>
        </p:nvSpPr>
        <p:spPr bwMode="auto">
          <a:xfrm>
            <a:off x="339436" y="2438400"/>
            <a:ext cx="8382000" cy="9461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a:solidFill>
                  <a:srgbClr val="FF0000"/>
                </a:solidFill>
                <a:latin typeface="Times New Roman" pitchFamily="18" charset="0"/>
                <a:cs typeface="Times New Roman" pitchFamily="18" charset="0"/>
              </a:rPr>
              <a:t>1. Đọc thuộc lòng bài Cao Bằng. Đến Cao Bằng ta được đi qua những đèo nào?</a:t>
            </a:r>
          </a:p>
        </p:txBody>
      </p:sp>
      <p:sp>
        <p:nvSpPr>
          <p:cNvPr id="95244" name="Text Box 12"/>
          <p:cNvSpPr txBox="1">
            <a:spLocks noChangeArrowheads="1"/>
          </p:cNvSpPr>
          <p:nvPr/>
        </p:nvSpPr>
        <p:spPr bwMode="auto">
          <a:xfrm>
            <a:off x="360218" y="3392560"/>
            <a:ext cx="8153400" cy="9461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a:solidFill>
                  <a:schemeClr val="accent2"/>
                </a:solidFill>
              </a:rPr>
              <a:t>     </a:t>
            </a:r>
            <a:r>
              <a:rPr lang="en-US" sz="2800">
                <a:solidFill>
                  <a:srgbClr val="0000CC"/>
                </a:solidFill>
              </a:rPr>
              <a:t>Muốn đến Cao Bằng ta phải vượt qua Đèo Gió, Đèo Giàng, đèo Cao Bắc.</a:t>
            </a:r>
          </a:p>
        </p:txBody>
      </p:sp>
      <p:sp>
        <p:nvSpPr>
          <p:cNvPr id="10" name="Text Box 8"/>
          <p:cNvSpPr txBox="1">
            <a:spLocks noChangeArrowheads="1"/>
          </p:cNvSpPr>
          <p:nvPr/>
        </p:nvSpPr>
        <p:spPr bwMode="auto">
          <a:xfrm>
            <a:off x="360218" y="5340350"/>
            <a:ext cx="8264236" cy="9461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a:solidFill>
                  <a:srgbClr val="0000CC"/>
                </a:solidFill>
                <a:cs typeface="Times New Roman" pitchFamily="18" charset="0"/>
              </a:rPr>
              <a:t> </a:t>
            </a:r>
            <a:r>
              <a:rPr lang="en-US" sz="2800" smtClean="0">
                <a:solidFill>
                  <a:srgbClr val="0000CC"/>
                </a:solidFill>
                <a:cs typeface="Times New Roman" pitchFamily="18" charset="0"/>
              </a:rPr>
              <a:t>   Qua </a:t>
            </a:r>
            <a:r>
              <a:rPr lang="en-US" sz="2800">
                <a:solidFill>
                  <a:srgbClr val="0000CC"/>
                </a:solidFill>
                <a:cs typeface="Times New Roman" pitchFamily="18" charset="0"/>
              </a:rPr>
              <a:t>bài thơ, tác giả ca ngợi mảnh đất biên cương và con người Cao Bằng.</a:t>
            </a:r>
          </a:p>
        </p:txBody>
      </p:sp>
      <p:sp>
        <p:nvSpPr>
          <p:cNvPr id="11" name="Rectangle 9"/>
          <p:cNvSpPr>
            <a:spLocks noChangeArrowheads="1"/>
          </p:cNvSpPr>
          <p:nvPr/>
        </p:nvSpPr>
        <p:spPr bwMode="auto">
          <a:xfrm>
            <a:off x="7661275" y="608806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sz="2000">
              <a:solidFill>
                <a:srgbClr val="0000FF"/>
              </a:solidFill>
              <a:latin typeface="Times New Roman" pitchFamily="18" charset="0"/>
              <a:cs typeface="Times New Roman" pitchFamily="18" charset="0"/>
            </a:endParaRPr>
          </a:p>
        </p:txBody>
      </p:sp>
      <p:sp>
        <p:nvSpPr>
          <p:cNvPr id="3" name="TextBox 2"/>
          <p:cNvSpPr txBox="1"/>
          <p:nvPr/>
        </p:nvSpPr>
        <p:spPr>
          <a:xfrm>
            <a:off x="360218" y="4338710"/>
            <a:ext cx="8800807" cy="954107"/>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2. Đọc thuộc lòng bài Cao Bằng Qua bài thơ, tác giả muốn </a:t>
            </a:r>
          </a:p>
          <a:p>
            <a:r>
              <a:rPr lang="en-US" sz="2800" smtClean="0">
                <a:solidFill>
                  <a:srgbClr val="FF0000"/>
                </a:solidFill>
                <a:latin typeface="Times New Roman" pitchFamily="18" charset="0"/>
                <a:cs typeface="Times New Roman" pitchFamily="18" charset="0"/>
              </a:rPr>
              <a:t>nói lên điều gì?</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62625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5243"/>
                                        </p:tgtEl>
                                        <p:attrNameLst>
                                          <p:attrName>style.visibility</p:attrName>
                                        </p:attrNameLst>
                                      </p:cBhvr>
                                      <p:to>
                                        <p:strVal val="visible"/>
                                      </p:to>
                                    </p:set>
                                    <p:animEffect transition="in" filter="strips(downLeft)">
                                      <p:cBhvr>
                                        <p:cTn id="7" dur="500"/>
                                        <p:tgtEl>
                                          <p:spTgt spid="95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5244"/>
                                        </p:tgtEl>
                                        <p:attrNameLst>
                                          <p:attrName>style.visibility</p:attrName>
                                        </p:attrNameLst>
                                      </p:cBhvr>
                                      <p:to>
                                        <p:strVal val="visible"/>
                                      </p:to>
                                    </p:set>
                                    <p:anim calcmode="lin" valueType="num">
                                      <p:cBhvr>
                                        <p:cTn id="12" dur="500" fill="hold"/>
                                        <p:tgtEl>
                                          <p:spTgt spid="95244"/>
                                        </p:tgtEl>
                                        <p:attrNameLst>
                                          <p:attrName>ppt_w</p:attrName>
                                        </p:attrNameLst>
                                      </p:cBhvr>
                                      <p:tavLst>
                                        <p:tav tm="0">
                                          <p:val>
                                            <p:fltVal val="0"/>
                                          </p:val>
                                        </p:tav>
                                        <p:tav tm="100000">
                                          <p:val>
                                            <p:strVal val="#ppt_w"/>
                                          </p:val>
                                        </p:tav>
                                      </p:tavLst>
                                    </p:anim>
                                    <p:anim calcmode="lin" valueType="num">
                                      <p:cBhvr>
                                        <p:cTn id="13" dur="500" fill="hold"/>
                                        <p:tgtEl>
                                          <p:spTgt spid="95244"/>
                                        </p:tgtEl>
                                        <p:attrNameLst>
                                          <p:attrName>ppt_h</p:attrName>
                                        </p:attrNameLst>
                                      </p:cBhvr>
                                      <p:tavLst>
                                        <p:tav tm="0">
                                          <p:val>
                                            <p:fltVal val="0"/>
                                          </p:val>
                                        </p:tav>
                                        <p:tav tm="100000">
                                          <p:val>
                                            <p:strVal val="#ppt_h"/>
                                          </p:val>
                                        </p:tav>
                                      </p:tavLst>
                                    </p:anim>
                                    <p:animEffect transition="in" filter="fade">
                                      <p:cBhvr>
                                        <p:cTn id="14" dur="500"/>
                                        <p:tgtEl>
                                          <p:spTgt spid="9524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3" grpId="0"/>
      <p:bldP spid="95244"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838200" y="5294313"/>
            <a:ext cx="4816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atin typeface="Arial" charset="0"/>
              <a:cs typeface="Arial" charset="0"/>
            </a:endParaRPr>
          </a:p>
        </p:txBody>
      </p:sp>
      <p:sp>
        <p:nvSpPr>
          <p:cNvPr id="16387" name="Rectangle 4"/>
          <p:cNvSpPr>
            <a:spLocks noChangeArrowheads="1"/>
          </p:cNvSpPr>
          <p:nvPr/>
        </p:nvSpPr>
        <p:spPr bwMode="auto">
          <a:xfrm>
            <a:off x="7585075" y="292576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sz="2000">
              <a:solidFill>
                <a:srgbClr val="0000FF"/>
              </a:solidFill>
              <a:latin typeface="Times New Roman" pitchFamily="18" charset="0"/>
              <a:cs typeface="Times New Roman" pitchFamily="18" charset="0"/>
            </a:endParaRPr>
          </a:p>
        </p:txBody>
      </p:sp>
      <p:sp>
        <p:nvSpPr>
          <p:cNvPr id="80904" name="AutoShape 8"/>
          <p:cNvSpPr>
            <a:spLocks noChangeArrowheads="1"/>
          </p:cNvSpPr>
          <p:nvPr/>
        </p:nvSpPr>
        <p:spPr bwMode="auto">
          <a:xfrm>
            <a:off x="152400" y="1600200"/>
            <a:ext cx="8610600" cy="457200"/>
          </a:xfrm>
          <a:prstGeom prst="horizontalScroll">
            <a:avLst>
              <a:gd name="adj" fmla="val 1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smtClean="0">
                <a:solidFill>
                  <a:srgbClr val="FF0000"/>
                </a:solidFill>
                <a:latin typeface="Times New Roman" pitchFamily="18" charset="0"/>
                <a:cs typeface="Times New Roman" pitchFamily="18" charset="0"/>
              </a:rPr>
              <a:t>	- Nhờ </a:t>
            </a:r>
            <a:r>
              <a:rPr lang="en-US" sz="2800">
                <a:solidFill>
                  <a:srgbClr val="FF0000"/>
                </a:solidFill>
                <a:latin typeface="Times New Roman" pitchFamily="18" charset="0"/>
                <a:cs typeface="Times New Roman" pitchFamily="18" charset="0"/>
              </a:rPr>
              <a:t>đâu mà quan án phá được các vụ án ?</a:t>
            </a:r>
          </a:p>
        </p:txBody>
      </p:sp>
      <p:sp>
        <p:nvSpPr>
          <p:cNvPr id="80907" name="Rectangle 11"/>
          <p:cNvSpPr>
            <a:spLocks noChangeArrowheads="1"/>
          </p:cNvSpPr>
          <p:nvPr/>
        </p:nvSpPr>
        <p:spPr bwMode="auto">
          <a:xfrm>
            <a:off x="692727" y="2146076"/>
            <a:ext cx="79216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smtClean="0">
                <a:latin typeface="Times New Roman" pitchFamily="18" charset="0"/>
                <a:cs typeface="Times New Roman" pitchFamily="18" charset="0"/>
              </a:rPr>
              <a:t>	Quan </a:t>
            </a:r>
            <a:r>
              <a:rPr lang="en-US" sz="2800">
                <a:latin typeface="Times New Roman" pitchFamily="18" charset="0"/>
                <a:cs typeface="Times New Roman" pitchFamily="18" charset="0"/>
              </a:rPr>
              <a:t>án phá được các vụ án nhờ thông minh, quyết đoán hay là nhờ nắm vững đặc điểm tâm lý của kẻ phạm </a:t>
            </a:r>
            <a:r>
              <a:rPr lang="en-US" sz="2800" smtClean="0">
                <a:latin typeface="Times New Roman" pitchFamily="18" charset="0"/>
                <a:cs typeface="Times New Roman" pitchFamily="18" charset="0"/>
              </a:rPr>
              <a:t>tội.</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2283302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904"/>
                                        </p:tgtEl>
                                        <p:attrNameLst>
                                          <p:attrName>style.visibility</p:attrName>
                                        </p:attrNameLst>
                                      </p:cBhvr>
                                      <p:to>
                                        <p:strVal val="visible"/>
                                      </p:to>
                                    </p:set>
                                    <p:animEffect transition="in" filter="checkerboard(across)">
                                      <p:cBhvr>
                                        <p:cTn id="7" dur="500"/>
                                        <p:tgtEl>
                                          <p:spTgt spid="809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0907"/>
                                        </p:tgtEl>
                                        <p:attrNameLst>
                                          <p:attrName>style.visibility</p:attrName>
                                        </p:attrNameLst>
                                      </p:cBhvr>
                                      <p:to>
                                        <p:strVal val="visible"/>
                                      </p:to>
                                    </p:set>
                                    <p:animEffect transition="in" filter="checkerboard(across)">
                                      <p:cBhvr>
                                        <p:cTn id="12" dur="500"/>
                                        <p:tgtEl>
                                          <p:spTgt spid="80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4" grpId="0"/>
      <p:bldP spid="809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838200" y="5294313"/>
            <a:ext cx="4816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atin typeface="Arial" charset="0"/>
              <a:cs typeface="Arial" charset="0"/>
            </a:endParaRPr>
          </a:p>
        </p:txBody>
      </p:sp>
      <p:sp>
        <p:nvSpPr>
          <p:cNvPr id="78859" name="Rectangle 11"/>
          <p:cNvSpPr>
            <a:spLocks noChangeArrowheads="1"/>
          </p:cNvSpPr>
          <p:nvPr/>
        </p:nvSpPr>
        <p:spPr bwMode="auto">
          <a:xfrm>
            <a:off x="609600" y="7620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rgbClr val="FF0000"/>
                </a:solidFill>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	- Qua </a:t>
            </a:r>
            <a:r>
              <a:rPr lang="en-US" sz="2800">
                <a:solidFill>
                  <a:srgbClr val="FF0000"/>
                </a:solidFill>
                <a:latin typeface="Times New Roman" pitchFamily="18" charset="0"/>
                <a:cs typeface="Times New Roman" pitchFamily="18" charset="0"/>
              </a:rPr>
              <a:t>việc tìm hiểu câu chuyện em thấy câu chuyện nói lên điều gì ?</a:t>
            </a:r>
          </a:p>
        </p:txBody>
      </p:sp>
      <p:sp>
        <p:nvSpPr>
          <p:cNvPr id="2" name="Horizontal Scroll 1"/>
          <p:cNvSpPr/>
          <p:nvPr/>
        </p:nvSpPr>
        <p:spPr>
          <a:xfrm>
            <a:off x="990600" y="2100943"/>
            <a:ext cx="7543800" cy="2971800"/>
          </a:xfrm>
          <a:prstGeom prst="horizontalScroll">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chemeClr val="tx1"/>
                </a:solidFill>
                <a:latin typeface="Times New Roman" pitchFamily="18" charset="0"/>
                <a:cs typeface="Times New Roman" pitchFamily="18" charset="0"/>
              </a:rPr>
              <a:t>	Ca </a:t>
            </a:r>
            <a:r>
              <a:rPr lang="en-US" sz="3200" b="1">
                <a:solidFill>
                  <a:schemeClr val="tx1"/>
                </a:solidFill>
                <a:latin typeface="Times New Roman" pitchFamily="18" charset="0"/>
                <a:cs typeface="Times New Roman" pitchFamily="18" charset="0"/>
              </a:rPr>
              <a:t>ngợi quan án là người thông minh, có tài xử kiện.</a:t>
            </a:r>
            <a:endParaRPr lang="en-US" sz="3200">
              <a:solidFill>
                <a:schemeClr val="tx1"/>
              </a:solidFill>
            </a:endParaRPr>
          </a:p>
        </p:txBody>
      </p:sp>
    </p:spTree>
    <p:extLst>
      <p:ext uri="{BB962C8B-B14F-4D97-AF65-F5344CB8AC3E}">
        <p14:creationId xmlns:p14="http://schemas.microsoft.com/office/powerpoint/2010/main" val="10477314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59"/>
                                        </p:tgtEl>
                                        <p:attrNameLst>
                                          <p:attrName>style.visibility</p:attrName>
                                        </p:attrNameLst>
                                      </p:cBhvr>
                                      <p:to>
                                        <p:strVal val="visible"/>
                                      </p:to>
                                    </p:set>
                                    <p:animEffect transition="in" filter="checkerboard(across)">
                                      <p:cBhvr>
                                        <p:cTn id="7" dur="500"/>
                                        <p:tgtEl>
                                          <p:spTgt spid="7885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9"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420225" cy="7010400"/>
          </a:xfrm>
          <a:prstGeom prst="rect">
            <a:avLst/>
          </a:prstGeom>
        </p:spPr>
      </p:pic>
    </p:spTree>
    <p:extLst>
      <p:ext uri="{BB962C8B-B14F-4D97-AF65-F5344CB8AC3E}">
        <p14:creationId xmlns:p14="http://schemas.microsoft.com/office/powerpoint/2010/main" val="996551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5715000" cy="6986528"/>
          </a:xfrm>
          <a:prstGeom prst="rect">
            <a:avLst/>
          </a:prstGeom>
        </p:spPr>
        <p:txBody>
          <a:bodyPr wrap="square">
            <a:spAutoFit/>
          </a:bodyPr>
          <a:lstStyle/>
          <a:p>
            <a:pPr algn="just"/>
            <a:r>
              <a:rPr lang="en-US" sz="2800" smtClean="0">
                <a:latin typeface="Times New Roman" pitchFamily="18" charset="0"/>
                <a:cs typeface="Times New Roman" pitchFamily="18" charset="0"/>
              </a:rPr>
              <a:t>	Quan </a:t>
            </a:r>
            <a:r>
              <a:rPr lang="en-US" sz="2800">
                <a:latin typeface="Times New Roman" pitchFamily="18" charset="0"/>
                <a:cs typeface="Times New Roman" pitchFamily="18" charset="0"/>
              </a:rPr>
              <a:t>nói sư cụ biện lễ cúng Phật, rồi gọi hết sư vãi, kẻ ăn người ở trong chùa ra, giao cho mỗi người cầm một nắm thóc và  bảo:</a:t>
            </a:r>
          </a:p>
          <a:p>
            <a:pPr algn="just"/>
            <a:r>
              <a:rPr lang="en-US" sz="2800" smtClean="0">
                <a:solidFill>
                  <a:srgbClr val="FF0000"/>
                </a:solidFill>
                <a:latin typeface="Times New Roman" pitchFamily="18" charset="0"/>
                <a:cs typeface="Times New Roman" pitchFamily="18" charset="0"/>
              </a:rPr>
              <a:t>	</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Chùa ta mất tiền , chưa rõ thủ phạm . Mỗi người hãy cầm một nắm thóc đã ngâm nước rồi vừa chạy đàn, vừa niệm Phật. Đức Phật rất thiêng. Ai gian, Phật sẽ làm cho thóc trong tay kẻ đó nảy mầm. Như vậy, ngay gian sẽ rõ.</a:t>
            </a:r>
          </a:p>
          <a:p>
            <a:pPr algn="just"/>
            <a:r>
              <a:rPr lang="en-US" sz="2800" smtClean="0">
                <a:latin typeface="Times New Roman" pitchFamily="18" charset="0"/>
                <a:cs typeface="Times New Roman" pitchFamily="18" charset="0"/>
              </a:rPr>
              <a:t>	Mới </a:t>
            </a:r>
            <a:r>
              <a:rPr lang="en-US" sz="2800">
                <a:latin typeface="Times New Roman" pitchFamily="18" charset="0"/>
                <a:cs typeface="Times New Roman" pitchFamily="18" charset="0"/>
              </a:rPr>
              <a:t>vài vòng chạy, đã thấy một chú tiểu thỉnh thoảng hé bàn tay cầm thóc ra xem. Quan lập tức cho bắt chú tiểu vì chỉ kẻ có tật mới hay giật mình. Chú tiểu kia đành nhận tội.</a:t>
            </a:r>
          </a:p>
        </p:txBody>
      </p:sp>
      <p:sp>
        <p:nvSpPr>
          <p:cNvPr id="4" name="Rectangle 3"/>
          <p:cNvSpPr/>
          <p:nvPr/>
        </p:nvSpPr>
        <p:spPr>
          <a:xfrm>
            <a:off x="6019800" y="533400"/>
            <a:ext cx="2971800" cy="2590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Times New Roman" pitchFamily="18" charset="0"/>
                <a:cs typeface="Times New Roman" pitchFamily="18" charset="0"/>
              </a:rPr>
              <a:t>Người dẫn chuyện: giọng rõ ràng, rành mạch, biểu thị cảm xúc khâm phục</a:t>
            </a:r>
            <a:endParaRPr lang="en-US" sz="2800">
              <a:solidFill>
                <a:schemeClr val="tx1"/>
              </a:solidFill>
              <a:latin typeface="Times New Roman" pitchFamily="18" charset="0"/>
              <a:cs typeface="Times New Roman" pitchFamily="18" charset="0"/>
            </a:endParaRPr>
          </a:p>
        </p:txBody>
      </p:sp>
      <p:sp>
        <p:nvSpPr>
          <p:cNvPr id="8" name="Rectangle 7"/>
          <p:cNvSpPr/>
          <p:nvPr/>
        </p:nvSpPr>
        <p:spPr>
          <a:xfrm>
            <a:off x="6019800" y="4191000"/>
            <a:ext cx="2971800" cy="14478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Times New Roman" pitchFamily="18" charset="0"/>
                <a:cs typeface="Times New Roman" pitchFamily="18" charset="0"/>
              </a:rPr>
              <a:t>Quan án: giọng ôn tồn, đĩnh đạc, trang nghiêm,</a:t>
            </a:r>
            <a:endParaRPr lang="en-US" sz="2800">
              <a:solidFill>
                <a:schemeClr val="tx1"/>
              </a:solidFill>
              <a:latin typeface="Times New Roman" pitchFamily="18" charset="0"/>
              <a:cs typeface="Times New Roman" pitchFamily="18" charset="0"/>
            </a:endParaRPr>
          </a:p>
        </p:txBody>
      </p:sp>
      <p:cxnSp>
        <p:nvCxnSpPr>
          <p:cNvPr id="6" name="Straight Connector 5"/>
          <p:cNvCxnSpPr/>
          <p:nvPr/>
        </p:nvCxnSpPr>
        <p:spPr>
          <a:xfrm>
            <a:off x="5867400" y="-76200"/>
            <a:ext cx="0" cy="693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49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
            <a:ext cx="8229600" cy="6251968"/>
          </a:xfrm>
          <a:prstGeom prst="rect">
            <a:avLst/>
          </a:prstGeom>
        </p:spPr>
        <p:txBody>
          <a:bodyPr wrap="square">
            <a:spAutoFit/>
          </a:bodyPr>
          <a:lstStyle/>
          <a:p>
            <a:pPr>
              <a:lnSpc>
                <a:spcPct val="120000"/>
              </a:lnSpc>
            </a:pPr>
            <a:r>
              <a:rPr lang="en-US" sz="2800" smtClean="0">
                <a:latin typeface="Times New Roman" pitchFamily="18" charset="0"/>
                <a:cs typeface="Times New Roman" pitchFamily="18" charset="0"/>
              </a:rPr>
              <a:t>	Quan </a:t>
            </a:r>
            <a:r>
              <a:rPr lang="en-US" sz="2800">
                <a:latin typeface="Times New Roman" pitchFamily="18" charset="0"/>
                <a:cs typeface="Times New Roman" pitchFamily="18" charset="0"/>
              </a:rPr>
              <a:t>nói sư cụ </a:t>
            </a:r>
            <a:r>
              <a:rPr lang="en-US" sz="2800">
                <a:solidFill>
                  <a:srgbClr val="FF0000"/>
                </a:solidFill>
                <a:latin typeface="Times New Roman" pitchFamily="18" charset="0"/>
                <a:cs typeface="Times New Roman" pitchFamily="18" charset="0"/>
              </a:rPr>
              <a:t>biện lễ </a:t>
            </a:r>
            <a:r>
              <a:rPr lang="en-US" sz="2800">
                <a:latin typeface="Times New Roman" pitchFamily="18" charset="0"/>
                <a:cs typeface="Times New Roman" pitchFamily="18" charset="0"/>
              </a:rPr>
              <a:t>cúng Phật, rồi </a:t>
            </a:r>
            <a:r>
              <a:rPr lang="en-US" sz="2800">
                <a:solidFill>
                  <a:srgbClr val="FF0000"/>
                </a:solidFill>
                <a:latin typeface="Times New Roman" pitchFamily="18" charset="0"/>
                <a:cs typeface="Times New Roman" pitchFamily="18" charset="0"/>
              </a:rPr>
              <a:t>gọi hết </a:t>
            </a:r>
            <a:r>
              <a:rPr lang="en-US" sz="2800">
                <a:latin typeface="Times New Roman" pitchFamily="18" charset="0"/>
                <a:cs typeface="Times New Roman" pitchFamily="18" charset="0"/>
              </a:rPr>
              <a:t>sư vãi, kẻ ăn người ở trong chùa ra, giao cho mỗi người cầm một </a:t>
            </a:r>
            <a:r>
              <a:rPr lang="en-US" sz="2800">
                <a:solidFill>
                  <a:srgbClr val="FF0000"/>
                </a:solidFill>
                <a:latin typeface="Times New Roman" pitchFamily="18" charset="0"/>
                <a:cs typeface="Times New Roman" pitchFamily="18" charset="0"/>
              </a:rPr>
              <a:t>nắm thóc </a:t>
            </a:r>
            <a:r>
              <a:rPr lang="en-US" sz="2800">
                <a:latin typeface="Times New Roman" pitchFamily="18" charset="0"/>
                <a:cs typeface="Times New Roman" pitchFamily="18" charset="0"/>
              </a:rPr>
              <a:t>và  </a:t>
            </a:r>
            <a:r>
              <a:rPr lang="en-US" sz="2800">
                <a:solidFill>
                  <a:srgbClr val="FF0000"/>
                </a:solidFill>
                <a:latin typeface="Times New Roman" pitchFamily="18" charset="0"/>
                <a:cs typeface="Times New Roman" pitchFamily="18" charset="0"/>
              </a:rPr>
              <a:t>bảo</a:t>
            </a:r>
            <a:r>
              <a:rPr lang="en-US" sz="2800">
                <a:latin typeface="Times New Roman" pitchFamily="18" charset="0"/>
                <a:cs typeface="Times New Roman" pitchFamily="18" charset="0"/>
              </a:rPr>
              <a:t>:</a:t>
            </a:r>
          </a:p>
          <a:p>
            <a:pPr>
              <a:lnSpc>
                <a:spcPct val="120000"/>
              </a:lnSpc>
            </a:pPr>
            <a:r>
              <a:rPr lang="en-US" sz="2800" smtClean="0">
                <a:solidFill>
                  <a:srgbClr val="FF0000"/>
                </a:solidFill>
                <a:latin typeface="Times New Roman" pitchFamily="18" charset="0"/>
                <a:cs typeface="Times New Roman" pitchFamily="18" charset="0"/>
              </a:rPr>
              <a:t>	</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Chùa ta mất </a:t>
            </a:r>
            <a:r>
              <a:rPr lang="en-US" sz="2800" smtClean="0">
                <a:latin typeface="Times New Roman" pitchFamily="18" charset="0"/>
                <a:cs typeface="Times New Roman" pitchFamily="18" charset="0"/>
              </a:rPr>
              <a:t>tiền, </a:t>
            </a:r>
            <a:r>
              <a:rPr lang="en-US" sz="2800">
                <a:solidFill>
                  <a:srgbClr val="FF0000"/>
                </a:solidFill>
                <a:latin typeface="Times New Roman" pitchFamily="18" charset="0"/>
                <a:cs typeface="Times New Roman" pitchFamily="18" charset="0"/>
              </a:rPr>
              <a:t>chưa rõ </a:t>
            </a:r>
            <a:r>
              <a:rPr lang="en-US" sz="2800">
                <a:latin typeface="Times New Roman" pitchFamily="18" charset="0"/>
                <a:cs typeface="Times New Roman" pitchFamily="18" charset="0"/>
              </a:rPr>
              <a:t>thủ phạm . Mỗi người hãy cầm một nắm thóc đã ngâm nước rồi vừa </a:t>
            </a:r>
            <a:r>
              <a:rPr lang="en-US" sz="2800">
                <a:solidFill>
                  <a:srgbClr val="FF0000"/>
                </a:solidFill>
                <a:latin typeface="Times New Roman" pitchFamily="18" charset="0"/>
                <a:cs typeface="Times New Roman" pitchFamily="18" charset="0"/>
              </a:rPr>
              <a:t>chạy đàn</a:t>
            </a:r>
            <a:r>
              <a:rPr lang="en-US" sz="2800">
                <a:latin typeface="Times New Roman" pitchFamily="18" charset="0"/>
                <a:cs typeface="Times New Roman" pitchFamily="18" charset="0"/>
              </a:rPr>
              <a:t>, vừa </a:t>
            </a:r>
            <a:r>
              <a:rPr lang="en-US" sz="2800">
                <a:solidFill>
                  <a:srgbClr val="FF0000"/>
                </a:solidFill>
                <a:latin typeface="Times New Roman" pitchFamily="18" charset="0"/>
                <a:cs typeface="Times New Roman" pitchFamily="18" charset="0"/>
              </a:rPr>
              <a:t>niệm Phật</a:t>
            </a:r>
            <a:r>
              <a:rPr lang="en-US" sz="2800">
                <a:latin typeface="Times New Roman" pitchFamily="18" charset="0"/>
                <a:cs typeface="Times New Roman" pitchFamily="18" charset="0"/>
              </a:rPr>
              <a:t>. Đức Phật rất thiêng. Ai gian, Phật sẽ làm cho thóc trong tay kẻ đó nảy mầm. Như vậy, ngay gian sẽ rõ.</a:t>
            </a:r>
          </a:p>
          <a:p>
            <a:pPr>
              <a:lnSpc>
                <a:spcPct val="120000"/>
              </a:lnSpc>
            </a:pPr>
            <a:r>
              <a:rPr lang="en-US" sz="2800" smtClean="0">
                <a:latin typeface="Times New Roman" pitchFamily="18" charset="0"/>
                <a:cs typeface="Times New Roman" pitchFamily="18" charset="0"/>
              </a:rPr>
              <a:t>	Mới </a:t>
            </a:r>
            <a:r>
              <a:rPr lang="en-US" sz="2800">
                <a:latin typeface="Times New Roman" pitchFamily="18" charset="0"/>
                <a:cs typeface="Times New Roman" pitchFamily="18" charset="0"/>
              </a:rPr>
              <a:t>vài vòng chạy, đã thấy một chú tiểu thỉnh thoảng </a:t>
            </a:r>
            <a:r>
              <a:rPr lang="en-US" sz="2800">
                <a:solidFill>
                  <a:srgbClr val="FF0000"/>
                </a:solidFill>
                <a:latin typeface="Times New Roman" pitchFamily="18" charset="0"/>
                <a:cs typeface="Times New Roman" pitchFamily="18" charset="0"/>
              </a:rPr>
              <a:t>hé bàn tay </a:t>
            </a:r>
            <a:r>
              <a:rPr lang="en-US" sz="2800">
                <a:latin typeface="Times New Roman" pitchFamily="18" charset="0"/>
                <a:cs typeface="Times New Roman" pitchFamily="18" charset="0"/>
              </a:rPr>
              <a:t>cầm thóc ra xem. Quan </a:t>
            </a:r>
            <a:r>
              <a:rPr lang="en-US" sz="2800">
                <a:solidFill>
                  <a:srgbClr val="FF0000"/>
                </a:solidFill>
                <a:latin typeface="Times New Roman" pitchFamily="18" charset="0"/>
                <a:cs typeface="Times New Roman" pitchFamily="18" charset="0"/>
              </a:rPr>
              <a:t>lập tức </a:t>
            </a:r>
            <a:r>
              <a:rPr lang="en-US" sz="2800">
                <a:latin typeface="Times New Roman" pitchFamily="18" charset="0"/>
                <a:cs typeface="Times New Roman" pitchFamily="18" charset="0"/>
              </a:rPr>
              <a:t>cho bắt chú tiểu vì chỉ kẻ </a:t>
            </a:r>
            <a:r>
              <a:rPr lang="en-US" sz="2800">
                <a:solidFill>
                  <a:srgbClr val="FF0000"/>
                </a:solidFill>
                <a:latin typeface="Times New Roman" pitchFamily="18" charset="0"/>
                <a:cs typeface="Times New Roman" pitchFamily="18" charset="0"/>
              </a:rPr>
              <a:t>có tật </a:t>
            </a:r>
            <a:r>
              <a:rPr lang="en-US" sz="2800">
                <a:latin typeface="Times New Roman" pitchFamily="18" charset="0"/>
                <a:cs typeface="Times New Roman" pitchFamily="18" charset="0"/>
              </a:rPr>
              <a:t>mới hay </a:t>
            </a:r>
            <a:r>
              <a:rPr lang="en-US" sz="2800">
                <a:solidFill>
                  <a:srgbClr val="FF0000"/>
                </a:solidFill>
                <a:latin typeface="Times New Roman" pitchFamily="18" charset="0"/>
                <a:cs typeface="Times New Roman" pitchFamily="18" charset="0"/>
              </a:rPr>
              <a:t>giật mình</a:t>
            </a:r>
            <a:r>
              <a:rPr lang="en-US" sz="2800">
                <a:latin typeface="Times New Roman" pitchFamily="18" charset="0"/>
                <a:cs typeface="Times New Roman" pitchFamily="18" charset="0"/>
              </a:rPr>
              <a:t>. Chú tiểu kia đành nhận tội.</a:t>
            </a:r>
          </a:p>
        </p:txBody>
      </p:sp>
    </p:spTree>
    <p:extLst>
      <p:ext uri="{BB962C8B-B14F-4D97-AF65-F5344CB8AC3E}">
        <p14:creationId xmlns:p14="http://schemas.microsoft.com/office/powerpoint/2010/main" val="450554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46808" y="145473"/>
            <a:ext cx="4201391" cy="1981200"/>
          </a:xfrm>
          <a:prstGeom prst="rightArrow">
            <a:avLst>
              <a:gd name="adj1" fmla="val 73776"/>
              <a:gd name="adj2" fmla="val 50000"/>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itchFamily="18" charset="0"/>
                <a:cs typeface="Times New Roman" pitchFamily="18" charset="0"/>
              </a:rPr>
              <a:t>Nêu nội dung bài?</a:t>
            </a:r>
          </a:p>
        </p:txBody>
      </p:sp>
      <p:sp>
        <p:nvSpPr>
          <p:cNvPr id="3" name="Horizontal Scroll 2"/>
          <p:cNvSpPr/>
          <p:nvPr/>
        </p:nvSpPr>
        <p:spPr>
          <a:xfrm>
            <a:off x="599209" y="2362200"/>
            <a:ext cx="7772400" cy="2514600"/>
          </a:xfrm>
          <a:prstGeom prst="horizont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a:solidFill>
                  <a:srgbClr val="FF0000"/>
                </a:solidFill>
                <a:latin typeface="Times New Roman" pitchFamily="18" charset="0"/>
                <a:cs typeface="Times New Roman" pitchFamily="18" charset="0"/>
              </a:rPr>
              <a:t>Nội dung:</a:t>
            </a:r>
            <a:r>
              <a:rPr lang="en-US" sz="3600" b="1" i="1">
                <a:solidFill>
                  <a:srgbClr val="0000CC"/>
                </a:solidFill>
                <a:latin typeface="Times New Roman" pitchFamily="18" charset="0"/>
                <a:cs typeface="Times New Roman" pitchFamily="18" charset="0"/>
              </a:rPr>
              <a:t> </a:t>
            </a:r>
            <a:r>
              <a:rPr lang="en-US" sz="3600" b="1">
                <a:solidFill>
                  <a:schemeClr val="tx1"/>
                </a:solidFill>
                <a:latin typeface="Times New Roman" pitchFamily="18" charset="0"/>
                <a:cs typeface="Times New Roman" pitchFamily="18" charset="0"/>
              </a:rPr>
              <a:t>Ca ngợi quan án là người thông minh, </a:t>
            </a:r>
            <a:r>
              <a:rPr lang="en-US" sz="3600" b="1" smtClean="0">
                <a:solidFill>
                  <a:schemeClr val="tx1"/>
                </a:solidFill>
                <a:latin typeface="Times New Roman" pitchFamily="18" charset="0"/>
                <a:cs typeface="Times New Roman" pitchFamily="18" charset="0"/>
              </a:rPr>
              <a:t>có tài </a:t>
            </a:r>
            <a:r>
              <a:rPr lang="en-US" sz="3600" b="1">
                <a:solidFill>
                  <a:schemeClr val="tx1"/>
                </a:solidFill>
                <a:latin typeface="Times New Roman" pitchFamily="18" charset="0"/>
                <a:cs typeface="Times New Roman" pitchFamily="18" charset="0"/>
              </a:rPr>
              <a:t>xử kiện.</a:t>
            </a:r>
          </a:p>
        </p:txBody>
      </p:sp>
    </p:spTree>
    <p:extLst>
      <p:ext uri="{BB962C8B-B14F-4D97-AF65-F5344CB8AC3E}">
        <p14:creationId xmlns:p14="http://schemas.microsoft.com/office/powerpoint/2010/main" val="253548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5946775"/>
            <a:ext cx="8229600" cy="835025"/>
          </a:xfrm>
        </p:spPr>
        <p:txBody>
          <a:bodyPr>
            <a:normAutofit/>
          </a:bodyPr>
          <a:lstStyle/>
          <a:p>
            <a:pPr eaLnBrk="1" hangingPunct="1"/>
            <a:r>
              <a:rPr lang="en-US" sz="3600" b="1" smtClean="0">
                <a:solidFill>
                  <a:srgbClr val="FF0000"/>
                </a:solidFill>
                <a:latin typeface="Times New Roman" pitchFamily="18" charset="0"/>
              </a:rPr>
              <a:t>Nội dung bức tranh vẽ gì ?</a:t>
            </a:r>
          </a:p>
        </p:txBody>
      </p:sp>
      <p:pic>
        <p:nvPicPr>
          <p:cNvPr id="614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9538" y="60325"/>
            <a:ext cx="8915400" cy="5883275"/>
          </a:xfrm>
          <a:noFill/>
          <a:ln w="57150">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388058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8600" y="1205365"/>
            <a:ext cx="8534400" cy="563185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1257300" y="76200"/>
            <a:ext cx="6477000" cy="533400"/>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latin typeface="Times New Roman" pitchFamily="18" charset="0"/>
                <a:cs typeface="Times New Roman" pitchFamily="18" charset="0"/>
              </a:rPr>
              <a:t>PHÂN XỬ TÀI TÌNH</a:t>
            </a:r>
            <a:endParaRPr lang="en-US" sz="3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latin typeface="Times New Roman" pitchFamily="18" charset="0"/>
              <a:cs typeface="Times New Roman" pitchFamily="18" charset="0"/>
            </a:endParaRPr>
          </a:p>
        </p:txBody>
      </p:sp>
      <p:sp>
        <p:nvSpPr>
          <p:cNvPr id="6" name="TextBox 5"/>
          <p:cNvSpPr txBox="1"/>
          <p:nvPr/>
        </p:nvSpPr>
        <p:spPr>
          <a:xfrm>
            <a:off x="5486400" y="710625"/>
            <a:ext cx="4114800" cy="584775"/>
          </a:xfrm>
          <a:prstGeom prst="rect">
            <a:avLst/>
          </a:prstGeom>
          <a:noFill/>
        </p:spPr>
        <p:txBody>
          <a:bodyPr wrap="square" rtlCol="0">
            <a:spAutoFit/>
          </a:bodyPr>
          <a:lstStyle/>
          <a:p>
            <a:r>
              <a:rPr lang="en-US" sz="3200" b="1" i="1" smtClean="0">
                <a:latin typeface="Times New Roman" pitchFamily="18" charset="0"/>
                <a:cs typeface="Times New Roman" pitchFamily="18" charset="0"/>
              </a:rPr>
              <a:t>Nguyễn Đổng Chi</a:t>
            </a:r>
            <a:endParaRPr lang="en-US" sz="3200" b="1" i="1">
              <a:latin typeface="Times New Roman" pitchFamily="18" charset="0"/>
              <a:cs typeface="Times New Roman" pitchFamily="18" charset="0"/>
            </a:endParaRPr>
          </a:p>
        </p:txBody>
      </p:sp>
    </p:spTree>
    <p:extLst>
      <p:ext uri="{BB962C8B-B14F-4D97-AF65-F5344CB8AC3E}">
        <p14:creationId xmlns:p14="http://schemas.microsoft.com/office/powerpoint/2010/main" val="2440612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ight Arrow 1"/>
          <p:cNvSpPr/>
          <p:nvPr/>
        </p:nvSpPr>
        <p:spPr>
          <a:xfrm>
            <a:off x="1517073" y="0"/>
            <a:ext cx="2971800" cy="16002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Chia đoạn</a:t>
            </a:r>
            <a:endParaRPr lang="en-US" sz="3600" b="1">
              <a:latin typeface="Times New Roman" pitchFamily="18" charset="0"/>
              <a:cs typeface="Times New Roman" pitchFamily="18" charset="0"/>
            </a:endParaRPr>
          </a:p>
        </p:txBody>
      </p:sp>
      <p:sp>
        <p:nvSpPr>
          <p:cNvPr id="3" name="Rounded Rectangle 2"/>
          <p:cNvSpPr/>
          <p:nvPr/>
        </p:nvSpPr>
        <p:spPr>
          <a:xfrm>
            <a:off x="457200" y="2133600"/>
            <a:ext cx="2552700" cy="4343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Times New Roman" pitchFamily="18" charset="0"/>
                <a:cs typeface="Times New Roman" pitchFamily="18" charset="0"/>
              </a:rPr>
              <a:t>Đoạn 1:</a:t>
            </a:r>
          </a:p>
          <a:p>
            <a:pPr algn="ctr"/>
            <a:r>
              <a:rPr lang="en-US" sz="2800" b="1" smtClean="0">
                <a:solidFill>
                  <a:schemeClr val="bg1"/>
                </a:solidFill>
                <a:latin typeface="Times New Roman" pitchFamily="18" charset="0"/>
                <a:cs typeface="Times New Roman" pitchFamily="18" charset="0"/>
              </a:rPr>
              <a:t>Xưa, có một </a:t>
            </a:r>
          </a:p>
          <a:p>
            <a:pPr algn="ctr"/>
            <a:r>
              <a:rPr lang="en-US" sz="2800" b="1" smtClean="0">
                <a:solidFill>
                  <a:schemeClr val="bg1"/>
                </a:solidFill>
                <a:latin typeface="Times New Roman" pitchFamily="18" charset="0"/>
                <a:cs typeface="Times New Roman" pitchFamily="18" charset="0"/>
              </a:rPr>
              <a:t>…</a:t>
            </a:r>
          </a:p>
          <a:p>
            <a:pPr algn="ctr"/>
            <a:r>
              <a:rPr lang="en-US" sz="2800" b="1" smtClean="0">
                <a:solidFill>
                  <a:schemeClr val="bg1"/>
                </a:solidFill>
                <a:latin typeface="Times New Roman" pitchFamily="18" charset="0"/>
                <a:cs typeface="Times New Roman" pitchFamily="18" charset="0"/>
              </a:rPr>
              <a:t>lấy trộm.</a:t>
            </a:r>
            <a:endParaRPr lang="en-US" sz="2800" b="1">
              <a:solidFill>
                <a:schemeClr val="bg1"/>
              </a:solidFill>
              <a:latin typeface="Times New Roman" pitchFamily="18" charset="0"/>
              <a:cs typeface="Times New Roman" pitchFamily="18" charset="0"/>
            </a:endParaRPr>
          </a:p>
        </p:txBody>
      </p:sp>
      <p:sp>
        <p:nvSpPr>
          <p:cNvPr id="4" name="Rounded Rectangle 3"/>
          <p:cNvSpPr/>
          <p:nvPr/>
        </p:nvSpPr>
        <p:spPr>
          <a:xfrm>
            <a:off x="3429000" y="2133600"/>
            <a:ext cx="2552700" cy="4343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itchFamily="18" charset="0"/>
                <a:cs typeface="Times New Roman" pitchFamily="18" charset="0"/>
              </a:rPr>
              <a:t>Đoạn 2: </a:t>
            </a:r>
          </a:p>
          <a:p>
            <a:pPr algn="ctr"/>
            <a:r>
              <a:rPr lang="en-US" sz="2800" b="1" smtClean="0">
                <a:solidFill>
                  <a:schemeClr val="tx1"/>
                </a:solidFill>
                <a:latin typeface="Times New Roman" pitchFamily="18" charset="0"/>
                <a:cs typeface="Times New Roman" pitchFamily="18" charset="0"/>
              </a:rPr>
              <a:t>Đòi người làm chứng</a:t>
            </a:r>
          </a:p>
          <a:p>
            <a:pPr algn="ctr"/>
            <a:r>
              <a:rPr lang="en-US" sz="2800" b="1" smtClean="0">
                <a:solidFill>
                  <a:schemeClr val="tx1"/>
                </a:solidFill>
                <a:latin typeface="Times New Roman" pitchFamily="18" charset="0"/>
                <a:cs typeface="Times New Roman" pitchFamily="18" charset="0"/>
              </a:rPr>
              <a:t>…</a:t>
            </a:r>
          </a:p>
          <a:p>
            <a:pPr algn="ctr"/>
            <a:r>
              <a:rPr lang="en-US" sz="2800" b="1" smtClean="0">
                <a:solidFill>
                  <a:schemeClr val="tx1"/>
                </a:solidFill>
                <a:latin typeface="Times New Roman" pitchFamily="18" charset="0"/>
                <a:cs typeface="Times New Roman" pitchFamily="18" charset="0"/>
              </a:rPr>
              <a:t>cúi đầu nhận tội.</a:t>
            </a:r>
            <a:endParaRPr lang="en-US" sz="2800" b="1">
              <a:solidFill>
                <a:schemeClr val="tx1"/>
              </a:solidFill>
              <a:latin typeface="Times New Roman" pitchFamily="18" charset="0"/>
              <a:cs typeface="Times New Roman" pitchFamily="18" charset="0"/>
            </a:endParaRPr>
          </a:p>
        </p:txBody>
      </p:sp>
      <p:sp>
        <p:nvSpPr>
          <p:cNvPr id="5" name="Rounded Rectangle 4"/>
          <p:cNvSpPr/>
          <p:nvPr/>
        </p:nvSpPr>
        <p:spPr>
          <a:xfrm>
            <a:off x="6248400" y="2133600"/>
            <a:ext cx="2552700" cy="4343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itchFamily="18" charset="0"/>
                <a:cs typeface="Times New Roman" pitchFamily="18" charset="0"/>
              </a:rPr>
              <a:t>Đoạn 3:</a:t>
            </a:r>
          </a:p>
          <a:p>
            <a:pPr algn="ctr"/>
            <a:r>
              <a:rPr lang="en-US" sz="2800" b="1" smtClean="0">
                <a:solidFill>
                  <a:schemeClr val="tx1"/>
                </a:solidFill>
                <a:latin typeface="Times New Roman" pitchFamily="18" charset="0"/>
                <a:cs typeface="Times New Roman" pitchFamily="18" charset="0"/>
              </a:rPr>
              <a:t>Lần khác</a:t>
            </a:r>
          </a:p>
          <a:p>
            <a:pPr algn="ctr"/>
            <a:r>
              <a:rPr lang="en-US" sz="2800" b="1" smtClean="0">
                <a:solidFill>
                  <a:schemeClr val="tx1"/>
                </a:solidFill>
                <a:latin typeface="Times New Roman" pitchFamily="18" charset="0"/>
                <a:cs typeface="Times New Roman" pitchFamily="18" charset="0"/>
              </a:rPr>
              <a:t>…</a:t>
            </a:r>
          </a:p>
          <a:p>
            <a:pPr algn="ctr"/>
            <a:r>
              <a:rPr lang="en-US" sz="2800" b="1">
                <a:solidFill>
                  <a:schemeClr val="tx1"/>
                </a:solidFill>
                <a:latin typeface="Times New Roman" pitchFamily="18" charset="0"/>
                <a:cs typeface="Times New Roman" pitchFamily="18" charset="0"/>
              </a:rPr>
              <a:t>đ</a:t>
            </a:r>
            <a:r>
              <a:rPr lang="en-US" sz="2800" b="1" smtClean="0">
                <a:solidFill>
                  <a:schemeClr val="tx1"/>
                </a:solidFill>
                <a:latin typeface="Times New Roman" pitchFamily="18" charset="0"/>
                <a:cs typeface="Times New Roman" pitchFamily="18" charset="0"/>
              </a:rPr>
              <a:t>ành nhận tội.</a:t>
            </a:r>
            <a:endParaRPr lang="en-US" sz="2800"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9806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752600" y="1676400"/>
            <a:ext cx="6172200" cy="2971800"/>
          </a:xfrm>
          <a:prstGeom prst="rec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sz="3200" b="1" smtClean="0">
                <a:solidFill>
                  <a:schemeClr val="tx1"/>
                </a:solidFill>
                <a:latin typeface="Times New Roman" pitchFamily="18" charset="0"/>
                <a:cs typeface="Times New Roman" pitchFamily="18" charset="0"/>
              </a:rPr>
              <a:t>	Lập tức, quan bảo đưa cả tấm vải cho người này rồi thét trói người kia lại.</a:t>
            </a:r>
            <a:endParaRPr lang="en-US" sz="3200" b="1">
              <a:solidFill>
                <a:srgbClr val="FF0000"/>
              </a:solidFill>
              <a:latin typeface="Times New Roman" pitchFamily="18" charset="0"/>
              <a:cs typeface="Times New Roman" pitchFamily="18" charset="0"/>
            </a:endParaRPr>
          </a:p>
        </p:txBody>
      </p:sp>
      <p:sp>
        <p:nvSpPr>
          <p:cNvPr id="2" name="Rectangle 1"/>
          <p:cNvSpPr/>
          <p:nvPr/>
        </p:nvSpPr>
        <p:spPr>
          <a:xfrm>
            <a:off x="1752600" y="1690255"/>
            <a:ext cx="6172200" cy="2971800"/>
          </a:xfrm>
          <a:prstGeom prst="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sz="3200" b="1" smtClean="0">
                <a:solidFill>
                  <a:schemeClr val="tx1"/>
                </a:solidFill>
                <a:latin typeface="Times New Roman" pitchFamily="18" charset="0"/>
                <a:cs typeface="Times New Roman" pitchFamily="18" charset="0"/>
              </a:rPr>
              <a:t>	Lập tức, </a:t>
            </a:r>
            <a:r>
              <a:rPr lang="en-US" sz="3200" b="1" smtClean="0">
                <a:solidFill>
                  <a:srgbClr val="FF0000"/>
                </a:solidFill>
                <a:latin typeface="Times New Roman" pitchFamily="18" charset="0"/>
                <a:cs typeface="Times New Roman" pitchFamily="18" charset="0"/>
              </a:rPr>
              <a:t>/</a:t>
            </a:r>
            <a:r>
              <a:rPr lang="en-US" sz="3200" b="1" smtClean="0">
                <a:solidFill>
                  <a:schemeClr val="tx1"/>
                </a:solidFill>
                <a:latin typeface="Times New Roman" pitchFamily="18" charset="0"/>
                <a:cs typeface="Times New Roman" pitchFamily="18" charset="0"/>
              </a:rPr>
              <a:t>quan bảo đưa cả tấm vải </a:t>
            </a:r>
            <a:r>
              <a:rPr lang="en-US" sz="3200" b="1" smtClean="0">
                <a:solidFill>
                  <a:srgbClr val="FF0000"/>
                </a:solidFill>
                <a:latin typeface="Times New Roman" pitchFamily="18" charset="0"/>
                <a:cs typeface="Times New Roman" pitchFamily="18" charset="0"/>
              </a:rPr>
              <a:t>/</a:t>
            </a:r>
            <a:r>
              <a:rPr lang="en-US" sz="3200" b="1" smtClean="0">
                <a:solidFill>
                  <a:schemeClr val="tx1"/>
                </a:solidFill>
                <a:latin typeface="Times New Roman" pitchFamily="18" charset="0"/>
                <a:cs typeface="Times New Roman" pitchFamily="18" charset="0"/>
              </a:rPr>
              <a:t> cho người này</a:t>
            </a:r>
            <a:r>
              <a:rPr lang="en-US" sz="3200" b="1" smtClean="0">
                <a:solidFill>
                  <a:srgbClr val="FF0000"/>
                </a:solidFill>
                <a:latin typeface="Times New Roman" pitchFamily="18" charset="0"/>
                <a:cs typeface="Times New Roman" pitchFamily="18" charset="0"/>
              </a:rPr>
              <a:t>/</a:t>
            </a:r>
            <a:r>
              <a:rPr lang="en-US" sz="3200" b="1" smtClean="0">
                <a:solidFill>
                  <a:schemeClr val="tx1"/>
                </a:solidFill>
                <a:latin typeface="Times New Roman" pitchFamily="18" charset="0"/>
                <a:cs typeface="Times New Roman" pitchFamily="18" charset="0"/>
              </a:rPr>
              <a:t> rồi thét trói người kia lại.</a:t>
            </a:r>
            <a:r>
              <a:rPr lang="en-US" sz="3200" b="1" smtClean="0">
                <a:solidFill>
                  <a:srgbClr val="FF0000"/>
                </a:solidFill>
                <a:latin typeface="Times New Roman" pitchFamily="18" charset="0"/>
                <a:cs typeface="Times New Roman" pitchFamily="18" charset="0"/>
              </a:rPr>
              <a:t>//</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9977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2"/>
          <p:cNvSpPr>
            <a:spLocks noChangeArrowheads="1"/>
          </p:cNvSpPr>
          <p:nvPr/>
        </p:nvSpPr>
        <p:spPr bwMode="auto">
          <a:xfrm>
            <a:off x="262116" y="374073"/>
            <a:ext cx="2438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a:solidFill>
                  <a:srgbClr val="FF0000"/>
                </a:solidFill>
                <a:latin typeface="Times New Roman" pitchFamily="18" charset="0"/>
                <a:cs typeface="Times New Roman" pitchFamily="18" charset="0"/>
              </a:rPr>
              <a:t>Công </a:t>
            </a:r>
            <a:r>
              <a:rPr lang="en-US" sz="2800" b="1" smtClean="0">
                <a:solidFill>
                  <a:srgbClr val="FF0000"/>
                </a:solidFill>
                <a:latin typeface="Times New Roman" pitchFamily="18" charset="0"/>
                <a:cs typeface="Times New Roman" pitchFamily="18" charset="0"/>
              </a:rPr>
              <a:t>đường:</a:t>
            </a:r>
            <a:endParaRPr lang="en-US" sz="2800" b="1">
              <a:solidFill>
                <a:srgbClr val="FF0000"/>
              </a:solidFill>
              <a:latin typeface="Times New Roman" pitchFamily="18" charset="0"/>
              <a:cs typeface="Times New Roman" pitchFamily="18" charset="0"/>
            </a:endParaRPr>
          </a:p>
        </p:txBody>
      </p:sp>
      <p:sp>
        <p:nvSpPr>
          <p:cNvPr id="3" name="Rectangle 12"/>
          <p:cNvSpPr>
            <a:spLocks noChangeArrowheads="1"/>
          </p:cNvSpPr>
          <p:nvPr/>
        </p:nvSpPr>
        <p:spPr bwMode="auto">
          <a:xfrm>
            <a:off x="262116" y="914400"/>
            <a:ext cx="2438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smtClean="0">
                <a:solidFill>
                  <a:srgbClr val="FF0000"/>
                </a:solidFill>
                <a:latin typeface="Times New Roman" pitchFamily="18" charset="0"/>
                <a:cs typeface="Times New Roman" pitchFamily="18" charset="0"/>
              </a:rPr>
              <a:t>Quan án:</a:t>
            </a:r>
            <a:endParaRPr lang="en-US" sz="2800" b="1">
              <a:solidFill>
                <a:srgbClr val="FF0000"/>
              </a:solidFill>
              <a:latin typeface="Times New Roman" pitchFamily="18" charset="0"/>
              <a:cs typeface="Times New Roman" pitchFamily="18" charset="0"/>
            </a:endParaRPr>
          </a:p>
        </p:txBody>
      </p:sp>
      <p:sp>
        <p:nvSpPr>
          <p:cNvPr id="4" name="Rectangle 13"/>
          <p:cNvSpPr>
            <a:spLocks noChangeArrowheads="1"/>
          </p:cNvSpPr>
          <p:nvPr/>
        </p:nvSpPr>
        <p:spPr bwMode="auto">
          <a:xfrm>
            <a:off x="2292927" y="374073"/>
            <a:ext cx="3505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latin typeface="Times New Roman" pitchFamily="18" charset="0"/>
                <a:cs typeface="Times New Roman" pitchFamily="18" charset="0"/>
              </a:rPr>
              <a:t>Nơi làm việc của quan</a:t>
            </a:r>
          </a:p>
        </p:txBody>
      </p:sp>
      <p:sp>
        <p:nvSpPr>
          <p:cNvPr id="5" name="Rectangle 4"/>
          <p:cNvSpPr/>
          <p:nvPr/>
        </p:nvSpPr>
        <p:spPr>
          <a:xfrm>
            <a:off x="1766455" y="914400"/>
            <a:ext cx="7543800" cy="954107"/>
          </a:xfrm>
          <a:prstGeom prst="rect">
            <a:avLst/>
          </a:prstGeom>
        </p:spPr>
        <p:txBody>
          <a:bodyPr wrap="square">
            <a:spAutoFit/>
          </a:bodyPr>
          <a:lstStyle/>
          <a:p>
            <a:r>
              <a:rPr lang="en-US" sz="2800" b="1" smtClean="0">
                <a:latin typeface="Times New Roman" pitchFamily="18" charset="0"/>
                <a:cs typeface="Times New Roman" pitchFamily="18" charset="0"/>
              </a:rPr>
              <a:t>Chức quan thời xưa chuyên lo việc điều tra xét xử.</a:t>
            </a:r>
            <a:endParaRPr lang="en-US" sz="2800" b="1">
              <a:latin typeface="Times New Roman" pitchFamily="18" charset="0"/>
              <a:cs typeface="Times New Roman" pitchFamily="18" charset="0"/>
            </a:endParaRPr>
          </a:p>
        </p:txBody>
      </p:sp>
      <p:sp>
        <p:nvSpPr>
          <p:cNvPr id="6" name="Rectangle 5"/>
          <p:cNvSpPr/>
          <p:nvPr/>
        </p:nvSpPr>
        <p:spPr>
          <a:xfrm>
            <a:off x="262116" y="1828800"/>
            <a:ext cx="1773242" cy="523220"/>
          </a:xfrm>
          <a:prstGeom prst="rect">
            <a:avLst/>
          </a:prstGeom>
        </p:spPr>
        <p:txBody>
          <a:bodyPr wrap="none">
            <a:spAutoFit/>
          </a:bodyPr>
          <a:lstStyle/>
          <a:p>
            <a:pPr>
              <a:spcBef>
                <a:spcPct val="50000"/>
              </a:spcBef>
            </a:pPr>
            <a:r>
              <a:rPr lang="en-US" sz="2800" b="1" smtClean="0">
                <a:solidFill>
                  <a:srgbClr val="FF0000"/>
                </a:solidFill>
                <a:latin typeface="Times New Roman" pitchFamily="18" charset="0"/>
                <a:cs typeface="Times New Roman" pitchFamily="18" charset="0"/>
              </a:rPr>
              <a:t>Vãn cảnh:</a:t>
            </a:r>
            <a:endParaRPr lang="en-US" sz="2800" b="1">
              <a:solidFill>
                <a:srgbClr val="FF0000"/>
              </a:solidFill>
              <a:latin typeface="Times New Roman" pitchFamily="18" charset="0"/>
              <a:cs typeface="Times New Roman" pitchFamily="18" charset="0"/>
            </a:endParaRPr>
          </a:p>
        </p:txBody>
      </p:sp>
      <p:sp>
        <p:nvSpPr>
          <p:cNvPr id="7" name="Rectangle 6"/>
          <p:cNvSpPr/>
          <p:nvPr/>
        </p:nvSpPr>
        <p:spPr>
          <a:xfrm>
            <a:off x="1910324" y="1835727"/>
            <a:ext cx="3230372" cy="523220"/>
          </a:xfrm>
          <a:prstGeom prst="rect">
            <a:avLst/>
          </a:prstGeom>
        </p:spPr>
        <p:txBody>
          <a:bodyPr wrap="none">
            <a:spAutoFit/>
          </a:bodyPr>
          <a:lstStyle/>
          <a:p>
            <a:pPr>
              <a:spcBef>
                <a:spcPct val="50000"/>
              </a:spcBef>
            </a:pPr>
            <a:r>
              <a:rPr lang="en-US" sz="2800" b="1">
                <a:latin typeface="Times New Roman" pitchFamily="18" charset="0"/>
                <a:cs typeface="Times New Roman" pitchFamily="18" charset="0"/>
              </a:rPr>
              <a:t>Đ</a:t>
            </a:r>
            <a:r>
              <a:rPr lang="en-US" sz="2800" b="1" smtClean="0">
                <a:latin typeface="Times New Roman" pitchFamily="18" charset="0"/>
                <a:cs typeface="Times New Roman" pitchFamily="18" charset="0"/>
              </a:rPr>
              <a:t>ến ngắm cảnh đẹp</a:t>
            </a:r>
            <a:endParaRPr lang="en-US" sz="2800" b="1">
              <a:latin typeface="Times New Roman" pitchFamily="18" charset="0"/>
              <a:cs typeface="Times New Roman" pitchFamily="18" charset="0"/>
            </a:endParaRPr>
          </a:p>
        </p:txBody>
      </p:sp>
      <p:sp>
        <p:nvSpPr>
          <p:cNvPr id="8" name="Rectangle 14"/>
          <p:cNvSpPr>
            <a:spLocks noChangeArrowheads="1"/>
          </p:cNvSpPr>
          <p:nvPr/>
        </p:nvSpPr>
        <p:spPr bwMode="auto">
          <a:xfrm>
            <a:off x="262116" y="2438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a:solidFill>
                  <a:srgbClr val="FF0000"/>
                </a:solidFill>
                <a:latin typeface="Times New Roman" pitchFamily="18" charset="0"/>
                <a:cs typeface="Times New Roman" pitchFamily="18" charset="0"/>
              </a:rPr>
              <a:t>Biện </a:t>
            </a:r>
            <a:r>
              <a:rPr lang="en-US" sz="2800" b="1" smtClean="0">
                <a:solidFill>
                  <a:srgbClr val="FF0000"/>
                </a:solidFill>
                <a:latin typeface="Times New Roman" pitchFamily="18" charset="0"/>
                <a:cs typeface="Times New Roman" pitchFamily="18" charset="0"/>
              </a:rPr>
              <a:t>lễ: </a:t>
            </a:r>
            <a:endParaRPr lang="en-US" sz="2800" b="1">
              <a:solidFill>
                <a:srgbClr val="FF0000"/>
              </a:solidFill>
              <a:latin typeface="Times New Roman" pitchFamily="18" charset="0"/>
              <a:cs typeface="Times New Roman" pitchFamily="18" charset="0"/>
            </a:endParaRPr>
          </a:p>
        </p:txBody>
      </p:sp>
      <p:sp>
        <p:nvSpPr>
          <p:cNvPr id="9" name="Rectangle 16"/>
          <p:cNvSpPr>
            <a:spLocks noChangeArrowheads="1"/>
          </p:cNvSpPr>
          <p:nvPr/>
        </p:nvSpPr>
        <p:spPr bwMode="auto">
          <a:xfrm>
            <a:off x="1562859" y="24384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a:latin typeface="Times New Roman" pitchFamily="18" charset="0"/>
                <a:cs typeface="Times New Roman" pitchFamily="18" charset="0"/>
              </a:rPr>
              <a:t>Lo liệu sắm sử lễ vật</a:t>
            </a:r>
          </a:p>
        </p:txBody>
      </p:sp>
      <p:sp>
        <p:nvSpPr>
          <p:cNvPr id="10" name="Rectangle 17"/>
          <p:cNvSpPr>
            <a:spLocks noChangeArrowheads="1"/>
          </p:cNvSpPr>
          <p:nvPr/>
        </p:nvSpPr>
        <p:spPr bwMode="auto">
          <a:xfrm>
            <a:off x="1086220" y="4200181"/>
            <a:ext cx="7586484"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smtClean="0">
                <a:latin typeface="Times New Roman" pitchFamily="18" charset="0"/>
                <a:cs typeface="Times New Roman" pitchFamily="18" charset="0"/>
              </a:rPr>
              <a:t>nền </a:t>
            </a:r>
            <a:r>
              <a:rPr lang="en-US" sz="2800" b="1">
                <a:latin typeface="Times New Roman" pitchFamily="18" charset="0"/>
                <a:cs typeface="Times New Roman" pitchFamily="18" charset="0"/>
              </a:rPr>
              <a:t>đất đáp </a:t>
            </a:r>
            <a:r>
              <a:rPr lang="en-US" sz="2800" b="1" smtClean="0">
                <a:latin typeface="Times New Roman" pitchFamily="18" charset="0"/>
                <a:cs typeface="Times New Roman" pitchFamily="18" charset="0"/>
              </a:rPr>
              <a:t>cao hoặc </a:t>
            </a:r>
            <a:r>
              <a:rPr lang="en-US" sz="2800" b="1">
                <a:latin typeface="Times New Roman" pitchFamily="18" charset="0"/>
                <a:cs typeface="Times New Roman" pitchFamily="18" charset="0"/>
              </a:rPr>
              <a:t>đài dựng cao để tế lễ.</a:t>
            </a:r>
          </a:p>
        </p:txBody>
      </p:sp>
      <p:sp>
        <p:nvSpPr>
          <p:cNvPr id="11" name="Text Box 18"/>
          <p:cNvSpPr txBox="1">
            <a:spLocks noChangeArrowheads="1"/>
          </p:cNvSpPr>
          <p:nvPr/>
        </p:nvSpPr>
        <p:spPr bwMode="auto">
          <a:xfrm>
            <a:off x="1911927" y="5152376"/>
            <a:ext cx="58604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smtClean="0">
                <a:cs typeface="Times New Roman" pitchFamily="18" charset="0"/>
              </a:rPr>
              <a:t>nghi </a:t>
            </a:r>
            <a:r>
              <a:rPr lang="en-US" sz="2800" b="1">
                <a:cs typeface="Times New Roman" pitchFamily="18" charset="0"/>
              </a:rPr>
              <a:t>lễ chạy quanh đàn cúng</a:t>
            </a:r>
          </a:p>
        </p:txBody>
      </p:sp>
      <p:sp>
        <p:nvSpPr>
          <p:cNvPr id="13" name="Rectangle 12"/>
          <p:cNvSpPr/>
          <p:nvPr/>
        </p:nvSpPr>
        <p:spPr>
          <a:xfrm>
            <a:off x="262116" y="3744818"/>
            <a:ext cx="2016899" cy="523220"/>
          </a:xfrm>
          <a:prstGeom prst="rect">
            <a:avLst/>
          </a:prstGeom>
        </p:spPr>
        <p:txBody>
          <a:bodyPr wrap="none">
            <a:spAutoFit/>
          </a:bodyPr>
          <a:lstStyle/>
          <a:p>
            <a:r>
              <a:rPr lang="en-US" sz="2800" b="1" smtClean="0">
                <a:solidFill>
                  <a:srgbClr val="FF0000"/>
                </a:solidFill>
                <a:latin typeface="Times New Roman" pitchFamily="18" charset="0"/>
                <a:cs typeface="Times New Roman" pitchFamily="18" charset="0"/>
              </a:rPr>
              <a:t>Khung cửi: </a:t>
            </a:r>
            <a:endParaRPr lang="en-US" sz="2800" b="1">
              <a:solidFill>
                <a:srgbClr val="FF0000"/>
              </a:solidFill>
              <a:latin typeface="Times New Roman" pitchFamily="18" charset="0"/>
              <a:cs typeface="Times New Roman" pitchFamily="18" charset="0"/>
            </a:endParaRPr>
          </a:p>
        </p:txBody>
      </p:sp>
      <p:sp>
        <p:nvSpPr>
          <p:cNvPr id="14" name="Rectangle 13"/>
          <p:cNvSpPr/>
          <p:nvPr/>
        </p:nvSpPr>
        <p:spPr>
          <a:xfrm>
            <a:off x="2089546" y="3744818"/>
            <a:ext cx="3910045" cy="523220"/>
          </a:xfrm>
          <a:prstGeom prst="rect">
            <a:avLst/>
          </a:prstGeom>
        </p:spPr>
        <p:txBody>
          <a:bodyPr wrap="none">
            <a:spAutoFit/>
          </a:bodyPr>
          <a:lstStyle/>
          <a:p>
            <a:pPr>
              <a:spcBef>
                <a:spcPct val="50000"/>
              </a:spcBef>
            </a:pPr>
            <a:r>
              <a:rPr lang="en-US" sz="2800" b="1" smtClean="0">
                <a:latin typeface="Times New Roman" pitchFamily="18" charset="0"/>
                <a:cs typeface="Times New Roman" pitchFamily="18" charset="0"/>
              </a:rPr>
              <a:t>Dụng cụ dùng để dệt vải</a:t>
            </a:r>
            <a:endParaRPr lang="en-US" sz="2800" b="1">
              <a:latin typeface="Times New Roman" pitchFamily="18" charset="0"/>
              <a:cs typeface="Times New Roman" pitchFamily="18" charset="0"/>
            </a:endParaRPr>
          </a:p>
        </p:txBody>
      </p:sp>
      <p:sp>
        <p:nvSpPr>
          <p:cNvPr id="15" name="Rectangle 14"/>
          <p:cNvSpPr/>
          <p:nvPr/>
        </p:nvSpPr>
        <p:spPr>
          <a:xfrm>
            <a:off x="262116" y="4433871"/>
            <a:ext cx="944489" cy="523220"/>
          </a:xfrm>
          <a:prstGeom prst="rect">
            <a:avLst/>
          </a:prstGeom>
        </p:spPr>
        <p:txBody>
          <a:bodyPr wrap="none">
            <a:spAutoFit/>
          </a:bodyPr>
          <a:lstStyle/>
          <a:p>
            <a:r>
              <a:rPr lang="en-US" sz="2800" b="1" smtClean="0">
                <a:solidFill>
                  <a:srgbClr val="FF0000"/>
                </a:solidFill>
                <a:latin typeface="Times New Roman" pitchFamily="18" charset="0"/>
                <a:cs typeface="Times New Roman" pitchFamily="18" charset="0"/>
              </a:rPr>
              <a:t>Đàn:</a:t>
            </a:r>
            <a:endParaRPr lang="en-US" sz="2800" b="1">
              <a:latin typeface="Times New Roman" pitchFamily="18" charset="0"/>
              <a:cs typeface="Times New Roman" pitchFamily="18" charset="0"/>
            </a:endParaRPr>
          </a:p>
        </p:txBody>
      </p:sp>
      <p:sp>
        <p:nvSpPr>
          <p:cNvPr id="16" name="Rectangle 15"/>
          <p:cNvSpPr/>
          <p:nvPr/>
        </p:nvSpPr>
        <p:spPr>
          <a:xfrm>
            <a:off x="262116" y="5159303"/>
            <a:ext cx="1883849" cy="523220"/>
          </a:xfrm>
          <a:prstGeom prst="rect">
            <a:avLst/>
          </a:prstGeom>
        </p:spPr>
        <p:txBody>
          <a:bodyPr wrap="none">
            <a:spAutoFit/>
          </a:bodyPr>
          <a:lstStyle/>
          <a:p>
            <a:r>
              <a:rPr lang="en-US" sz="2800" b="1" smtClean="0">
                <a:solidFill>
                  <a:srgbClr val="FF0000"/>
                </a:solidFill>
                <a:latin typeface="Times New Roman" pitchFamily="18" charset="0"/>
                <a:cs typeface="Times New Roman" pitchFamily="18" charset="0"/>
              </a:rPr>
              <a:t>Chạy đàn:</a:t>
            </a:r>
            <a:r>
              <a:rPr lang="en-US" sz="2800" b="1" smtClean="0">
                <a:solidFill>
                  <a:srgbClr val="0000CC"/>
                </a:solidFill>
                <a:latin typeface="Times New Roman" pitchFamily="18" charset="0"/>
                <a:cs typeface="Times New Roman" pitchFamily="18" charset="0"/>
              </a:rPr>
              <a:t> </a:t>
            </a:r>
            <a:endParaRPr lang="en-US" sz="2800" b="1">
              <a:latin typeface="Times New Roman" pitchFamily="18" charset="0"/>
              <a:cs typeface="Times New Roman" pitchFamily="18" charset="0"/>
            </a:endParaRPr>
          </a:p>
        </p:txBody>
      </p:sp>
      <p:pic>
        <p:nvPicPr>
          <p:cNvPr id="18" name="Picture 1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6476" y="5799988"/>
            <a:ext cx="914400" cy="914400"/>
          </a:xfrm>
          <a:prstGeom prst="rect">
            <a:avLst/>
          </a:prstGeom>
        </p:spPr>
      </p:pic>
      <p:pic>
        <p:nvPicPr>
          <p:cNvPr id="19" name="Picture 18">
            <a:hlinkClick r:id="rId5"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6476" y="5799988"/>
            <a:ext cx="914400" cy="914400"/>
          </a:xfrm>
          <a:prstGeom prst="rect">
            <a:avLst/>
          </a:prstGeom>
        </p:spPr>
      </p:pic>
      <p:pic>
        <p:nvPicPr>
          <p:cNvPr id="20" name="Picture 19">
            <a:hlinkClick r:id="rId6"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0990" y="5799988"/>
            <a:ext cx="914400" cy="914400"/>
          </a:xfrm>
          <a:prstGeom prst="rect">
            <a:avLst/>
          </a:prstGeom>
        </p:spPr>
      </p:pic>
      <p:pic>
        <p:nvPicPr>
          <p:cNvPr id="21" name="Picture 20">
            <a:hlinkClick r:id="rId7"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809" y="5804432"/>
            <a:ext cx="914400" cy="914400"/>
          </a:xfrm>
          <a:prstGeom prst="rect">
            <a:avLst/>
          </a:prstGeom>
        </p:spPr>
      </p:pic>
      <p:pic>
        <p:nvPicPr>
          <p:cNvPr id="22" name="Picture 21">
            <a:hlinkClick r:id="rId8"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809" y="5774588"/>
            <a:ext cx="914400" cy="914400"/>
          </a:xfrm>
          <a:prstGeom prst="rect">
            <a:avLst/>
          </a:prstGeom>
        </p:spPr>
      </p:pic>
      <p:sp>
        <p:nvSpPr>
          <p:cNvPr id="24" name="Rectangle 14"/>
          <p:cNvSpPr>
            <a:spLocks noChangeArrowheads="1"/>
          </p:cNvSpPr>
          <p:nvPr/>
        </p:nvSpPr>
        <p:spPr bwMode="auto">
          <a:xfrm>
            <a:off x="262116" y="3211466"/>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smtClean="0">
                <a:solidFill>
                  <a:srgbClr val="FF0000"/>
                </a:solidFill>
                <a:latin typeface="Times New Roman" pitchFamily="18" charset="0"/>
                <a:cs typeface="Times New Roman" pitchFamily="18" charset="0"/>
              </a:rPr>
              <a:t>Sư vãi: </a:t>
            </a:r>
            <a:endParaRPr lang="en-US" sz="2800" b="1">
              <a:solidFill>
                <a:srgbClr val="FF0000"/>
              </a:solidFill>
              <a:latin typeface="Times New Roman" pitchFamily="18" charset="0"/>
              <a:cs typeface="Times New Roman" pitchFamily="18" charset="0"/>
            </a:endParaRPr>
          </a:p>
        </p:txBody>
      </p:sp>
      <p:sp>
        <p:nvSpPr>
          <p:cNvPr id="25" name="Rectangle 16"/>
          <p:cNvSpPr>
            <a:spLocks noChangeArrowheads="1"/>
          </p:cNvSpPr>
          <p:nvPr/>
        </p:nvSpPr>
        <p:spPr bwMode="auto">
          <a:xfrm>
            <a:off x="1562859" y="3211466"/>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a:latin typeface="Times New Roman" pitchFamily="18" charset="0"/>
                <a:cs typeface="Times New Roman" pitchFamily="18" charset="0"/>
              </a:rPr>
              <a:t>Lo liệu sắm sử lễ vật</a:t>
            </a:r>
          </a:p>
        </p:txBody>
      </p:sp>
      <p:pic>
        <p:nvPicPr>
          <p:cNvPr id="26" name="Picture 25">
            <a:hlinkClick r:id="rId9"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809" y="5774588"/>
            <a:ext cx="914400" cy="914400"/>
          </a:xfrm>
          <a:prstGeom prst="rect">
            <a:avLst/>
          </a:prstGeom>
        </p:spPr>
      </p:pic>
    </p:spTree>
    <p:extLst>
      <p:ext uri="{BB962C8B-B14F-4D97-AF65-F5344CB8AC3E}">
        <p14:creationId xmlns:p14="http://schemas.microsoft.com/office/powerpoint/2010/main" val="102064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1000"/>
                                        <p:tgtEl>
                                          <p:spTgt spid="13"/>
                                        </p:tgtEl>
                                      </p:cBhvr>
                                    </p:animEffect>
                                    <p:anim calcmode="lin" valueType="num">
                                      <p:cBhvr>
                                        <p:cTn id="88" dur="1000" fill="hold"/>
                                        <p:tgtEl>
                                          <p:spTgt spid="13"/>
                                        </p:tgtEl>
                                        <p:attrNameLst>
                                          <p:attrName>ppt_x</p:attrName>
                                        </p:attrNameLst>
                                      </p:cBhvr>
                                      <p:tavLst>
                                        <p:tav tm="0">
                                          <p:val>
                                            <p:strVal val="#ppt_x"/>
                                          </p:val>
                                        </p:tav>
                                        <p:tav tm="100000">
                                          <p:val>
                                            <p:strVal val="#ppt_x"/>
                                          </p:val>
                                        </p:tav>
                                      </p:tavLst>
                                    </p:anim>
                                    <p:anim calcmode="lin" valueType="num">
                                      <p:cBhvr>
                                        <p:cTn id="89" dur="1000" fill="hold"/>
                                        <p:tgtEl>
                                          <p:spTgt spid="13"/>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1000"/>
                                        <p:tgtEl>
                                          <p:spTgt spid="21"/>
                                        </p:tgtEl>
                                      </p:cBhvr>
                                    </p:animEffect>
                                    <p:anim calcmode="lin" valueType="num">
                                      <p:cBhvr>
                                        <p:cTn id="93" dur="1000" fill="hold"/>
                                        <p:tgtEl>
                                          <p:spTgt spid="21"/>
                                        </p:tgtEl>
                                        <p:attrNameLst>
                                          <p:attrName>ppt_x</p:attrName>
                                        </p:attrNameLst>
                                      </p:cBhvr>
                                      <p:tavLst>
                                        <p:tav tm="0">
                                          <p:val>
                                            <p:strVal val="#ppt_x"/>
                                          </p:val>
                                        </p:tav>
                                        <p:tav tm="100000">
                                          <p:val>
                                            <p:strVal val="#ppt_x"/>
                                          </p:val>
                                        </p:tav>
                                      </p:tavLst>
                                    </p:anim>
                                    <p:anim calcmode="lin" valueType="num">
                                      <p:cBhvr>
                                        <p:cTn id="9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fade">
                                      <p:cBhvr>
                                        <p:cTn id="106" dur="1000"/>
                                        <p:tgtEl>
                                          <p:spTgt spid="15"/>
                                        </p:tgtEl>
                                      </p:cBhvr>
                                    </p:animEffect>
                                    <p:anim calcmode="lin" valueType="num">
                                      <p:cBhvr>
                                        <p:cTn id="107" dur="1000" fill="hold"/>
                                        <p:tgtEl>
                                          <p:spTgt spid="15"/>
                                        </p:tgtEl>
                                        <p:attrNameLst>
                                          <p:attrName>ppt_x</p:attrName>
                                        </p:attrNameLst>
                                      </p:cBhvr>
                                      <p:tavLst>
                                        <p:tav tm="0">
                                          <p:val>
                                            <p:strVal val="#ppt_x"/>
                                          </p:val>
                                        </p:tav>
                                        <p:tav tm="100000">
                                          <p:val>
                                            <p:strVal val="#ppt_x"/>
                                          </p:val>
                                        </p:tav>
                                      </p:tavLst>
                                    </p:anim>
                                    <p:anim calcmode="lin" valueType="num">
                                      <p:cBhvr>
                                        <p:cTn id="108" dur="1000" fill="hold"/>
                                        <p:tgtEl>
                                          <p:spTgt spid="15"/>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anim calcmode="lin" valueType="num">
                                      <p:cBhvr>
                                        <p:cTn id="112" dur="1000" fill="hold"/>
                                        <p:tgtEl>
                                          <p:spTgt spid="22"/>
                                        </p:tgtEl>
                                        <p:attrNameLst>
                                          <p:attrName>ppt_x</p:attrName>
                                        </p:attrNameLst>
                                      </p:cBhvr>
                                      <p:tavLst>
                                        <p:tav tm="0">
                                          <p:val>
                                            <p:strVal val="#ppt_x"/>
                                          </p:val>
                                        </p:tav>
                                        <p:tav tm="100000">
                                          <p:val>
                                            <p:strVal val="#ppt_x"/>
                                          </p:val>
                                        </p:tav>
                                      </p:tavLst>
                                    </p:anim>
                                    <p:anim calcmode="lin" valueType="num">
                                      <p:cBhvr>
                                        <p:cTn id="1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10"/>
                                        </p:tgtEl>
                                        <p:attrNameLst>
                                          <p:attrName>style.visibility</p:attrName>
                                        </p:attrNameLst>
                                      </p:cBhvr>
                                      <p:to>
                                        <p:strVal val="visible"/>
                                      </p:to>
                                    </p:set>
                                    <p:animEffect transition="in" filter="fade">
                                      <p:cBhvr>
                                        <p:cTn id="118" dur="1000"/>
                                        <p:tgtEl>
                                          <p:spTgt spid="10"/>
                                        </p:tgtEl>
                                      </p:cBhvr>
                                    </p:animEffect>
                                    <p:anim calcmode="lin" valueType="num">
                                      <p:cBhvr>
                                        <p:cTn id="119" dur="1000" fill="hold"/>
                                        <p:tgtEl>
                                          <p:spTgt spid="10"/>
                                        </p:tgtEl>
                                        <p:attrNameLst>
                                          <p:attrName>ppt_x</p:attrName>
                                        </p:attrNameLst>
                                      </p:cBhvr>
                                      <p:tavLst>
                                        <p:tav tm="0">
                                          <p:val>
                                            <p:strVal val="#ppt_x"/>
                                          </p:val>
                                        </p:tav>
                                        <p:tav tm="100000">
                                          <p:val>
                                            <p:strVal val="#ppt_x"/>
                                          </p:val>
                                        </p:tav>
                                      </p:tavLst>
                                    </p:anim>
                                    <p:anim calcmode="lin" valueType="num">
                                      <p:cBhvr>
                                        <p:cTn id="1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fade">
                                      <p:cBhvr>
                                        <p:cTn id="125" dur="1000"/>
                                        <p:tgtEl>
                                          <p:spTgt spid="16"/>
                                        </p:tgtEl>
                                      </p:cBhvr>
                                    </p:animEffect>
                                    <p:anim calcmode="lin" valueType="num">
                                      <p:cBhvr>
                                        <p:cTn id="126" dur="1000" fill="hold"/>
                                        <p:tgtEl>
                                          <p:spTgt spid="16"/>
                                        </p:tgtEl>
                                        <p:attrNameLst>
                                          <p:attrName>ppt_x</p:attrName>
                                        </p:attrNameLst>
                                      </p:cBhvr>
                                      <p:tavLst>
                                        <p:tav tm="0">
                                          <p:val>
                                            <p:strVal val="#ppt_x"/>
                                          </p:val>
                                        </p:tav>
                                        <p:tav tm="100000">
                                          <p:val>
                                            <p:strVal val="#ppt_x"/>
                                          </p:val>
                                        </p:tav>
                                      </p:tavLst>
                                    </p:anim>
                                    <p:anim calcmode="lin" valueType="num">
                                      <p:cBhvr>
                                        <p:cTn id="1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11"/>
                                        </p:tgtEl>
                                        <p:attrNameLst>
                                          <p:attrName>style.visibility</p:attrName>
                                        </p:attrNameLst>
                                      </p:cBhvr>
                                      <p:to>
                                        <p:strVal val="visible"/>
                                      </p:to>
                                    </p:set>
                                    <p:animEffect transition="in" filter="fade">
                                      <p:cBhvr>
                                        <p:cTn id="132" dur="1000"/>
                                        <p:tgtEl>
                                          <p:spTgt spid="11"/>
                                        </p:tgtEl>
                                      </p:cBhvr>
                                    </p:animEffect>
                                    <p:anim calcmode="lin" valueType="num">
                                      <p:cBhvr>
                                        <p:cTn id="133" dur="1000" fill="hold"/>
                                        <p:tgtEl>
                                          <p:spTgt spid="11"/>
                                        </p:tgtEl>
                                        <p:attrNameLst>
                                          <p:attrName>ppt_x</p:attrName>
                                        </p:attrNameLst>
                                      </p:cBhvr>
                                      <p:tavLst>
                                        <p:tav tm="0">
                                          <p:val>
                                            <p:strVal val="#ppt_x"/>
                                          </p:val>
                                        </p:tav>
                                        <p:tav tm="100000">
                                          <p:val>
                                            <p:strVal val="#ppt_x"/>
                                          </p:val>
                                        </p:tav>
                                      </p:tavLst>
                                    </p:anim>
                                    <p:anim calcmode="lin" valueType="num">
                                      <p:cBhvr>
                                        <p:cTn id="134" dur="1000" fill="hold"/>
                                        <p:tgtEl>
                                          <p:spTgt spid="11"/>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fade">
                                      <p:cBhvr>
                                        <p:cTn id="137" dur="1000"/>
                                        <p:tgtEl>
                                          <p:spTgt spid="26"/>
                                        </p:tgtEl>
                                      </p:cBhvr>
                                    </p:animEffect>
                                    <p:anim calcmode="lin" valueType="num">
                                      <p:cBhvr>
                                        <p:cTn id="138" dur="1000" fill="hold"/>
                                        <p:tgtEl>
                                          <p:spTgt spid="26"/>
                                        </p:tgtEl>
                                        <p:attrNameLst>
                                          <p:attrName>ppt_x</p:attrName>
                                        </p:attrNameLst>
                                      </p:cBhvr>
                                      <p:tavLst>
                                        <p:tav tm="0">
                                          <p:val>
                                            <p:strVal val="#ppt_x"/>
                                          </p:val>
                                        </p:tav>
                                        <p:tav tm="100000">
                                          <p:val>
                                            <p:strVal val="#ppt_x"/>
                                          </p:val>
                                        </p:tav>
                                      </p:tavLst>
                                    </p:anim>
                                    <p:anim calcmode="lin" valueType="num">
                                      <p:cBhvr>
                                        <p:cTn id="1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0" restart="whenNotActive" fill="hold" evtFilter="cancelBubble" nodeType="interactiveSeq">
                <p:stCondLst>
                  <p:cond evt="onClick" delay="0">
                    <p:tgtEl>
                      <p:spTgt spid="18"/>
                    </p:tgtEl>
                  </p:cond>
                </p:stCondLst>
                <p:endSync evt="end" delay="0">
                  <p:rtn val="all"/>
                </p:endSync>
                <p:childTnLst>
                  <p:par>
                    <p:cTn id="141" fill="hold">
                      <p:stCondLst>
                        <p:cond delay="0"/>
                      </p:stCondLst>
                      <p:childTnLst>
                        <p:par>
                          <p:cTn id="142" fill="hold">
                            <p:stCondLst>
                              <p:cond delay="0"/>
                            </p:stCondLst>
                            <p:childTnLst>
                              <p:par>
                                <p:cTn id="143" presetID="1" presetClass="exit" presetSubtype="0" fill="hold" nodeType="clickEffect">
                                  <p:stCondLst>
                                    <p:cond delay="0"/>
                                  </p:stCondLst>
                                  <p:childTnLst>
                                    <p:set>
                                      <p:cBhvr>
                                        <p:cTn id="144"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 grpId="0"/>
      <p:bldP spid="3" grpId="0"/>
      <p:bldP spid="4" grpId="0"/>
      <p:bldP spid="5" grpId="0"/>
      <p:bldP spid="6" grpId="0"/>
      <p:bldP spid="7" grpId="0"/>
      <p:bldP spid="8" grpId="0"/>
      <p:bldP spid="9" grpId="0"/>
      <p:bldP spid="10" grpId="0"/>
      <p:bldP spid="11" grpId="0"/>
      <p:bldP spid="13" grpId="0"/>
      <p:bldP spid="14" grpId="0"/>
      <p:bldP spid="15" grpId="0"/>
      <p:bldP spid="16"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8686800" cy="5029200"/>
          </a:xfrm>
          <a:prstGeom prst="rect">
            <a:avLst/>
          </a:prstGeom>
        </p:spPr>
      </p:pic>
      <p:sp>
        <p:nvSpPr>
          <p:cNvPr id="6" name="Text Box 5"/>
          <p:cNvSpPr txBox="1">
            <a:spLocks noChangeArrowheads="1"/>
          </p:cNvSpPr>
          <p:nvPr/>
        </p:nvSpPr>
        <p:spPr bwMode="auto">
          <a:xfrm>
            <a:off x="3248025" y="5666509"/>
            <a:ext cx="2647950" cy="584775"/>
          </a:xfrm>
          <a:prstGeom prst="rect">
            <a:avLst/>
          </a:prstGeom>
          <a:solidFill>
            <a:schemeClr val="accent2">
              <a:lumMod val="40000"/>
              <a:lumOff val="60000"/>
            </a:schemeClr>
          </a:solidFill>
          <a:ln w="9525">
            <a:noFill/>
            <a:miter lim="800000"/>
            <a:headEnd/>
            <a:tailEnd/>
          </a:ln>
          <a:effec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200" b="1" smtClean="0"/>
              <a:t>Công đường</a:t>
            </a:r>
            <a:endParaRPr lang="en-US" sz="3200" b="1"/>
          </a:p>
        </p:txBody>
      </p:sp>
      <p:pic>
        <p:nvPicPr>
          <p:cNvPr id="7" name="Picture 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717" y="5751796"/>
            <a:ext cx="914400" cy="914400"/>
          </a:xfrm>
          <a:prstGeom prst="rect">
            <a:avLst/>
          </a:prstGeom>
        </p:spPr>
      </p:pic>
    </p:spTree>
    <p:extLst>
      <p:ext uri="{BB962C8B-B14F-4D97-AF65-F5344CB8AC3E}">
        <p14:creationId xmlns:p14="http://schemas.microsoft.com/office/powerpoint/2010/main" val="172101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8686800" cy="5029200"/>
          </a:xfrm>
          <a:prstGeom prst="rect">
            <a:avLst/>
          </a:prstGeom>
        </p:spPr>
      </p:pic>
      <p:sp>
        <p:nvSpPr>
          <p:cNvPr id="3" name="Rectangle 2"/>
          <p:cNvSpPr/>
          <p:nvPr/>
        </p:nvSpPr>
        <p:spPr>
          <a:xfrm>
            <a:off x="1828800" y="457200"/>
            <a:ext cx="2971800" cy="403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5"/>
          <p:cNvSpPr txBox="1">
            <a:spLocks noChangeArrowheads="1"/>
          </p:cNvSpPr>
          <p:nvPr/>
        </p:nvSpPr>
        <p:spPr bwMode="auto">
          <a:xfrm>
            <a:off x="3248025" y="5666509"/>
            <a:ext cx="2647950" cy="584775"/>
          </a:xfrm>
          <a:prstGeom prst="rect">
            <a:avLst/>
          </a:prstGeom>
          <a:solidFill>
            <a:schemeClr val="accent2">
              <a:lumMod val="40000"/>
              <a:lumOff val="60000"/>
            </a:schemeClr>
          </a:solidFill>
          <a:ln w="9525">
            <a:noFill/>
            <a:miter lim="800000"/>
            <a:headEnd/>
            <a:tailEnd/>
          </a:ln>
          <a:effec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200" b="1"/>
              <a:t>Quan án</a:t>
            </a:r>
          </a:p>
        </p:txBody>
      </p:sp>
      <p:pic>
        <p:nvPicPr>
          <p:cNvPr id="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717" y="5751796"/>
            <a:ext cx="914400" cy="914400"/>
          </a:xfrm>
          <a:prstGeom prst="rect">
            <a:avLst/>
          </a:prstGeom>
        </p:spPr>
      </p:pic>
    </p:spTree>
    <p:extLst>
      <p:ext uri="{BB962C8B-B14F-4D97-AF65-F5344CB8AC3E}">
        <p14:creationId xmlns:p14="http://schemas.microsoft.com/office/powerpoint/2010/main" val="395514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repeatCount="indefinite"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392</Words>
  <Application>Microsoft Office PowerPoint</Application>
  <PresentationFormat>On-screen Show (4:3)</PresentationFormat>
  <Paragraphs>88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Nội dung bức tranh vẽ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cp:revision>
  <dcterms:created xsi:type="dcterms:W3CDTF">2019-02-10T15:47:02Z</dcterms:created>
  <dcterms:modified xsi:type="dcterms:W3CDTF">2019-02-10T15:47:22Z</dcterms:modified>
</cp:coreProperties>
</file>