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79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6" r:id="rId20"/>
    <p:sldId id="282" r:id="rId21"/>
    <p:sldId id="277" r:id="rId22"/>
    <p:sldId id="280" r:id="rId23"/>
    <p:sldId id="28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06" autoAdjust="0"/>
    <p:restoredTop sz="94660"/>
  </p:normalViewPr>
  <p:slideViewPr>
    <p:cSldViewPr>
      <p:cViewPr varScale="1">
        <p:scale>
          <a:sx n="69" d="100"/>
          <a:sy n="69" d="100"/>
        </p:scale>
        <p:origin x="-135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80863-0881-46F3-A1B4-F1E95C61A350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CECDB-97F1-4191-9316-9A9D184A2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814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80863-0881-46F3-A1B4-F1E95C61A350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CECDB-97F1-4191-9316-9A9D184A2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641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80863-0881-46F3-A1B4-F1E95C61A350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CECDB-97F1-4191-9316-9A9D184A2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358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80863-0881-46F3-A1B4-F1E95C61A350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CECDB-97F1-4191-9316-9A9D184A2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351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80863-0881-46F3-A1B4-F1E95C61A350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CECDB-97F1-4191-9316-9A9D184A2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604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80863-0881-46F3-A1B4-F1E95C61A350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CECDB-97F1-4191-9316-9A9D184A2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158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80863-0881-46F3-A1B4-F1E95C61A350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CECDB-97F1-4191-9316-9A9D184A2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553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80863-0881-46F3-A1B4-F1E95C61A350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CECDB-97F1-4191-9316-9A9D184A2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97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80863-0881-46F3-A1B4-F1E95C61A350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CECDB-97F1-4191-9316-9A9D184A2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510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80863-0881-46F3-A1B4-F1E95C61A350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CECDB-97F1-4191-9316-9A9D184A2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035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80863-0881-46F3-A1B4-F1E95C61A350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CECDB-97F1-4191-9316-9A9D184A2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879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80863-0881-46F3-A1B4-F1E95C61A350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CECDB-97F1-4191-9316-9A9D184A2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672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slide" Target="slide15.xml"/><Relationship Id="rId7" Type="http://schemas.openxmlformats.org/officeDocument/2006/relationships/slide" Target="slide19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5" Type="http://schemas.openxmlformats.org/officeDocument/2006/relationships/slide" Target="slide18.xml"/><Relationship Id="rId4" Type="http://schemas.openxmlformats.org/officeDocument/2006/relationships/slide" Target="slide17.xml"/><Relationship Id="rId9" Type="http://schemas.openxmlformats.org/officeDocument/2006/relationships/slide" Target="slide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27"/>
            <a:ext cx="9144000" cy="6858000"/>
          </a:xfrm>
          <a:prstGeom prst="rect">
            <a:avLst/>
          </a:prstGeom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685800" y="109450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ÔN BÀI CŨ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3581400" y="2133600"/>
            <a:ext cx="4572000" cy="2362200"/>
          </a:xfrm>
          <a:prstGeom prst="cloudCallout">
            <a:avLst>
              <a:gd name="adj1" fmla="val -43257"/>
              <a:gd name="adj2" fmla="val 5704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Giúp Tí nhé!</a:t>
            </a:r>
            <a:endParaRPr lang="en-US" sz="4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20713932">
            <a:off x="935268" y="2296757"/>
            <a:ext cx="2590800" cy="2293099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>
                <a:gd name="adj1" fmla="val 11433456"/>
                <a:gd name="adj2" fmla="val 57058"/>
              </a:avLst>
            </a:prstTxWarp>
            <a:spAutoFit/>
          </a:bodyPr>
          <a:lstStyle/>
          <a:p>
            <a:r>
              <a:rPr lang="en-US" sz="4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 chơi</a:t>
            </a:r>
            <a:endParaRPr lang="en-US" sz="4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74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16372"/>
              </p:ext>
            </p:extLst>
          </p:nvPr>
        </p:nvGraphicFramePr>
        <p:xfrm>
          <a:off x="0" y="2362200"/>
          <a:ext cx="9144000" cy="4293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1447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b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  -  Công có nghĩa là “của nhà nước, của chung”.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b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  -  Công có nghĩa là “ không thiên vị”.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b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  -  Công có nghĩa là “ thợ, khéo tay”.</a:t>
                      </a:r>
                    </a:p>
                    <a:p>
                      <a:endParaRPr lang="en-US" sz="28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4567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ext Box 21"/>
          <p:cNvSpPr txBox="1">
            <a:spLocks noChangeArrowheads="1"/>
          </p:cNvSpPr>
          <p:nvPr/>
        </p:nvSpPr>
        <p:spPr bwMode="auto">
          <a:xfrm>
            <a:off x="179388" y="990600"/>
            <a:ext cx="18002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>
                <a:latin typeface="Times New Roman" pitchFamily="18" charset="0"/>
                <a:cs typeface="Times New Roman" pitchFamily="18" charset="0"/>
              </a:rPr>
              <a:t>công dân</a:t>
            </a:r>
          </a:p>
        </p:txBody>
      </p:sp>
      <p:sp>
        <p:nvSpPr>
          <p:cNvPr id="3" name="Text Box 23"/>
          <p:cNvSpPr txBox="1">
            <a:spLocks noChangeArrowheads="1"/>
          </p:cNvSpPr>
          <p:nvPr/>
        </p:nvSpPr>
        <p:spPr bwMode="auto">
          <a:xfrm>
            <a:off x="1981200" y="990600"/>
            <a:ext cx="18002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>
                <a:latin typeface="Times New Roman" pitchFamily="18" charset="0"/>
                <a:cs typeface="Times New Roman" pitchFamily="18" charset="0"/>
              </a:rPr>
              <a:t>công nhân</a:t>
            </a:r>
          </a:p>
        </p:txBody>
      </p:sp>
      <p:sp>
        <p:nvSpPr>
          <p:cNvPr id="4" name="Text Box 24"/>
          <p:cNvSpPr txBox="1">
            <a:spLocks noChangeArrowheads="1"/>
          </p:cNvSpPr>
          <p:nvPr/>
        </p:nvSpPr>
        <p:spPr bwMode="auto">
          <a:xfrm>
            <a:off x="7178675" y="1005836"/>
            <a:ext cx="18256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>
                <a:latin typeface="Times New Roman" pitchFamily="18" charset="0"/>
                <a:cs typeface="Times New Roman" pitchFamily="18" charset="0"/>
              </a:rPr>
              <a:t>công bằng</a:t>
            </a:r>
          </a:p>
        </p:txBody>
      </p:sp>
      <p:sp>
        <p:nvSpPr>
          <p:cNvPr id="5" name="Text Box 26"/>
          <p:cNvSpPr txBox="1">
            <a:spLocks noChangeArrowheads="1"/>
          </p:cNvSpPr>
          <p:nvPr/>
        </p:nvSpPr>
        <p:spPr bwMode="auto">
          <a:xfrm>
            <a:off x="3886200" y="1022127"/>
            <a:ext cx="19177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>
                <a:latin typeface="Times New Roman" pitchFamily="18" charset="0"/>
                <a:cs typeface="Times New Roman" pitchFamily="18" charset="0"/>
              </a:rPr>
              <a:t>công cộng</a:t>
            </a:r>
          </a:p>
        </p:txBody>
      </p:sp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5791200" y="1020762"/>
            <a:ext cx="13874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>
                <a:latin typeface="Times New Roman" pitchFamily="18" charset="0"/>
                <a:cs typeface="Times New Roman" pitchFamily="18" charset="0"/>
              </a:rPr>
              <a:t>công lí</a:t>
            </a:r>
          </a:p>
        </p:txBody>
      </p:sp>
      <p:sp>
        <p:nvSpPr>
          <p:cNvPr id="7" name="Text Box 28"/>
          <p:cNvSpPr txBox="1">
            <a:spLocks noChangeArrowheads="1"/>
          </p:cNvSpPr>
          <p:nvPr/>
        </p:nvSpPr>
        <p:spPr bwMode="auto">
          <a:xfrm>
            <a:off x="2265795" y="1671376"/>
            <a:ext cx="23463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>
                <a:latin typeface="Times New Roman" pitchFamily="18" charset="0"/>
                <a:cs typeface="Times New Roman" pitchFamily="18" charset="0"/>
              </a:rPr>
              <a:t>công nghiệp</a:t>
            </a:r>
          </a:p>
        </p:txBody>
      </p:sp>
      <p:sp>
        <p:nvSpPr>
          <p:cNvPr id="8" name="Text Box 29"/>
          <p:cNvSpPr txBox="1">
            <a:spLocks noChangeArrowheads="1"/>
          </p:cNvSpPr>
          <p:nvPr/>
        </p:nvSpPr>
        <p:spPr bwMode="auto">
          <a:xfrm>
            <a:off x="76200" y="1671376"/>
            <a:ext cx="220027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công chúng</a:t>
            </a:r>
          </a:p>
        </p:txBody>
      </p:sp>
      <p:sp>
        <p:nvSpPr>
          <p:cNvPr id="9" name="Text Box 30"/>
          <p:cNvSpPr txBox="1">
            <a:spLocks noChangeArrowheads="1"/>
          </p:cNvSpPr>
          <p:nvPr/>
        </p:nvSpPr>
        <p:spPr bwMode="auto">
          <a:xfrm>
            <a:off x="4332288" y="1716419"/>
            <a:ext cx="19923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>
                <a:latin typeface="Times New Roman" pitchFamily="18" charset="0"/>
                <a:cs typeface="Times New Roman" pitchFamily="18" charset="0"/>
              </a:rPr>
              <a:t>công minh</a:t>
            </a: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6477000" y="1708743"/>
            <a:ext cx="18954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>
                <a:latin typeface="Times New Roman" pitchFamily="18" charset="0"/>
                <a:cs typeface="Times New Roman" pitchFamily="18" charset="0"/>
              </a:rPr>
              <a:t>công tâm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79388" y="152400"/>
            <a:ext cx="889317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2: Xếp những từ chứa tiếng </a:t>
            </a:r>
            <a:r>
              <a:rPr lang="vi-VN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vi-VN" sz="28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 dưới đây vào nhóm thích hợp:</a:t>
            </a:r>
          </a:p>
        </p:txBody>
      </p:sp>
    </p:spTree>
    <p:extLst>
      <p:ext uri="{BB962C8B-B14F-4D97-AF65-F5344CB8AC3E}">
        <p14:creationId xmlns:p14="http://schemas.microsoft.com/office/powerpoint/2010/main" val="113774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11111E-6 L -0.00139 0.45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2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1111E-6 L 0.46823 0.4395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03" y="2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-0.42657 0.4486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37" y="2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96296E-6 L -0.41319 0.5462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60" y="2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96296E-6 L -0.27587 0.5351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02" y="2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-0.01198 0.5555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" y="2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96296E-6 L 0.44896 0.4627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48" y="2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07407E-6 L -0.11597 0.5337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99" y="2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-0.34531 0.6127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74" y="3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0"/>
            <a:ext cx="9144000" cy="690641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0" y="3418096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Công bằng: Theo đúng lẽ phải, không thiên vị 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855" y="954107"/>
            <a:ext cx="86521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Công cộng: thuộc về mọi người và phục vụ chung cho xã hội.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855" y="1788599"/>
            <a:ext cx="8832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Công chúng: đông đảo người đọc, xem, nghe, trong quan hệ với tác giả, diễn viên,…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855" y="2590800"/>
            <a:ext cx="88322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Công lí: lẽ phải phù hợp với đạo lí và lợi ích chung của xã hội. 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3855" y="3858419"/>
            <a:ext cx="8832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itchFamily="2" charset="2"/>
              <a:buChar char="Ø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Công minh: công bằng và sáng suốt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4323329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Công tâm: lòng ngay thẳng, chỉ việc chung, không vì tư lợi hoặc thiên vị.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3856" y="5771412"/>
            <a:ext cx="8832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Công nghiệp: ngành kinh tế dùng máy móc để khai thác tài nguyên, làm ra tư liệu sản xuất hoặc hàng tiêu dùng.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3855" y="5266926"/>
            <a:ext cx="8853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Công nhân: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người lao động phổ thông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3855" y="0"/>
            <a:ext cx="88322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Công dân: người dân của một nước, có quyền lợi và nghĩa vụ đối với đất nước.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72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1042988" y="1254125"/>
            <a:ext cx="3816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96850" y="246856"/>
            <a:ext cx="8893175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3: Tìm trong các từ đã cho dưới đây những từ đồng nghĩa với </a:t>
            </a:r>
            <a:r>
              <a:rPr lang="vi-VN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 dân</a:t>
            </a:r>
            <a:r>
              <a:rPr lang="vi-VN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vi-VN" sz="2800" i="1">
                <a:latin typeface="Times New Roman" pitchFamily="18" charset="0"/>
                <a:cs typeface="Times New Roman" pitchFamily="18" charset="0"/>
              </a:rPr>
              <a:t>đồng bào, nhân dân, dân chúng, dân tộc, dân, nông dân, công chúng</a:t>
            </a:r>
            <a:endParaRPr lang="vi-VN" sz="28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Line 16"/>
          <p:cNvSpPr>
            <a:spLocks noChangeShapeType="1"/>
          </p:cNvSpPr>
          <p:nvPr/>
        </p:nvSpPr>
        <p:spPr bwMode="auto">
          <a:xfrm>
            <a:off x="4743100" y="3883047"/>
            <a:ext cx="469673" cy="71214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Line 17"/>
          <p:cNvSpPr>
            <a:spLocks noChangeShapeType="1"/>
          </p:cNvSpPr>
          <p:nvPr/>
        </p:nvSpPr>
        <p:spPr bwMode="auto">
          <a:xfrm flipV="1">
            <a:off x="5576992" y="3146072"/>
            <a:ext cx="915410" cy="100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Line 18"/>
          <p:cNvSpPr>
            <a:spLocks noChangeShapeType="1"/>
          </p:cNvSpPr>
          <p:nvPr/>
        </p:nvSpPr>
        <p:spPr bwMode="auto">
          <a:xfrm>
            <a:off x="5576992" y="3682394"/>
            <a:ext cx="955222" cy="196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Line 19"/>
          <p:cNvSpPr>
            <a:spLocks noChangeShapeType="1"/>
          </p:cNvSpPr>
          <p:nvPr/>
        </p:nvSpPr>
        <p:spPr bwMode="auto">
          <a:xfrm flipH="1" flipV="1">
            <a:off x="2914649" y="2728479"/>
            <a:ext cx="865549" cy="29029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Line 20"/>
          <p:cNvSpPr>
            <a:spLocks noChangeShapeType="1"/>
          </p:cNvSpPr>
          <p:nvPr/>
        </p:nvSpPr>
        <p:spPr bwMode="auto">
          <a:xfrm flipH="1" flipV="1">
            <a:off x="2409825" y="3436937"/>
            <a:ext cx="1009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ine 21"/>
          <p:cNvSpPr>
            <a:spLocks noChangeShapeType="1"/>
          </p:cNvSpPr>
          <p:nvPr/>
        </p:nvSpPr>
        <p:spPr bwMode="auto">
          <a:xfrm flipH="1">
            <a:off x="2915806" y="3831540"/>
            <a:ext cx="720725" cy="433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5113111" y="1987583"/>
            <a:ext cx="2087563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 chúng</a:t>
            </a:r>
          </a:p>
        </p:txBody>
      </p:sp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1042988" y="2310749"/>
            <a:ext cx="1871662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 dân</a:t>
            </a:r>
          </a:p>
        </p:txBody>
      </p:sp>
      <p:sp>
        <p:nvSpPr>
          <p:cNvPr id="14" name="Text Box 24"/>
          <p:cNvSpPr txBox="1">
            <a:spLocks noChangeArrowheads="1"/>
          </p:cNvSpPr>
          <p:nvPr/>
        </p:nvSpPr>
        <p:spPr bwMode="auto">
          <a:xfrm>
            <a:off x="381000" y="3078162"/>
            <a:ext cx="2028825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 bào</a:t>
            </a:r>
          </a:p>
        </p:txBody>
      </p:sp>
      <p:sp>
        <p:nvSpPr>
          <p:cNvPr id="15" name="Text Box 25"/>
          <p:cNvSpPr txBox="1">
            <a:spLocks noChangeArrowheads="1"/>
          </p:cNvSpPr>
          <p:nvPr/>
        </p:nvSpPr>
        <p:spPr bwMode="auto">
          <a:xfrm>
            <a:off x="757033" y="4264927"/>
            <a:ext cx="2519134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 chúng</a:t>
            </a:r>
          </a:p>
        </p:txBody>
      </p:sp>
      <p:sp>
        <p:nvSpPr>
          <p:cNvPr id="16" name="Text Box 26"/>
          <p:cNvSpPr txBox="1">
            <a:spLocks noChangeArrowheads="1"/>
          </p:cNvSpPr>
          <p:nvPr/>
        </p:nvSpPr>
        <p:spPr bwMode="auto">
          <a:xfrm>
            <a:off x="5212773" y="4436844"/>
            <a:ext cx="2576946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nông dân</a:t>
            </a:r>
          </a:p>
        </p:txBody>
      </p:sp>
      <p:sp>
        <p:nvSpPr>
          <p:cNvPr id="17" name="Text Box 27"/>
          <p:cNvSpPr txBox="1">
            <a:spLocks noChangeArrowheads="1"/>
          </p:cNvSpPr>
          <p:nvPr/>
        </p:nvSpPr>
        <p:spPr bwMode="auto">
          <a:xfrm>
            <a:off x="6501246" y="2774441"/>
            <a:ext cx="1880754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 tộc</a:t>
            </a:r>
          </a:p>
        </p:txBody>
      </p:sp>
      <p:sp>
        <p:nvSpPr>
          <p:cNvPr id="18" name="Line 28"/>
          <p:cNvSpPr>
            <a:spLocks noChangeShapeType="1"/>
          </p:cNvSpPr>
          <p:nvPr/>
        </p:nvSpPr>
        <p:spPr bwMode="auto">
          <a:xfrm flipV="1">
            <a:off x="4921704" y="2633913"/>
            <a:ext cx="396081" cy="38486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29"/>
          <p:cNvSpPr txBox="1">
            <a:spLocks noChangeArrowheads="1"/>
          </p:cNvSpPr>
          <p:nvPr/>
        </p:nvSpPr>
        <p:spPr bwMode="auto">
          <a:xfrm>
            <a:off x="6501246" y="3633390"/>
            <a:ext cx="1880754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</a:p>
        </p:txBody>
      </p:sp>
      <p:sp>
        <p:nvSpPr>
          <p:cNvPr id="20" name="AutoShape 31"/>
          <p:cNvSpPr>
            <a:spLocks noChangeArrowheads="1"/>
          </p:cNvSpPr>
          <p:nvPr/>
        </p:nvSpPr>
        <p:spPr bwMode="auto">
          <a:xfrm>
            <a:off x="1116013" y="5257800"/>
            <a:ext cx="6769100" cy="1525588"/>
          </a:xfrm>
          <a:prstGeom prst="horizontalScroll">
            <a:avLst>
              <a:gd name="adj" fmla="val 8426"/>
            </a:avLst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Những từ đồng nghĩa với từ công dân là:</a:t>
            </a: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 nhân dân, dân chúng, dân</a:t>
            </a:r>
          </a:p>
        </p:txBody>
      </p:sp>
      <p:sp>
        <p:nvSpPr>
          <p:cNvPr id="21" name="Oval 20"/>
          <p:cNvSpPr/>
          <p:nvPr/>
        </p:nvSpPr>
        <p:spPr>
          <a:xfrm>
            <a:off x="3222202" y="2957080"/>
            <a:ext cx="2492798" cy="89921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vi-VN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công dân</a:t>
            </a:r>
            <a:endParaRPr lang="vi-VN" sz="32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93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6" grpId="1" animBg="1"/>
      <p:bldP spid="7" grpId="0" animBg="1"/>
      <p:bldP spid="7" grpId="1" animBg="1"/>
      <p:bldP spid="8" grpId="0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3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0" y="152400"/>
            <a:ext cx="10287000" cy="67818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524000" y="1600200"/>
            <a:ext cx="6172200" cy="1600200"/>
          </a:xfrm>
          <a:prstGeom prst="round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Trò chơi: ĐI CÂU</a:t>
            </a:r>
            <a:endParaRPr lang="en-US" sz="54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41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144000" cy="6934200"/>
          </a:xfrm>
          <a:prstGeom prst="rect">
            <a:avLst/>
          </a:prstGeom>
        </p:spPr>
      </p:pic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4346863" y="609232"/>
            <a:ext cx="450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2133600" y="2895600"/>
            <a:ext cx="450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hlinkClick r:id="rId5" action="ppaction://hlinksldjump"/>
          </p:cNvPr>
          <p:cNvSpPr txBox="1"/>
          <p:nvPr/>
        </p:nvSpPr>
        <p:spPr>
          <a:xfrm>
            <a:off x="5867400" y="3080266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hlinkClick r:id="rId6" action="ppaction://hlinksldjump"/>
          </p:cNvPr>
          <p:cNvSpPr txBox="1"/>
          <p:nvPr/>
        </p:nvSpPr>
        <p:spPr>
          <a:xfrm>
            <a:off x="685800" y="4114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hlinkClick r:id="rId7" action="ppaction://hlinksldjump"/>
          </p:cNvPr>
          <p:cNvSpPr txBox="1"/>
          <p:nvPr/>
        </p:nvSpPr>
        <p:spPr>
          <a:xfrm>
            <a:off x="4114800" y="4299466"/>
            <a:ext cx="457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hlinkClick r:id="rId8" action="ppaction://hlinksldjump"/>
          </p:cNvPr>
          <p:cNvSpPr txBox="1"/>
          <p:nvPr/>
        </p:nvSpPr>
        <p:spPr>
          <a:xfrm>
            <a:off x="7467600" y="5943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hlinkClick r:id="rId9" action="ppaction://hlinksldjump"/>
          </p:cNvPr>
          <p:cNvSpPr txBox="1"/>
          <p:nvPr/>
        </p:nvSpPr>
        <p:spPr>
          <a:xfrm>
            <a:off x="7772400" y="4038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64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180181"/>
            <a:ext cx="9144000" cy="69064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09"/>
            <a:ext cx="2362200" cy="279161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819400" y="630382"/>
            <a:ext cx="5638800" cy="1295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 chúng có nghĩa là: </a:t>
            </a:r>
            <a:endParaRPr lang="en-US" sz="36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3733800"/>
            <a:ext cx="8631382" cy="9143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 đông đảo những người dân </a:t>
            </a:r>
            <a:r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thường, quần chúng nhân dân. </a:t>
            </a:r>
            <a:endParaRPr lang="en-US" sz="2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6206909"/>
            <a:ext cx="8631382" cy="53347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 tầng lớp nông dân trong xã hội.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" y="5029200"/>
            <a:ext cx="8631382" cy="83827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Là tầng lớp công nhân trong xã hội</a:t>
            </a:r>
            <a:endParaRPr lang="en-US" sz="2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2587156"/>
            <a:ext cx="8631382" cy="84184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Là đông đảo những người dân thường. </a:t>
            </a:r>
            <a:endParaRPr lang="en-US" sz="2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ction Button: Back or Previous 2">
            <a:hlinkClick r:id="rId4" action="ppaction://hlinksldjump" highlightClick="1"/>
          </p:cNvPr>
          <p:cNvSpPr/>
          <p:nvPr/>
        </p:nvSpPr>
        <p:spPr>
          <a:xfrm>
            <a:off x="8001000" y="6324600"/>
            <a:ext cx="782782" cy="38114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180181"/>
            <a:ext cx="9144000" cy="69064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09"/>
            <a:ext cx="2362200" cy="279161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819400" y="609600"/>
            <a:ext cx="5638800" cy="1295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 dân có nghĩa là: </a:t>
            </a:r>
            <a:endParaRPr lang="en-US" sz="36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3733800"/>
            <a:ext cx="8631382" cy="9143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 Là những tầng lớp nhân dân đang sống trong một khu vực địa lí. </a:t>
            </a:r>
            <a:endParaRPr lang="en-US" sz="2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5029200"/>
            <a:ext cx="8631382" cy="83827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Là đông đảo những người dân, thuộc mọi tầng lớp, đang sống trong một khu vực địa lí. </a:t>
            </a:r>
            <a:endParaRPr lang="en-US" sz="2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6172272"/>
            <a:ext cx="8631382" cy="53347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 Cả A và C</a:t>
            </a:r>
            <a:endParaRPr lang="en-US" sz="2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ction Button: Back or Previous 9">
            <a:hlinkClick r:id="rId4" action="ppaction://hlinksldjump" highlightClick="1"/>
          </p:cNvPr>
          <p:cNvSpPr/>
          <p:nvPr/>
        </p:nvSpPr>
        <p:spPr>
          <a:xfrm>
            <a:off x="8001000" y="6324600"/>
            <a:ext cx="782782" cy="38114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0109"/>
            <a:ext cx="2362200" cy="279161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" y="2587156"/>
            <a:ext cx="8631382" cy="84184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Là đông đảo những người dân đang sống trong một khu vực địa lí. </a:t>
            </a:r>
            <a:endParaRPr lang="en-US" sz="2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28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180181"/>
            <a:ext cx="9144000" cy="6906419"/>
          </a:xfrm>
          <a:prstGeom prst="rect">
            <a:avLst/>
          </a:prstGeom>
        </p:spPr>
      </p:pic>
      <p:sp>
        <p:nvSpPr>
          <p:cNvPr id="3" name="Action Button: Back or Previous 2">
            <a:hlinkClick r:id="rId3" action="ppaction://hlinksldjump" highlightClick="1"/>
          </p:cNvPr>
          <p:cNvSpPr/>
          <p:nvPr/>
        </p:nvSpPr>
        <p:spPr>
          <a:xfrm>
            <a:off x="8001000" y="6324600"/>
            <a:ext cx="782782" cy="38114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0"/>
            <a:ext cx="2453230" cy="31242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990600" y="2826255"/>
            <a:ext cx="7793182" cy="1295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Đặt câu với từ “dân chúng”</a:t>
            </a:r>
            <a:endParaRPr lang="en-US" sz="36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4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180181"/>
            <a:ext cx="9144000" cy="6906419"/>
          </a:xfrm>
          <a:prstGeom prst="rect">
            <a:avLst/>
          </a:prstGeom>
        </p:spPr>
      </p:pic>
      <p:sp>
        <p:nvSpPr>
          <p:cNvPr id="3" name="Action Button: Back or Previous 2">
            <a:hlinkClick r:id="rId3" action="ppaction://hlinksldjump" highlightClick="1"/>
          </p:cNvPr>
          <p:cNvSpPr/>
          <p:nvPr/>
        </p:nvSpPr>
        <p:spPr>
          <a:xfrm>
            <a:off x="8001000" y="6324600"/>
            <a:ext cx="782782" cy="38114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0"/>
            <a:ext cx="2453230" cy="31242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990600" y="2826255"/>
            <a:ext cx="7793182" cy="1295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Đặt câu với từ “nhân dân”</a:t>
            </a:r>
            <a:endParaRPr lang="en-US" sz="36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08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180181"/>
            <a:ext cx="9144000" cy="6906419"/>
          </a:xfrm>
          <a:prstGeom prst="rect">
            <a:avLst/>
          </a:prstGeom>
        </p:spPr>
      </p:pic>
      <p:sp>
        <p:nvSpPr>
          <p:cNvPr id="3" name="Action Button: Back or Previous 2">
            <a:hlinkClick r:id="rId3" action="ppaction://hlinksldjump" highlightClick="1"/>
          </p:cNvPr>
          <p:cNvSpPr/>
          <p:nvPr/>
        </p:nvSpPr>
        <p:spPr>
          <a:xfrm>
            <a:off x="8001000" y="6324600"/>
            <a:ext cx="782782" cy="38114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944091" y="2609922"/>
            <a:ext cx="3693968" cy="1112693"/>
          </a:xfrm>
          <a:prstGeom prst="rect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MAY MẮN</a:t>
            </a:r>
            <a:endParaRPr lang="en-US" sz="44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57200"/>
            <a:ext cx="1752600" cy="17526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591" y="457200"/>
            <a:ext cx="1752600" cy="17526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73" y="3886200"/>
            <a:ext cx="1752600" cy="17526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182" y="4059382"/>
            <a:ext cx="17526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67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499976"/>
            <a:ext cx="2819400" cy="43857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52400"/>
            <a:ext cx="3324225" cy="352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52400"/>
            <a:ext cx="3324225" cy="352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52400"/>
            <a:ext cx="3324225" cy="352425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2286000" y="609600"/>
            <a:ext cx="4876800" cy="2590800"/>
          </a:xfrm>
          <a:prstGeom prst="cloudCallout">
            <a:avLst>
              <a:gd name="adj1" fmla="val 53106"/>
              <a:gd name="adj2" fmla="val 30949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Nêu khái niệm câu ghép.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52400" y="3505200"/>
            <a:ext cx="6172200" cy="2362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Câu ghép là câu do nhiều vế câu ghép lại. Mỗi vế câu ghép thường có câu tạo giống một câu đơn ( có đủ CN – VN) và thể hiện một ý có quan hệ chặt chẽ với ý của những vế câu khác</a:t>
            </a:r>
          </a:p>
        </p:txBody>
      </p:sp>
    </p:spTree>
    <p:extLst>
      <p:ext uri="{BB962C8B-B14F-4D97-AF65-F5344CB8AC3E}">
        <p14:creationId xmlns:p14="http://schemas.microsoft.com/office/powerpoint/2010/main" val="352315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180181"/>
            <a:ext cx="9144000" cy="6906419"/>
          </a:xfrm>
          <a:prstGeom prst="rect">
            <a:avLst/>
          </a:prstGeom>
        </p:spPr>
      </p:pic>
      <p:sp>
        <p:nvSpPr>
          <p:cNvPr id="3" name="Action Button: Back or Previous 2">
            <a:hlinkClick r:id="rId3" action="ppaction://hlinksldjump" highlightClick="1"/>
          </p:cNvPr>
          <p:cNvSpPr/>
          <p:nvPr/>
        </p:nvSpPr>
        <p:spPr>
          <a:xfrm>
            <a:off x="8001000" y="6324600"/>
            <a:ext cx="782782" cy="38114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0"/>
            <a:ext cx="2453230" cy="31242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990600" y="3124200"/>
            <a:ext cx="7793182" cy="1295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Đặt một câu ghép với từ “nhân dân”</a:t>
            </a:r>
            <a:endParaRPr lang="en-US" sz="36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32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180181"/>
            <a:ext cx="9144000" cy="6906419"/>
          </a:xfrm>
          <a:prstGeom prst="rect">
            <a:avLst/>
          </a:prstGeom>
        </p:spPr>
      </p:pic>
      <p:sp>
        <p:nvSpPr>
          <p:cNvPr id="3" name="Action Button: Back or Previous 2">
            <a:hlinkClick r:id="rId3" action="ppaction://hlinksldjump" highlightClick="1"/>
          </p:cNvPr>
          <p:cNvSpPr/>
          <p:nvPr/>
        </p:nvSpPr>
        <p:spPr>
          <a:xfrm>
            <a:off x="8001000" y="6324600"/>
            <a:ext cx="782782" cy="38114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1905000" cy="190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4114800"/>
            <a:ext cx="1905000" cy="1905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44091" y="2609922"/>
            <a:ext cx="3693968" cy="1112693"/>
          </a:xfrm>
          <a:prstGeom prst="rect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MẤT LƯỢT</a:t>
            </a:r>
            <a:endParaRPr lang="en-US" sz="44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059" y="180181"/>
            <a:ext cx="1905000" cy="1905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135582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76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152399" y="304800"/>
            <a:ext cx="8893175" cy="286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4: Có thể thay từ </a:t>
            </a:r>
            <a:r>
              <a:rPr lang="vi-VN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 dân</a:t>
            </a:r>
            <a:r>
              <a:rPr lang="vi-VN" sz="28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 câu nói dưới đây của nhân vật Thành (người công dân số Một) bằng các từ đồng nghĩa với nó được không? Vì sao?</a:t>
            </a:r>
          </a:p>
          <a:p>
            <a:pPr>
              <a:spcBef>
                <a:spcPct val="50000"/>
              </a:spcBef>
            </a:pPr>
            <a:r>
              <a:rPr lang="vi-VN" sz="280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vi-VN" sz="2800" i="1">
                <a:latin typeface="Times New Roman" pitchFamily="18" charset="0"/>
                <a:cs typeface="Times New Roman" pitchFamily="18" charset="0"/>
              </a:rPr>
              <a:t>Làm thân nô lệ mà muốn xóa bỏ kiếp nô lệ thì sẽ thành </a:t>
            </a:r>
            <a:r>
              <a:rPr lang="vi-VN" sz="2800" i="1" u="sng">
                <a:latin typeface="Times New Roman" pitchFamily="18" charset="0"/>
                <a:cs typeface="Times New Roman" pitchFamily="18" charset="0"/>
              </a:rPr>
              <a:t>dân ( nhân dân; dân chúng)</a:t>
            </a:r>
            <a:r>
              <a:rPr lang="vi-VN" sz="2800" i="1">
                <a:latin typeface="Times New Roman" pitchFamily="18" charset="0"/>
                <a:cs typeface="Times New Roman" pitchFamily="18" charset="0"/>
              </a:rPr>
              <a:t>, còn yên phận làm nô lệ thì mãi mãi là đầy tớ cho người ta...</a:t>
            </a:r>
            <a:endParaRPr lang="vi-VN" sz="28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13"/>
          <p:cNvSpPr>
            <a:spLocks noChangeArrowheads="1"/>
          </p:cNvSpPr>
          <p:nvPr/>
        </p:nvSpPr>
        <p:spPr bwMode="auto">
          <a:xfrm>
            <a:off x="900113" y="4076700"/>
            <a:ext cx="4895850" cy="1800225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vi-VN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có nhận xét gì về nghĩa của câu văn trên sau khi đã thay thế từ?</a:t>
            </a:r>
          </a:p>
        </p:txBody>
      </p:sp>
      <p:sp>
        <p:nvSpPr>
          <p:cNvPr id="5" name="Rectangle 4"/>
          <p:cNvSpPr/>
          <p:nvPr/>
        </p:nvSpPr>
        <p:spPr>
          <a:xfrm>
            <a:off x="900113" y="3733800"/>
            <a:ext cx="7786687" cy="21431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Nghĩa của câu văn trên không đúng với nghĩa</a:t>
            </a:r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 câu văn có dùng từ công dân, </a:t>
            </a:r>
            <a:r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 vậy không thể thay thế từ </a:t>
            </a:r>
            <a:r>
              <a:rPr lang="vi-VN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 dâ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vi-VN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 các từ trên được.</a:t>
            </a:r>
            <a:endParaRPr lang="vi-VN" sz="2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58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193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499976"/>
            <a:ext cx="2819400" cy="43857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52400"/>
            <a:ext cx="3324225" cy="352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52400"/>
            <a:ext cx="3324225" cy="352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52400"/>
            <a:ext cx="3324225" cy="3524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49827" y="3429000"/>
            <a:ext cx="2802082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3 vế câu</a:t>
            </a:r>
          </a:p>
        </p:txBody>
      </p:sp>
      <p:sp>
        <p:nvSpPr>
          <p:cNvPr id="9" name="Rectangle 8"/>
          <p:cNvSpPr/>
          <p:nvPr/>
        </p:nvSpPr>
        <p:spPr>
          <a:xfrm>
            <a:off x="3399559" y="4921442"/>
            <a:ext cx="2781300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 5 vế câu</a:t>
            </a:r>
            <a:endParaRPr lang="en-US" sz="32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0218" y="4921442"/>
            <a:ext cx="2781300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 2 vế câu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99559" y="3429000"/>
            <a:ext cx="2781300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 4 vế câu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33400" y="762000"/>
            <a:ext cx="8305800" cy="173797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 ghép sau có mấy vế câu?</a:t>
            </a:r>
          </a:p>
          <a:p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Hồi cuối thu, bác gấu nâu béo núng nính, lông mượt, vậy mà giờ đây bác ta teo tóp, lông lởm chởm trông thật tội nghiệp</a:t>
            </a:r>
            <a:endParaRPr lang="en-US" sz="28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09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499976"/>
            <a:ext cx="2819400" cy="4385733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2286000" y="609600"/>
            <a:ext cx="4876800" cy="2590800"/>
          </a:xfrm>
          <a:prstGeom prst="cloudCallout">
            <a:avLst>
              <a:gd name="adj1" fmla="val 53106"/>
              <a:gd name="adj2" fmla="val 30949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 mấy cách nối câu ghép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52400"/>
            <a:ext cx="3324225" cy="352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52400"/>
            <a:ext cx="3324225" cy="352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52400"/>
            <a:ext cx="3324225" cy="3524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9827" y="3384358"/>
            <a:ext cx="2802082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2 cách</a:t>
            </a:r>
            <a:endParaRPr lang="en-US" sz="32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99559" y="4876800"/>
            <a:ext cx="2781300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 5 cách</a:t>
            </a:r>
            <a:endParaRPr lang="en-US" sz="32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0218" y="4876800"/>
            <a:ext cx="2781300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 4 cách</a:t>
            </a:r>
            <a:endParaRPr lang="en-US" sz="32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99559" y="3384358"/>
            <a:ext cx="2781300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 3 cách</a:t>
            </a:r>
            <a:endParaRPr lang="en-US" sz="32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93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499976"/>
            <a:ext cx="2819400" cy="43857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52400"/>
            <a:ext cx="3324225" cy="3524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52400"/>
            <a:ext cx="3324225" cy="352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52400"/>
            <a:ext cx="3324225" cy="3524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3400" y="2770909"/>
            <a:ext cx="4481512" cy="685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A. Từ mà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33400" y="762000"/>
            <a:ext cx="8305800" cy="173797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 vế trong câu sau được nối với nhau bằng cách nào:</a:t>
            </a:r>
          </a:p>
          <a:p>
            <a:r>
              <a:rPr lang="en-US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Lan không chỉ học giỏi mà chị ấy còn hay giúp đỡ bạn bè.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3400" y="3609109"/>
            <a:ext cx="4481512" cy="685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B. Từ không chỉ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3400" y="4495800"/>
            <a:ext cx="4481512" cy="685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C. Từ còn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33400" y="5320145"/>
            <a:ext cx="4481512" cy="685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A. Từ hay</a:t>
            </a:r>
          </a:p>
        </p:txBody>
      </p:sp>
    </p:spTree>
    <p:extLst>
      <p:ext uri="{BB962C8B-B14F-4D97-AF65-F5344CB8AC3E}">
        <p14:creationId xmlns:p14="http://schemas.microsoft.com/office/powerpoint/2010/main" val="198380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27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24817" y="2286000"/>
            <a:ext cx="603723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smtClean="0">
                <a:latin typeface="Times New Roman" pitchFamily="18" charset="0"/>
                <a:cs typeface="Times New Roman" pitchFamily="18" charset="0"/>
              </a:rPr>
              <a:t>Cảm ơn các bạn</a:t>
            </a:r>
            <a:endParaRPr lang="en-US" sz="66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61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16382" y="4572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LTVC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6700" y="1562560"/>
            <a:ext cx="6629400" cy="1913930"/>
          </a:xfrm>
          <a:prstGeom prst="rect">
            <a:avLst/>
          </a:prstGeom>
          <a:noFill/>
        </p:spPr>
        <p:txBody>
          <a:bodyPr wrap="square" rtlCol="0">
            <a:prstTxWarp prst="textCurveUp">
              <a:avLst>
                <a:gd name="adj" fmla="val 31063"/>
              </a:avLst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5400" b="1" cap="all" smtClean="0">
                <a:ln w="0"/>
                <a:solidFill>
                  <a:srgbClr val="FF0000"/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MRVT: CÔNG DÂN</a:t>
            </a:r>
            <a:endParaRPr lang="en-US" sz="5400" b="1" cap="all">
              <a:ln w="0"/>
              <a:solidFill>
                <a:srgbClr val="FF0000"/>
              </a:solidFill>
              <a:effectLst>
                <a:reflection blurRad="6350" stA="55000" endA="50" endPos="85000" dist="6000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91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180181"/>
            <a:ext cx="9144000" cy="6906419"/>
          </a:xfrm>
          <a:prstGeom prst="rect">
            <a:avLst/>
          </a:prstGeom>
        </p:spPr>
      </p:pic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772066" y="762000"/>
            <a:ext cx="7627577" cy="344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Dòng nào dưới đây nêu đúng nghĩa của từ </a:t>
            </a:r>
            <a:r>
              <a:rPr lang="vi-VN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 dân</a:t>
            </a:r>
          </a:p>
          <a:p>
            <a:pPr>
              <a:spcBef>
                <a:spcPct val="50000"/>
              </a:spcBef>
            </a:pPr>
            <a:r>
              <a:rPr lang="vi-VN" sz="2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2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 làm việc trong cơ quan nhà nước.</a:t>
            </a:r>
          </a:p>
          <a:p>
            <a:pPr>
              <a:spcBef>
                <a:spcPct val="50000"/>
              </a:spcBef>
            </a:pPr>
            <a:r>
              <a:rPr lang="vi-VN" sz="2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2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 dân của một nước, có quyền lợi và nghĩa vụ với đất nước.</a:t>
            </a:r>
          </a:p>
          <a:p>
            <a:pPr>
              <a:spcBef>
                <a:spcPct val="50000"/>
              </a:spcBef>
            </a:pPr>
            <a:r>
              <a:rPr lang="vi-VN" sz="2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2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 lao động chân tay làm công ăn lương.</a:t>
            </a:r>
          </a:p>
        </p:txBody>
      </p:sp>
      <p:sp>
        <p:nvSpPr>
          <p:cNvPr id="6" name="Right Arrow 5"/>
          <p:cNvSpPr/>
          <p:nvPr/>
        </p:nvSpPr>
        <p:spPr>
          <a:xfrm>
            <a:off x="228600" y="4724400"/>
            <a:ext cx="1143000" cy="45720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600200" y="4343400"/>
            <a:ext cx="7239000" cy="182880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	Công dân có nghĩa là người dân của một nước, có quyền lợi và nghĩa vụ đối với đất nước.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62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180181"/>
            <a:ext cx="9144000" cy="6906419"/>
          </a:xfrm>
          <a:prstGeom prst="rect">
            <a:avLst/>
          </a:prstGeom>
        </p:spPr>
      </p:pic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280555" y="983673"/>
            <a:ext cx="8610599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vi-VN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2: Xếp những từ chứa tiếng </a:t>
            </a:r>
            <a:r>
              <a:rPr lang="vi-VN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vi-VN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cho dưới đây vào nhóm thích hợp:</a:t>
            </a:r>
          </a:p>
          <a:p>
            <a:pPr algn="just">
              <a:spcBef>
                <a:spcPct val="50000"/>
              </a:spcBef>
            </a:pPr>
            <a:r>
              <a:rPr lang="en-US" sz="2800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800" b="1" i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Công </a:t>
            </a:r>
            <a:r>
              <a:rPr lang="vi-VN" sz="2800" b="1" i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dân; công nhân; công bằng; công cộng; công lí; công nghiệp; công chúng; công minh; công tâm.</a:t>
            </a:r>
          </a:p>
          <a:p>
            <a:pPr algn="just">
              <a:spcBef>
                <a:spcPct val="50000"/>
              </a:spcBef>
            </a:pPr>
            <a:r>
              <a:rPr lang="vi-VN" sz="2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2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Công có nghĩa là “của nhà nước, của chung”.</a:t>
            </a:r>
          </a:p>
          <a:p>
            <a:pPr algn="just">
              <a:spcBef>
                <a:spcPct val="50000"/>
              </a:spcBef>
            </a:pPr>
            <a:r>
              <a:rPr lang="vi-VN" sz="2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2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Công có nghĩa là “ không thiên vị”.</a:t>
            </a:r>
          </a:p>
          <a:p>
            <a:pPr algn="just">
              <a:spcBef>
                <a:spcPct val="50000"/>
              </a:spcBef>
            </a:pPr>
            <a:r>
              <a:rPr lang="vi-VN" sz="2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2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Công có nghĩa là “ thợ, khéo tay”.</a:t>
            </a:r>
          </a:p>
        </p:txBody>
      </p:sp>
    </p:spTree>
    <p:extLst>
      <p:ext uri="{BB962C8B-B14F-4D97-AF65-F5344CB8AC3E}">
        <p14:creationId xmlns:p14="http://schemas.microsoft.com/office/powerpoint/2010/main" val="347446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3242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3242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687</Words>
  <Application>Microsoft Office PowerPoint</Application>
  <PresentationFormat>On-screen Show (4:3)</PresentationFormat>
  <Paragraphs>96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ÔN BÀI CŨ</dc:title>
  <dc:creator>Asus</dc:creator>
  <cp:lastModifiedBy>Asus</cp:lastModifiedBy>
  <cp:revision>20</cp:revision>
  <dcterms:created xsi:type="dcterms:W3CDTF">2019-01-14T14:19:44Z</dcterms:created>
  <dcterms:modified xsi:type="dcterms:W3CDTF">2019-01-15T03:37:12Z</dcterms:modified>
</cp:coreProperties>
</file>