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92" r:id="rId4"/>
    <p:sldId id="275" r:id="rId5"/>
    <p:sldId id="261" r:id="rId6"/>
    <p:sldId id="262" r:id="rId7"/>
    <p:sldId id="279" r:id="rId8"/>
    <p:sldId id="263" r:id="rId9"/>
    <p:sldId id="264" r:id="rId10"/>
    <p:sldId id="277" r:id="rId11"/>
    <p:sldId id="278" r:id="rId12"/>
    <p:sldId id="266" r:id="rId13"/>
    <p:sldId id="267" r:id="rId14"/>
    <p:sldId id="268" r:id="rId15"/>
    <p:sldId id="269" r:id="rId16"/>
    <p:sldId id="282" r:id="rId17"/>
    <p:sldId id="284" r:id="rId18"/>
    <p:sldId id="283" r:id="rId19"/>
    <p:sldId id="285" r:id="rId20"/>
    <p:sldId id="286" r:id="rId21"/>
    <p:sldId id="287" r:id="rId22"/>
    <p:sldId id="29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FFFFFF"/>
    <a:srgbClr val="5D0345"/>
    <a:srgbClr val="540C51"/>
    <a:srgbClr val="FFCCFF"/>
    <a:srgbClr val="003399"/>
    <a:srgbClr val="FFFFCC"/>
    <a:srgbClr val="0033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03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4945F-6990-4600-A0D0-EDC4CBAF1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E1D43-BCF2-4BD5-A001-1E9473AB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00B41-75E7-4ED5-9B37-B72CF2CEA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72DE0-47E9-4C91-B6CD-0563E16B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D42C1-FC6A-4BEA-90C9-AE12FCD3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A9DDF-7EB0-4B2A-A20F-EF5C51285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29C4D-20BE-477D-BB6D-DB6B0B470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224A1-CF15-41B3-9115-478C4B495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05490-F66B-4C3F-AD73-3BDFEFA26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CCB83-05BD-464D-BADB-DB3937482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C0621-6798-47AE-A98D-9642392F9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F3FC-8676-4CA4-AE36-9D6D70858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61F900E-8B76-46EC-85F8-831F5AF038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ENTERTAIMENT\MUSIC\For%20record\Lemon%20Tree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slide" Target="slide21.xml"/><Relationship Id="rId3" Type="http://schemas.openxmlformats.org/officeDocument/2006/relationships/slide" Target="slide18.xml"/><Relationship Id="rId7" Type="http://schemas.openxmlformats.org/officeDocument/2006/relationships/slide" Target="slide17.xml"/><Relationship Id="rId12" Type="http://schemas.openxmlformats.org/officeDocument/2006/relationships/slide" Target="slide20.xml"/><Relationship Id="rId2" Type="http://schemas.openxmlformats.org/officeDocument/2006/relationships/image" Target="../media/image24.jpeg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29.jpeg"/><Relationship Id="rId5" Type="http://schemas.openxmlformats.org/officeDocument/2006/relationships/slide" Target="slide15.xml"/><Relationship Id="rId15" Type="http://schemas.openxmlformats.org/officeDocument/2006/relationships/slide" Target="slide22.xml"/><Relationship Id="rId10" Type="http://schemas.openxmlformats.org/officeDocument/2006/relationships/slide" Target="slide19.xml"/><Relationship Id="rId4" Type="http://schemas.openxmlformats.org/officeDocument/2006/relationships/image" Target="../media/image25.jpeg"/><Relationship Id="rId9" Type="http://schemas.openxmlformats.org/officeDocument/2006/relationships/image" Target="../media/image28.jpeg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slide" Target="slide1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slide" Target="slide1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slide" Target="slide1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slide" Target="slide1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ENTERTAIMENT\MUSIC\Trung%20thu\3.%20Chicken%20dance%20-%20Chicken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4.jpe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file:///D:\ENTERTAIMENT\MUSIC\Trung%20thu\9.%20Nh&#7841;c%20N&#7873;n%20GameShow%20&#272;&#7885;%20S&#7913;c%20&#194;m%20Nh&#7841;c%20-%20DJ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696200" cy="1458912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mừng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thầy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giáo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dự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giờ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Galleria" pitchFamily="2" charset="0"/>
                <a:cs typeface="Times New Roman" pitchFamily="18" charset="0"/>
              </a:rPr>
              <a:t>4B</a:t>
            </a:r>
            <a:endParaRPr lang="en-US" sz="4800" b="1" dirty="0" smtClean="0">
              <a:solidFill>
                <a:srgbClr val="00B050"/>
              </a:solidFill>
              <a:latin typeface="Times New Roman" pitchFamily="18" charset="0"/>
              <a:ea typeface="Galleria" pitchFamily="2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5181600"/>
            <a:ext cx="27066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6688" y="5648325"/>
            <a:ext cx="1981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5527675"/>
            <a:ext cx="23383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284788"/>
            <a:ext cx="27066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17232">
            <a:off x="417513" y="2884488"/>
            <a:ext cx="847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1389">
            <a:off x="1536700" y="4038600"/>
            <a:ext cx="4953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17708">
            <a:off x="4483100" y="4854575"/>
            <a:ext cx="4238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17232">
            <a:off x="8156575" y="3213100"/>
            <a:ext cx="847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214618">
            <a:off x="4265613" y="-808037"/>
            <a:ext cx="857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936467">
            <a:off x="2540000" y="-88900"/>
            <a:ext cx="593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042345">
            <a:off x="6332538" y="-212725"/>
            <a:ext cx="593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3825"/>
            <a:ext cx="11191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139113" y="144463"/>
            <a:ext cx="96361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p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93938" y="5060950"/>
            <a:ext cx="1087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p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213475" y="5089525"/>
            <a:ext cx="8905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"/>
          <p:cNvSpPr txBox="1">
            <a:spLocks/>
          </p:cNvSpPr>
          <p:nvPr/>
        </p:nvSpPr>
        <p:spPr bwMode="auto">
          <a:xfrm>
            <a:off x="1473200" y="4572000"/>
            <a:ext cx="706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mazone" pitchFamily="34" charset="0"/>
                <a:cs typeface="Times New Roman" pitchFamily="18" charset="0"/>
              </a:rPr>
              <a:t>Hương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Amazone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mazone" pitchFamily="34" charset="0"/>
              <a:cs typeface="Times New Roman" pitchFamily="18" charset="0"/>
            </a:endParaRPr>
          </a:p>
        </p:txBody>
      </p:sp>
      <p:pic>
        <p:nvPicPr>
          <p:cNvPr id="9" name="Lemon Tr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37563" y="6270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828800" y="10668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TIỂU HỌC THẠCH BÀN 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228600" y="1317604"/>
          <a:ext cx="8435975" cy="2111396"/>
        </p:xfrm>
        <a:graphic>
          <a:graphicData uri="http://schemas.openxmlformats.org/drawingml/2006/table">
            <a:tbl>
              <a:tblPr/>
              <a:tblGrid>
                <a:gridCol w="4956175"/>
                <a:gridCol w="3479800"/>
              </a:tblGrid>
              <a:tr h="590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Ba-ra-ba uống rượu đã say.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Vừa hơ bộ râu, lão vừa nói: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- Bắt được thằng người gỗ, ta sẽ tống nó vào cái lò sưởi này.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403850" y="1327150"/>
            <a:ext cx="3240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Ba-ra-ba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413375" y="1935163"/>
            <a:ext cx="3240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Kể về Ba-ra-ba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413375" y="2438400"/>
            <a:ext cx="34575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Nêu suy nghĩ của Ba-ra-ba</a:t>
            </a:r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1295400" y="357166"/>
            <a:ext cx="6264275" cy="655638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just" eaLnBrk="1" hangingPunct="1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 3.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Ba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kể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được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dùng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làm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gì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?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381000" y="3886200"/>
            <a:ext cx="8534400" cy="762000"/>
          </a:xfrm>
          <a:prstGeom prst="wedgeRoundRectCallout">
            <a:avLst>
              <a:gd name="adj1" fmla="val 653"/>
              <a:gd name="adj2" fmla="val 101458"/>
              <a:gd name="adj3" fmla="val 16667"/>
            </a:avLst>
          </a:prstGeom>
          <a:solidFill>
            <a:srgbClr val="FFFFCC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3000" b="1">
                <a:solidFill>
                  <a:schemeClr val="accent2"/>
                </a:solidFill>
                <a:latin typeface="Times New Roman" pitchFamily="18" charset="0"/>
              </a:rPr>
              <a:t>Các câu kể trên dùng để làm gì ?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81000" y="5105400"/>
            <a:ext cx="8534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Nói lên ý kiến hoặc tâm tư, tình cảm của mỗi </a:t>
            </a:r>
          </a:p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người.</a:t>
            </a:r>
            <a:endParaRPr lang="en-US" sz="3200" b="1">
              <a:solidFill>
                <a:srgbClr val="CC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4" grpId="0" animBg="1"/>
      <p:bldP spid="256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Câu kể còn gọi là câu gì 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38200" y="1981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   - Câu kể còn gọi là câu trần thuật.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42962" y="2619375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Câu kể dùng để làm gì ?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14400" y="3324225"/>
            <a:ext cx="8001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  - Kể, tả hoặc giới thiệu về sự vật, sự việc.</a:t>
            </a:r>
          </a:p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  - Nói lên ý kiến hoặc tâm tư, tình cảm của mỗi người.</a:t>
            </a:r>
            <a:endParaRPr lang="en-US" sz="32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38200" y="5005388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Cuối câu kể có dấu gì ?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138237" y="5791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- Cuối câu kể có dấu chấm.</a:t>
            </a:r>
            <a:endParaRPr lang="en-US" sz="32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4" grpId="0"/>
      <p:bldP spid="266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49530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0" y="2743200"/>
            <a:ext cx="9144000" cy="3606800"/>
            <a:chOff x="336" y="1584"/>
            <a:chExt cx="4992" cy="2608"/>
          </a:xfrm>
        </p:grpSpPr>
        <p:sp>
          <p:nvSpPr>
            <p:cNvPr id="12293" name="Rectangle 9"/>
            <p:cNvSpPr>
              <a:spLocks noChangeArrowheads="1"/>
            </p:cNvSpPr>
            <p:nvPr/>
          </p:nvSpPr>
          <p:spPr bwMode="auto">
            <a:xfrm>
              <a:off x="432" y="1632"/>
              <a:ext cx="4848" cy="2450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1" hangingPunct="1"/>
              <a:r>
                <a:rPr lang="en-US" sz="3600" b="1">
                  <a:solidFill>
                    <a:srgbClr val="003399"/>
                  </a:solidFill>
                  <a:latin typeface="Times New Roman" pitchFamily="18" charset="0"/>
                </a:rPr>
                <a:t>1. Câu kể (còn gọi là câu trần thuật) là những câu dùng để : </a:t>
              </a:r>
            </a:p>
            <a:p>
              <a:pPr eaLnBrk="1" hangingPunct="1"/>
              <a:r>
                <a:rPr lang="en-US" sz="3600" b="1">
                  <a:solidFill>
                    <a:srgbClr val="003399"/>
                  </a:solidFill>
                  <a:latin typeface="Times New Roman" pitchFamily="18" charset="0"/>
                </a:rPr>
                <a:t> - Kể, tả hoặc giới thiệu về sự vật, sự việc.</a:t>
              </a:r>
            </a:p>
            <a:p>
              <a:pPr algn="just" eaLnBrk="1" hangingPunct="1"/>
              <a:r>
                <a:rPr lang="en-US" sz="3600" b="1">
                  <a:solidFill>
                    <a:srgbClr val="003399"/>
                  </a:solidFill>
                  <a:latin typeface="Times New Roman" pitchFamily="18" charset="0"/>
                </a:rPr>
                <a:t> - Nói lên ý kiến hoặc tâm tư, tình cảm của mỗi người.</a:t>
              </a:r>
            </a:p>
            <a:p>
              <a:pPr eaLnBrk="1" hangingPunct="1"/>
              <a:r>
                <a:rPr lang="en-US" sz="3600" b="1">
                  <a:solidFill>
                    <a:srgbClr val="003399"/>
                  </a:solidFill>
                  <a:latin typeface="Times New Roman" pitchFamily="18" charset="0"/>
                </a:rPr>
                <a:t>2. Cuối câu kể có dấu chấm.</a:t>
              </a:r>
            </a:p>
          </p:txBody>
        </p:sp>
        <p:grpSp>
          <p:nvGrpSpPr>
            <p:cNvPr id="12294" name="Group 10"/>
            <p:cNvGrpSpPr>
              <a:grpSpLocks/>
            </p:cNvGrpSpPr>
            <p:nvPr/>
          </p:nvGrpSpPr>
          <p:grpSpPr bwMode="auto">
            <a:xfrm>
              <a:off x="336" y="1584"/>
              <a:ext cx="4992" cy="2608"/>
              <a:chOff x="336" y="1614"/>
              <a:chExt cx="4992" cy="2608"/>
            </a:xfrm>
          </p:grpSpPr>
          <p:pic>
            <p:nvPicPr>
              <p:cNvPr id="12295" name="Picture 11" descr="Gach chan 6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4155"/>
                <a:ext cx="4944" cy="48"/>
              </a:xfrm>
              <a:prstGeom prst="rect">
                <a:avLst/>
              </a:prstGeom>
              <a:gradFill rotWithShape="1">
                <a:gsLst>
                  <a:gs pos="0">
                    <a:srgbClr val="33CC33"/>
                  </a:gs>
                  <a:gs pos="50000">
                    <a:srgbClr val="FFCCFF"/>
                  </a:gs>
                  <a:gs pos="100000">
                    <a:srgbClr val="33CC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6" name="Picture 12" descr="Gach chan 6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V="1">
                <a:off x="336" y="1632"/>
                <a:ext cx="4944" cy="48"/>
              </a:xfrm>
              <a:prstGeom prst="rect">
                <a:avLst/>
              </a:prstGeom>
              <a:gradFill rotWithShape="1">
                <a:gsLst>
                  <a:gs pos="0">
                    <a:srgbClr val="33CC33"/>
                  </a:gs>
                  <a:gs pos="50000">
                    <a:srgbClr val="FFCCFF"/>
                  </a:gs>
                  <a:gs pos="100000">
                    <a:srgbClr val="33CC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7" name="Picture 13" descr="Gach chan 6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-923" y="2885"/>
                <a:ext cx="2565" cy="48"/>
              </a:xfrm>
              <a:prstGeom prst="rect">
                <a:avLst/>
              </a:prstGeom>
              <a:gradFill rotWithShape="1">
                <a:gsLst>
                  <a:gs pos="0">
                    <a:srgbClr val="33CC33"/>
                  </a:gs>
                  <a:gs pos="50000">
                    <a:srgbClr val="FFCCFF"/>
                  </a:gs>
                  <a:gs pos="100000">
                    <a:srgbClr val="33CC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8" name="Picture 14" descr="Gach chan 6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00" y="2894"/>
                <a:ext cx="2608" cy="48"/>
              </a:xfrm>
              <a:prstGeom prst="rect">
                <a:avLst/>
              </a:prstGeom>
              <a:gradFill rotWithShape="1">
                <a:gsLst>
                  <a:gs pos="0">
                    <a:srgbClr val="33CC33"/>
                  </a:gs>
                  <a:gs pos="50000">
                    <a:srgbClr val="FFCCFF"/>
                  </a:gs>
                  <a:gs pos="100000">
                    <a:srgbClr val="33CC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Explosion 2 1"/>
          <p:cNvSpPr/>
          <p:nvPr/>
        </p:nvSpPr>
        <p:spPr>
          <a:xfrm>
            <a:off x="1184274" y="152400"/>
            <a:ext cx="6816725" cy="243840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C00000"/>
                </a:solidFill>
              </a:rPr>
              <a:t>GHI NHỚ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Water droplets"/>
          <p:cNvSpPr>
            <a:spLocks noChangeArrowheads="1"/>
          </p:cNvSpPr>
          <p:nvPr/>
        </p:nvSpPr>
        <p:spPr bwMode="auto">
          <a:xfrm>
            <a:off x="2209800" y="461963"/>
            <a:ext cx="4638675" cy="9096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mpd="dbl" algn="ctr">
            <a:pattFill prst="solidDmnd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828800"/>
            <a:ext cx="9067800" cy="535531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6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sz="3600" b="1" i="1" u="sng" dirty="0">
                <a:solidFill>
                  <a:srgbClr val="FF0066"/>
                </a:solidFill>
                <a:latin typeface="Times New Roman" pitchFamily="18" charset="0"/>
              </a:rPr>
              <a:t> 1</a:t>
            </a:r>
            <a:r>
              <a:rPr lang="en-US" sz="3600" b="1" i="1" dirty="0">
                <a:solidFill>
                  <a:srgbClr val="FF0066"/>
                </a:solidFill>
                <a:latin typeface="Times New Roman" pitchFamily="18" charset="0"/>
              </a:rPr>
              <a:t> :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Tìm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văn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sau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đây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. Cho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mỗi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dùng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latin typeface="Times New Roman" pitchFamily="18" charset="0"/>
              </a:rPr>
              <a:t>gì</a:t>
            </a:r>
            <a:r>
              <a:rPr lang="en-US" sz="3600" b="1" i="1" dirty="0">
                <a:solidFill>
                  <a:srgbClr val="CC0099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     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thả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đám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hò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hét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Cánh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mềm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bướm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sướng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diều</a:t>
            </a:r>
            <a:r>
              <a:rPr lang="en-US" sz="3600" b="1" dirty="0">
                <a:latin typeface="Times New Roman" pitchFamily="18" charset="0"/>
              </a:rPr>
              <a:t> vi vu </a:t>
            </a:r>
            <a:r>
              <a:rPr lang="en-US" sz="3600" b="1" dirty="0" err="1">
                <a:latin typeface="Times New Roman" pitchFamily="18" charset="0"/>
              </a:rPr>
              <a:t>trầm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bổng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Sáo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kép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sáo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bè</a:t>
            </a:r>
            <a:r>
              <a:rPr lang="en-US" sz="3600" b="1" dirty="0">
                <a:latin typeface="Times New Roman" pitchFamily="18" charset="0"/>
              </a:rPr>
              <a:t>,…</a:t>
            </a:r>
            <a:r>
              <a:rPr lang="en-US" sz="3600" b="1" dirty="0" err="1">
                <a:latin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thấp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xuống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sớm</a:t>
            </a:r>
            <a:r>
              <a:rPr lang="en-US" sz="3600" b="1" dirty="0"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65" name="Group 129"/>
          <p:cNvGraphicFramePr>
            <a:graphicFrameLocks noGrp="1"/>
          </p:cNvGraphicFramePr>
          <p:nvPr>
            <p:ph sz="half" idx="1"/>
          </p:nvPr>
        </p:nvGraphicFramePr>
        <p:xfrm>
          <a:off x="0" y="990600"/>
          <a:ext cx="4953000" cy="5840585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628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0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.Chiều chiều, trên bãi thả, đám trẻ mục đồng chúng tôi hò hét nhau thả diều thi.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3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.Cánh diều mềm mại như cánh bướm.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3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.Chúng tôi vui sướng đến phát dại nhìn lên trời.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3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.Tiếng sáo diều vi vu trầm bổng.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0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.Sáo đơn, rồi sáo kép, sáo bè,…như gọi thấp xuống những vì sao sớm.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54" name="Text Box 35"/>
          <p:cNvSpPr txBox="1">
            <a:spLocks noChangeArrowheads="1"/>
          </p:cNvSpPr>
          <p:nvPr/>
        </p:nvSpPr>
        <p:spPr bwMode="auto">
          <a:xfrm>
            <a:off x="539750" y="1039813"/>
            <a:ext cx="39608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66"/>
                </a:solidFill>
                <a:latin typeface="Times New Roman" pitchFamily="18" charset="0"/>
              </a:rPr>
              <a:t> Câu kể</a:t>
            </a:r>
          </a:p>
        </p:txBody>
      </p:sp>
      <p:graphicFrame>
        <p:nvGraphicFramePr>
          <p:cNvPr id="14467" name="Group 131"/>
          <p:cNvGraphicFramePr>
            <a:graphicFrameLocks noGrp="1"/>
          </p:cNvGraphicFramePr>
          <p:nvPr>
            <p:ph sz="half" idx="2"/>
          </p:nvPr>
        </p:nvGraphicFramePr>
        <p:xfrm>
          <a:off x="4953000" y="990600"/>
          <a:ext cx="4191000" cy="5876925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Dùng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4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458" name="Rectangle 122"/>
          <p:cNvSpPr>
            <a:spLocks noChangeArrowheads="1"/>
          </p:cNvSpPr>
          <p:nvPr/>
        </p:nvSpPr>
        <p:spPr bwMode="auto">
          <a:xfrm>
            <a:off x="5105400" y="1819275"/>
            <a:ext cx="1711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600" b="1"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66FF"/>
                </a:solidFill>
                <a:latin typeface="Times New Roman" pitchFamily="18" charset="0"/>
              </a:rPr>
              <a:t>Kể sự việc</a:t>
            </a:r>
          </a:p>
        </p:txBody>
      </p:sp>
      <p:sp>
        <p:nvSpPr>
          <p:cNvPr id="14460" name="Rectangle 124"/>
          <p:cNvSpPr>
            <a:spLocks noChangeArrowheads="1"/>
          </p:cNvSpPr>
          <p:nvPr/>
        </p:nvSpPr>
        <p:spPr bwMode="auto">
          <a:xfrm>
            <a:off x="5081588" y="2903538"/>
            <a:ext cx="21034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600" b="1"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66FF"/>
                </a:solidFill>
                <a:latin typeface="Times New Roman" pitchFamily="18" charset="0"/>
              </a:rPr>
              <a:t>Tả cánh diều</a:t>
            </a:r>
          </a:p>
        </p:txBody>
      </p:sp>
      <p:sp>
        <p:nvSpPr>
          <p:cNvPr id="14461" name="Rectangle 125"/>
          <p:cNvSpPr>
            <a:spLocks noChangeArrowheads="1"/>
          </p:cNvSpPr>
          <p:nvPr/>
        </p:nvSpPr>
        <p:spPr bwMode="auto">
          <a:xfrm>
            <a:off x="5075238" y="3830638"/>
            <a:ext cx="3657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66FF"/>
                </a:solidFill>
                <a:latin typeface="Times New Roman" pitchFamily="18" charset="0"/>
              </a:rPr>
              <a:t>Kể sự việc và nói lên tình cảm</a:t>
            </a:r>
          </a:p>
        </p:txBody>
      </p:sp>
      <p:sp>
        <p:nvSpPr>
          <p:cNvPr id="14468" name="Rectangle 132"/>
          <p:cNvSpPr>
            <a:spLocks noChangeArrowheads="1"/>
          </p:cNvSpPr>
          <p:nvPr/>
        </p:nvSpPr>
        <p:spPr bwMode="auto">
          <a:xfrm>
            <a:off x="5095875" y="4800600"/>
            <a:ext cx="25796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600" b="1">
                <a:solidFill>
                  <a:srgbClr val="0066FF"/>
                </a:solidFill>
                <a:latin typeface="Times New Roman" pitchFamily="18" charset="0"/>
              </a:rPr>
              <a:t>Tả tiếng sáo diều</a:t>
            </a:r>
          </a:p>
        </p:txBody>
      </p:sp>
      <p:sp>
        <p:nvSpPr>
          <p:cNvPr id="14469" name="Rectangle 133"/>
          <p:cNvSpPr>
            <a:spLocks noChangeArrowheads="1"/>
          </p:cNvSpPr>
          <p:nvPr/>
        </p:nvSpPr>
        <p:spPr bwMode="auto">
          <a:xfrm>
            <a:off x="4994275" y="5614988"/>
            <a:ext cx="3381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600" b="1"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66FF"/>
                </a:solidFill>
                <a:latin typeface="Times New Roman" pitchFamily="18" charset="0"/>
              </a:rPr>
              <a:t>Nêu ý kiến, nhận định</a:t>
            </a:r>
          </a:p>
        </p:txBody>
      </p:sp>
      <p:pic>
        <p:nvPicPr>
          <p:cNvPr id="8679" name="Picture 487" descr="ALRMCL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0"/>
            <a:ext cx="7921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8" grpId="0"/>
      <p:bldP spid="14460" grpId="0"/>
      <p:bldP spid="14461" grpId="0"/>
      <p:bldP spid="14468" grpId="0"/>
      <p:bldP spid="144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1220788"/>
            <a:ext cx="79200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u="sng">
                <a:solidFill>
                  <a:srgbClr val="FF0066"/>
                </a:solidFill>
                <a:latin typeface="Times New Roman" pitchFamily="18" charset="0"/>
              </a:rPr>
              <a:t>Bài tập 2</a:t>
            </a:r>
            <a:r>
              <a:rPr lang="en-US" sz="3200" b="1" i="1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Đặt một vài câu kể để: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71550" y="1870075"/>
            <a:ext cx="77771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71550" y="2949575"/>
            <a:ext cx="69119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b) Tả chiếc bút em đang dùng.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50913" y="3586163"/>
            <a:ext cx="72215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c) Trình bày ý kiến của em về tình bạn.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60438" y="4221163"/>
            <a:ext cx="77882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d) Nói lên niềm vui của em khi nhận điểm tốt.</a:t>
            </a:r>
          </a:p>
        </p:txBody>
      </p:sp>
      <p:pic>
        <p:nvPicPr>
          <p:cNvPr id="8679" name="Picture 487" descr="ALRMCL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71475"/>
            <a:ext cx="10747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9"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Redfish Creek, Idah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76400" y="0"/>
            <a:ext cx="5943600" cy="1828800"/>
          </a:xfrm>
          <a:prstGeom prst="cloudCallout">
            <a:avLst>
              <a:gd name="adj1" fmla="val -375"/>
              <a:gd name="adj2" fmla="val 117884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 cap="rnd">
            <a:solidFill>
              <a:srgbClr val="CC00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6387" name="WordArt 3" descr="thin bar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62225" y="190500"/>
            <a:ext cx="43434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Bông hoa may mắn</a:t>
            </a:r>
          </a:p>
        </p:txBody>
      </p:sp>
      <p:grpSp>
        <p:nvGrpSpPr>
          <p:cNvPr id="16388" name="Group 51"/>
          <p:cNvGrpSpPr>
            <a:grpSpLocks/>
          </p:cNvGrpSpPr>
          <p:nvPr/>
        </p:nvGrpSpPr>
        <p:grpSpPr bwMode="auto">
          <a:xfrm>
            <a:off x="201613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z="2000" smtClean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3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4824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95400" y="2133600"/>
            <a:ext cx="1981200" cy="1981200"/>
          </a:xfrm>
          <a:prstGeom prst="cube">
            <a:avLst>
              <a:gd name="adj" fmla="val 0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66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825" name="AutoShape 9" descr="48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95400" y="4572000"/>
            <a:ext cx="1905000" cy="1981200"/>
          </a:xfrm>
          <a:prstGeom prst="cube">
            <a:avLst>
              <a:gd name="adj" fmla="val 0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66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4826" name="AutoShape 10" descr="48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172200" y="4648200"/>
            <a:ext cx="1905000" cy="1905000"/>
          </a:xfrm>
          <a:prstGeom prst="cube">
            <a:avLst>
              <a:gd name="adj" fmla="val 0"/>
            </a:avLst>
          </a:prstGeom>
          <a:blipFill dpi="0" rotWithShape="1">
            <a:blip r:embed="rId11" cstate="print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66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4827" name="AutoShape 11" descr="48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172200" y="2209800"/>
            <a:ext cx="1905000" cy="1981200"/>
          </a:xfrm>
          <a:prstGeom prst="cube">
            <a:avLst>
              <a:gd name="adj" fmla="val 0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66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4828" name="AutoShape 1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581400" y="3429000"/>
            <a:ext cx="1981200" cy="2057400"/>
          </a:xfrm>
          <a:prstGeom prst="cube">
            <a:avLst>
              <a:gd name="adj" fmla="val 0"/>
            </a:avLst>
          </a:prstGeom>
          <a:blipFill dpi="0" rotWithShape="1">
            <a:blip r:embed="rId14" cstate="print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66FF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1639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0" y="56737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</p:childTnLst>
        </p:cTn>
      </p:par>
    </p:tnLst>
    <p:bldLst>
      <p:bldP spid="34824" grpId="0" animBg="1"/>
      <p:bldP spid="34824" grpId="1" animBg="1"/>
      <p:bldP spid="34825" grpId="0" animBg="1"/>
      <p:bldP spid="34825" grpId="1" animBg="1"/>
      <p:bldP spid="34826" grpId="0" animBg="1"/>
      <p:bldP spid="34826" grpId="1" animBg="1"/>
      <p:bldP spid="34827" grpId="0" animBg="1"/>
      <p:bldP spid="34827" grpId="1" animBg="1"/>
      <p:bldP spid="34828" grpId="0" animBg="1"/>
      <p:bldP spid="348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 descr="Bouquet"/>
          <p:cNvSpPr txBox="1">
            <a:spLocks noChangeArrowheads="1"/>
          </p:cNvSpPr>
          <p:nvPr/>
        </p:nvSpPr>
        <p:spPr bwMode="auto">
          <a:xfrm>
            <a:off x="1524000" y="2286000"/>
            <a:ext cx="59436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66FF"/>
                </a:solidFill>
              </a:rPr>
              <a:t>Cuối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câu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kể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có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dấu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gì</a:t>
            </a:r>
            <a:r>
              <a:rPr lang="en-US" sz="4000" b="1" dirty="0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36869" name="Text Box 5" descr="Bouquet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43000" y="2422525"/>
            <a:ext cx="70104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3399"/>
                </a:solidFill>
              </a:rPr>
              <a:t>Cuối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câu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kể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có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dấu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chấm</a:t>
            </a:r>
            <a:r>
              <a:rPr lang="en-US" sz="4000" b="1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0" y="9144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0" y="9144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2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0" y="9144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0" y="9144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4</a:t>
            </a: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0" y="914400"/>
            <a:ext cx="838200" cy="7905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18441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6388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64770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3366"/>
                </a:solidFill>
              </a:rPr>
              <a:t>Câu</a:t>
            </a:r>
            <a:r>
              <a:rPr lang="en-US" sz="4000" b="1" dirty="0">
                <a:solidFill>
                  <a:srgbClr val="003366"/>
                </a:solidFill>
              </a:rPr>
              <a:t> </a:t>
            </a:r>
            <a:r>
              <a:rPr lang="en-US" sz="4000" b="1" dirty="0" err="1">
                <a:solidFill>
                  <a:srgbClr val="003366"/>
                </a:solidFill>
              </a:rPr>
              <a:t>kể</a:t>
            </a:r>
            <a:r>
              <a:rPr lang="en-US" sz="4000" b="1" dirty="0">
                <a:solidFill>
                  <a:srgbClr val="003366"/>
                </a:solidFill>
              </a:rPr>
              <a:t> </a:t>
            </a:r>
            <a:r>
              <a:rPr lang="en-US" sz="4000" b="1" dirty="0" err="1">
                <a:solidFill>
                  <a:srgbClr val="003366"/>
                </a:solidFill>
              </a:rPr>
              <a:t>còn</a:t>
            </a:r>
            <a:r>
              <a:rPr lang="en-US" sz="4000" b="1" dirty="0">
                <a:solidFill>
                  <a:srgbClr val="003366"/>
                </a:solidFill>
              </a:rPr>
              <a:t> </a:t>
            </a:r>
            <a:r>
              <a:rPr lang="en-US" sz="4000" b="1" dirty="0" err="1">
                <a:solidFill>
                  <a:srgbClr val="003366"/>
                </a:solidFill>
              </a:rPr>
              <a:t>gọi</a:t>
            </a:r>
            <a:r>
              <a:rPr lang="en-US" sz="4000" b="1" dirty="0">
                <a:solidFill>
                  <a:srgbClr val="003366"/>
                </a:solidFill>
              </a:rPr>
              <a:t> </a:t>
            </a:r>
            <a:r>
              <a:rPr lang="en-US" sz="4000" b="1" dirty="0" err="1">
                <a:solidFill>
                  <a:srgbClr val="003366"/>
                </a:solidFill>
              </a:rPr>
              <a:t>là</a:t>
            </a:r>
            <a:r>
              <a:rPr lang="en-US" sz="4000" b="1" dirty="0">
                <a:solidFill>
                  <a:srgbClr val="003366"/>
                </a:solidFill>
              </a:rPr>
              <a:t> </a:t>
            </a:r>
            <a:r>
              <a:rPr lang="en-US" sz="4000" b="1" dirty="0" err="1">
                <a:solidFill>
                  <a:srgbClr val="003366"/>
                </a:solidFill>
              </a:rPr>
              <a:t>câu</a:t>
            </a:r>
            <a:r>
              <a:rPr lang="en-US" sz="4000" b="1" dirty="0">
                <a:solidFill>
                  <a:srgbClr val="003366"/>
                </a:solidFill>
              </a:rPr>
              <a:t> </a:t>
            </a:r>
            <a:r>
              <a:rPr lang="en-US" sz="4000" b="1" dirty="0" err="1">
                <a:solidFill>
                  <a:srgbClr val="003366"/>
                </a:solidFill>
              </a:rPr>
              <a:t>gì</a:t>
            </a:r>
            <a:r>
              <a:rPr lang="en-US" sz="4000" b="1" dirty="0">
                <a:solidFill>
                  <a:srgbClr val="003366"/>
                </a:solidFill>
              </a:rPr>
              <a:t>?</a:t>
            </a:r>
          </a:p>
        </p:txBody>
      </p:sp>
      <p:sp>
        <p:nvSpPr>
          <p:cNvPr id="35844" name="Text Box 4" descr="Bouquet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84250" y="1981200"/>
            <a:ext cx="7162800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66FF"/>
                </a:solidFill>
              </a:rPr>
              <a:t>Câu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kể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còn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gọi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là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câu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trần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thuật</a:t>
            </a:r>
            <a:r>
              <a:rPr lang="en-US" sz="4000" b="1" dirty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152400" y="9906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52400" y="9906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2</a:t>
            </a:r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152400" y="9906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152400" y="990600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4</a:t>
            </a:r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152400" y="990600"/>
            <a:ext cx="838200" cy="7905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17417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6388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4" grpId="0" animBg="1"/>
      <p:bldP spid="35844" grpId="1" animBg="1"/>
      <p:bldP spid="35851" grpId="0" animBg="1"/>
      <p:bldP spid="35852" grpId="0" animBg="1"/>
      <p:bldP spid="35853" grpId="0" animBg="1"/>
      <p:bldP spid="35854" grpId="0" animBg="1"/>
      <p:bldP spid="358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 descr="Bouquet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7848600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3399"/>
                </a:solidFill>
              </a:rPr>
              <a:t>Em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hãy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đặt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một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câu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kể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để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giới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thiệu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về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sự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vật</a:t>
            </a:r>
            <a:r>
              <a:rPr lang="en-US" sz="4000" b="1" dirty="0">
                <a:solidFill>
                  <a:srgbClr val="003399"/>
                </a:solidFill>
              </a:rPr>
              <a:t>, </a:t>
            </a:r>
            <a:r>
              <a:rPr lang="en-US" sz="4000" b="1" dirty="0" err="1">
                <a:solidFill>
                  <a:srgbClr val="003399"/>
                </a:solidFill>
              </a:rPr>
              <a:t>sự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việc</a:t>
            </a:r>
            <a:r>
              <a:rPr lang="en-US" sz="4000" b="1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76200" y="8858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76200" y="8858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2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6200" y="8858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6200" y="8858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4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76200" y="885825"/>
            <a:ext cx="838200" cy="7905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19464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6388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0" y="2057400"/>
            <a:ext cx="9144000" cy="3200400"/>
          </a:xfrm>
          <a:prstGeom prst="ellipse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 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CŨ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 descr="Bouquet"/>
          <p:cNvSpPr txBox="1">
            <a:spLocks noChangeArrowheads="1"/>
          </p:cNvSpPr>
          <p:nvPr/>
        </p:nvSpPr>
        <p:spPr bwMode="auto">
          <a:xfrm>
            <a:off x="1752600" y="2133600"/>
            <a:ext cx="59436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66FF"/>
                </a:solidFill>
              </a:rPr>
              <a:t>Câu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kể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dùng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để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làm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gì</a:t>
            </a:r>
            <a:r>
              <a:rPr lang="en-US" sz="4000" b="1" dirty="0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38915" name="Rectangle 3" descr="Bouquet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90600" y="3124200"/>
            <a:ext cx="7696200" cy="2530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3200"/>
              <a:t>     </a:t>
            </a:r>
            <a:r>
              <a:rPr lang="en-US" sz="4000" b="1">
                <a:solidFill>
                  <a:srgbClr val="003399"/>
                </a:solidFill>
              </a:rPr>
              <a:t>Câu kể dùng để kể, tả hoặc giới thiệu về sự vật, sự việc.</a:t>
            </a:r>
          </a:p>
          <a:p>
            <a:pPr eaLnBrk="1" hangingPunct="1"/>
            <a:r>
              <a:rPr lang="en-US" sz="4000" b="1">
                <a:solidFill>
                  <a:srgbClr val="003399"/>
                </a:solidFill>
              </a:rPr>
              <a:t>    Nói lên ý kiến hoặc tâm tư, tình cảm của mỗi người.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6200" y="5810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76200" y="5810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2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76200" y="5810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76200" y="581025"/>
            <a:ext cx="838200" cy="7905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4</a:t>
            </a: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76200" y="581025"/>
            <a:ext cx="838200" cy="7905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20489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6388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6" grpId="1" animBg="1"/>
      <p:bldP spid="38915" grpId="0" animBg="1"/>
      <p:bldP spid="38917" grpId="0" animBg="1"/>
      <p:bldP spid="38918" grpId="0" animBg="1"/>
      <p:bldP spid="38919" grpId="0" animBg="1"/>
      <p:bldP spid="38920" grpId="0" animBg="1"/>
      <p:bldP spid="389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76400" y="838200"/>
            <a:ext cx="6019800" cy="5181600"/>
          </a:xfrm>
          <a:prstGeom prst="cube">
            <a:avLst>
              <a:gd name="adj" fmla="val 0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2971800" y="2743200"/>
            <a:ext cx="3733800" cy="6858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bạn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3. Chicken dance - Chick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3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9550" y="554355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40" grpId="0" animBg="1"/>
      <p:bldP spid="39942" grpId="0" animBg="1"/>
      <p:bldP spid="3994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7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22534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19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556145" y="1143000"/>
            <a:ext cx="8143932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Trân trọng cám ơn các thầy cô về dự giờ lớp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 </a:t>
            </a:r>
            <a:r>
              <a:rPr lang="vi-VN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4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D</a:t>
            </a:r>
            <a:endParaRPr lang="vi-VN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ea typeface="Amazone" panose="020B0500000000000000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Kính chúc các thầy cô </a:t>
            </a:r>
            <a:endParaRPr lang="en-US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ea typeface="Amazone" panose="020B0500000000000000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mạnh khỏe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,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hạnh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phúc</a:t>
            </a:r>
            <a:endParaRPr lang="en-US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ea typeface="Amazone" panose="020B0500000000000000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Chúc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chăm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ngoan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, 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học</a:t>
            </a:r>
            <a:r>
              <a:rPr lang="en-US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Amazone" panose="020B0500000000000000" pitchFamily="34" charset="0"/>
                <a:cs typeface="Times New Roman" pitchFamily="18" charset="0"/>
              </a:rPr>
              <a:t>giỏi</a:t>
            </a:r>
            <a:endParaRPr lang="vi-VN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ea typeface="Amazone" panose="020B0500000000000000" pitchFamily="34" charset="0"/>
              <a:cs typeface="Times New Roman" pitchFamily="18" charset="0"/>
            </a:endParaRPr>
          </a:p>
        </p:txBody>
      </p:sp>
      <p:pic>
        <p:nvPicPr>
          <p:cNvPr id="14" name="MS900069482[1].wav">
            <a:hlinkClick r:id="" action="ppaction://media"/>
          </p:cNvPr>
          <p:cNvPicPr>
            <a:picLocks noRot="1" noChangeAspect="1"/>
          </p:cNvPicPr>
          <p:nvPr>
            <a:wavAudioFile r:embed="rId1" name="freeLife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29563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9. Nhạc Nền GameShow Đọ Sức Âm Nhạc - DJ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738" y="6049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181600"/>
            <a:ext cx="609600" cy="609600"/>
          </a:xfrm>
          <a:prstGeom prst="rect">
            <a:avLst/>
          </a:prstGeom>
        </p:spPr>
      </p:pic>
      <p:pic>
        <p:nvPicPr>
          <p:cNvPr id="12" name="Picture 11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9240">
            <a:off x="1887596" y="5316598"/>
            <a:ext cx="609600" cy="609600"/>
          </a:xfrm>
          <a:prstGeom prst="rect">
            <a:avLst/>
          </a:prstGeom>
        </p:spPr>
      </p:pic>
      <p:pic>
        <p:nvPicPr>
          <p:cNvPr id="13" name="Picture 12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2032">
            <a:off x="1128081" y="5166682"/>
            <a:ext cx="609600" cy="609600"/>
          </a:xfrm>
          <a:prstGeom prst="rect">
            <a:avLst/>
          </a:prstGeom>
        </p:spPr>
      </p:pic>
      <p:pic>
        <p:nvPicPr>
          <p:cNvPr id="15" name="Picture 14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2032">
            <a:off x="3566481" y="5014281"/>
            <a:ext cx="609600" cy="609600"/>
          </a:xfrm>
          <a:prstGeom prst="rect">
            <a:avLst/>
          </a:prstGeom>
        </p:spPr>
      </p:pic>
      <p:pic>
        <p:nvPicPr>
          <p:cNvPr id="16" name="Picture 15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2032">
            <a:off x="5014281" y="5090482"/>
            <a:ext cx="609600" cy="609600"/>
          </a:xfrm>
          <a:prstGeom prst="rect">
            <a:avLst/>
          </a:prstGeom>
        </p:spPr>
      </p:pic>
      <p:pic>
        <p:nvPicPr>
          <p:cNvPr id="17" name="Picture 16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2032">
            <a:off x="5776282" y="5014282"/>
            <a:ext cx="609600" cy="609600"/>
          </a:xfrm>
          <a:prstGeom prst="rect">
            <a:avLst/>
          </a:prstGeom>
        </p:spPr>
      </p:pic>
      <p:pic>
        <p:nvPicPr>
          <p:cNvPr id="18" name="Picture 17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2032">
            <a:off x="6919281" y="5090481"/>
            <a:ext cx="609600" cy="609600"/>
          </a:xfrm>
          <a:prstGeom prst="rect">
            <a:avLst/>
          </a:prstGeom>
        </p:spPr>
      </p:pic>
      <p:pic>
        <p:nvPicPr>
          <p:cNvPr id="19" name="Picture 18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2032">
            <a:off x="7681281" y="5014282"/>
            <a:ext cx="609600" cy="609600"/>
          </a:xfrm>
          <a:prstGeom prst="rect">
            <a:avLst/>
          </a:prstGeom>
        </p:spPr>
      </p:pic>
      <p:pic>
        <p:nvPicPr>
          <p:cNvPr id="20" name="Picture 19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936318">
            <a:off x="8427585" y="4602616"/>
            <a:ext cx="609600" cy="609600"/>
          </a:xfrm>
          <a:prstGeom prst="rect">
            <a:avLst/>
          </a:prstGeom>
        </p:spPr>
      </p:pic>
      <p:pic>
        <p:nvPicPr>
          <p:cNvPr id="21" name="Picture 20" descr="anh-dong-10_11325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2032">
            <a:off x="2880682" y="493808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938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3528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42118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943600" y="3886200"/>
            <a:ext cx="5334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43600" y="5562600"/>
            <a:ext cx="5334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410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74398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 CHƠI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5943600"/>
            <a:ext cx="1371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4267200"/>
            <a:ext cx="1371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4099" name="Picture 3" descr="gard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   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1. Câu in đậm trong đoạn văn sau đây được dùng làm gì ? Cuối câu ấy có dấu gì 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0825" y="1676400"/>
            <a:ext cx="8893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Bu-ra-ti-nô là một chú bé bằng gỗ. Chú có cái mũi rất dài. Chú người gỗ được bác rùa tốt bụng Toóc-ti-la tặng cho chiếc chìa khoá vàng để mở một kho báu. </a:t>
            </a:r>
            <a:r>
              <a:rPr lang="en-US" sz="3200" b="1" i="1">
                <a:latin typeface="Times New Roman" pitchFamily="18" charset="0"/>
              </a:rPr>
              <a:t>Nhưng kho báu ấy ở đâu ?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981200" y="3657600"/>
            <a:ext cx="403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Oval 12" descr="Recycled paper"/>
          <p:cNvSpPr>
            <a:spLocks noChangeArrowheads="1"/>
          </p:cNvSpPr>
          <p:nvPr/>
        </p:nvSpPr>
        <p:spPr bwMode="auto">
          <a:xfrm>
            <a:off x="2057400" y="0"/>
            <a:ext cx="43434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 Nhận xét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28600" y="5181600"/>
            <a:ext cx="8669338" cy="1076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   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Câu in đậm trong đoạn văn được dùng để hỏi về một điều chưa biết.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04800" y="4038600"/>
            <a:ext cx="8534400" cy="762000"/>
          </a:xfrm>
          <a:prstGeom prst="wedgeRectCallout">
            <a:avLst>
              <a:gd name="adj1" fmla="val -41889"/>
              <a:gd name="adj2" fmla="val 101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- Câu in đậm trong đoạn văn được dùng làm gì ?</a:t>
            </a:r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200" b="1">
              <a:latin typeface="Times New Roman" pitchFamily="18" charset="0"/>
            </a:endParaRPr>
          </a:p>
        </p:txBody>
      </p:sp>
      <p:sp>
        <p:nvSpPr>
          <p:cNvPr id="22545" name="AutoShape 17" descr="40%"/>
          <p:cNvSpPr>
            <a:spLocks noChangeArrowheads="1"/>
          </p:cNvSpPr>
          <p:nvPr/>
        </p:nvSpPr>
        <p:spPr bwMode="auto">
          <a:xfrm>
            <a:off x="228600" y="3886200"/>
            <a:ext cx="8686800" cy="1447800"/>
          </a:xfrm>
          <a:prstGeom prst="wedgeEllipseCallout">
            <a:avLst>
              <a:gd name="adj1" fmla="val -36514"/>
              <a:gd name="adj2" fmla="val 55921"/>
            </a:avLst>
          </a:prstGeom>
          <a:pattFill prst="pct40">
            <a:fgClr>
              <a:srgbClr val="E4E1B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Câu được dùng để hỏi về một điều chưa biết gọi là câu gì ? </a:t>
            </a:r>
          </a:p>
          <a:p>
            <a:pPr algn="just" eaLnBrk="1" hangingPunct="1"/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57200" y="5562600"/>
            <a:ext cx="7543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Câu hỏi</a:t>
            </a: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914400" y="4124325"/>
            <a:ext cx="6705600" cy="914400"/>
          </a:xfrm>
          <a:prstGeom prst="wedgeEllipseCallout">
            <a:avLst>
              <a:gd name="adj1" fmla="val -33333"/>
              <a:gd name="adj2" fmla="val 102778"/>
            </a:avLst>
          </a:prstGeom>
          <a:pattFill prst="pct90">
            <a:fgClr>
              <a:srgbClr val="E4E1BA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Cuối câu có dấu gì ? </a:t>
            </a:r>
          </a:p>
          <a:p>
            <a:pPr algn="just" eaLnBrk="1" hangingPunct="1"/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1066800" y="5562600"/>
            <a:ext cx="7543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Cuối câu có dấu chấm hỏi.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8" grpId="0" animBg="1"/>
      <p:bldP spid="22542" grpId="0" animBg="1"/>
      <p:bldP spid="22542" grpId="1" animBg="1"/>
      <p:bldP spid="22544" grpId="0" animBg="1"/>
      <p:bldP spid="22544" grpId="1" animBg="1"/>
      <p:bldP spid="22545" grpId="0" animBg="1"/>
      <p:bldP spid="22545" grpId="1" animBg="1"/>
      <p:bldP spid="22546" grpId="0" animBg="1"/>
      <p:bldP spid="22546" grpId="1" animBg="1"/>
      <p:bldP spid="22547" grpId="0" animBg="1"/>
      <p:bldP spid="225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3352800"/>
            <a:ext cx="81724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     Bu-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nô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chú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bé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gỗ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Chú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mũi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rất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Chú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gỗ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bác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rùa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tốt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bụng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Toóc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-la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tặng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chìa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khoá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mở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kho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</a:rPr>
              <a:t>báu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</a:rPr>
              <a:t>. </a:t>
            </a:r>
            <a:endParaRPr lang="en-US" sz="32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4724400"/>
            <a:ext cx="64087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124" name="Rectangle 4" descr="Recycled paper"/>
          <p:cNvSpPr>
            <a:spLocks noChangeArrowheads="1"/>
          </p:cNvSpPr>
          <p:nvPr/>
        </p:nvSpPr>
        <p:spPr bwMode="auto">
          <a:xfrm>
            <a:off x="228600" y="2133600"/>
            <a:ext cx="8604250" cy="11239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sz="3200" b="1" i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2. Những câu còn lại trong đoạn văn trên được dùng làm gì? Cuối mỗi câu có dấu gì ?</a:t>
            </a:r>
            <a:endParaRPr lang="en-US" sz="3200" b="1" i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752600" y="914400"/>
            <a:ext cx="6248400" cy="914400"/>
          </a:xfrm>
          <a:prstGeom prst="wedgeEllipseCallout">
            <a:avLst>
              <a:gd name="adj1" fmla="val -43065"/>
              <a:gd name="adj2" fmla="val 7256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Thảo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đôi</a:t>
            </a:r>
            <a:endParaRPr lang="en-US" sz="36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126" name="Oval 6" descr="Recycled paper"/>
          <p:cNvSpPr>
            <a:spLocks noChangeArrowheads="1"/>
          </p:cNvSpPr>
          <p:nvPr/>
        </p:nvSpPr>
        <p:spPr bwMode="auto">
          <a:xfrm>
            <a:off x="1981200" y="0"/>
            <a:ext cx="4343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 Nhận xét</a:t>
            </a:r>
          </a:p>
        </p:txBody>
      </p:sp>
      <p:pic>
        <p:nvPicPr>
          <p:cNvPr id="8679" name="Picture 487" descr="ALRMCL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9263" y="0"/>
            <a:ext cx="10747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79"/>
                  </p:tgtEl>
                </p:cond>
              </p:nextCondLst>
            </p:seq>
          </p:childTnLst>
        </p:cTn>
      </p:par>
    </p:tnLst>
    <p:bldLst>
      <p:bldP spid="7170" grpId="0"/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2" name="Group 60"/>
          <p:cNvGraphicFramePr>
            <a:graphicFrameLocks noGrp="1"/>
          </p:cNvGraphicFramePr>
          <p:nvPr>
            <p:ph/>
          </p:nvPr>
        </p:nvGraphicFramePr>
        <p:xfrm>
          <a:off x="0" y="1905000"/>
          <a:ext cx="9220200" cy="4568825"/>
        </p:xfrm>
        <a:graphic>
          <a:graphicData uri="http://schemas.openxmlformats.org/drawingml/2006/table">
            <a:tbl>
              <a:tblPr/>
              <a:tblGrid>
                <a:gridCol w="4953000"/>
                <a:gridCol w="4267200"/>
              </a:tblGrid>
              <a:tr h="1530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chú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bé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2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55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0" y="3382963"/>
            <a:ext cx="4343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mũi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0" y="4619625"/>
            <a:ext cx="4879975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900" b="1">
                <a:latin typeface="Times New Roman" pitchFamily="18" charset="0"/>
              </a:rPr>
              <a:t>Chú người gỗ được bác rùa tốt bụng Toóc-ti-la tặng cho chiếc chìa khoá vàng để mở một kho báo.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4960938" y="1933575"/>
            <a:ext cx="4259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 i="1" dirty="0" err="1">
                <a:solidFill>
                  <a:srgbClr val="990033"/>
                </a:solidFill>
              </a:rPr>
              <a:t>Giới</a:t>
            </a:r>
            <a:r>
              <a:rPr lang="en-US" sz="2800" b="1" i="1" dirty="0">
                <a:solidFill>
                  <a:srgbClr val="990033"/>
                </a:solidFill>
              </a:rPr>
              <a:t> </a:t>
            </a:r>
            <a:r>
              <a:rPr lang="en-US" sz="2800" b="1" i="1" dirty="0" err="1">
                <a:solidFill>
                  <a:srgbClr val="990033"/>
                </a:solidFill>
              </a:rPr>
              <a:t>thiệu</a:t>
            </a:r>
            <a:r>
              <a:rPr lang="en-US" sz="2800" b="1" i="1" dirty="0">
                <a:solidFill>
                  <a:srgbClr val="990033"/>
                </a:solidFill>
              </a:rPr>
              <a:t> </a:t>
            </a:r>
            <a:r>
              <a:rPr lang="en-US" sz="2800" b="1" i="1" dirty="0" err="1">
                <a:solidFill>
                  <a:srgbClr val="990033"/>
                </a:solidFill>
              </a:rPr>
              <a:t>về</a:t>
            </a:r>
            <a:r>
              <a:rPr lang="en-US" sz="2800" b="1" i="1" dirty="0">
                <a:solidFill>
                  <a:srgbClr val="990033"/>
                </a:solidFill>
              </a:rPr>
              <a:t> Bu-</a:t>
            </a:r>
            <a:r>
              <a:rPr lang="en-US" sz="2800" b="1" i="1" dirty="0" err="1">
                <a:solidFill>
                  <a:srgbClr val="990033"/>
                </a:solidFill>
              </a:rPr>
              <a:t>ra</a:t>
            </a:r>
            <a:r>
              <a:rPr lang="en-US" sz="2800" b="1" i="1" dirty="0">
                <a:solidFill>
                  <a:srgbClr val="990033"/>
                </a:solidFill>
              </a:rPr>
              <a:t>-</a:t>
            </a:r>
            <a:r>
              <a:rPr lang="en-US" sz="2800" b="1" i="1" dirty="0" err="1">
                <a:solidFill>
                  <a:srgbClr val="990033"/>
                </a:solidFill>
              </a:rPr>
              <a:t>ti</a:t>
            </a:r>
            <a:r>
              <a:rPr lang="en-US" sz="2800" b="1" i="1" dirty="0">
                <a:solidFill>
                  <a:srgbClr val="990033"/>
                </a:solidFill>
              </a:rPr>
              <a:t>-</a:t>
            </a:r>
            <a:r>
              <a:rPr lang="en-US" sz="2800" b="1" i="1" dirty="0" err="1">
                <a:solidFill>
                  <a:srgbClr val="990033"/>
                </a:solidFill>
              </a:rPr>
              <a:t>nô</a:t>
            </a:r>
            <a:endParaRPr lang="en-US" sz="2800" b="1" i="1" dirty="0">
              <a:solidFill>
                <a:srgbClr val="990033"/>
              </a:solidFill>
            </a:endParaRP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5029200" y="464820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 i="1">
                <a:solidFill>
                  <a:srgbClr val="990033"/>
                </a:solidFill>
              </a:rPr>
              <a:t>Kể lại sự việc liên quan đến Bu-ra-ti-nô</a:t>
            </a:r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5051425" y="342900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990033"/>
                </a:solidFill>
              </a:rPr>
              <a:t>Miêu tả Bu-ra-ti-nô</a:t>
            </a:r>
          </a:p>
        </p:txBody>
      </p:sp>
    </p:spTree>
  </p:cSld>
  <p:clrMapOvr>
    <a:masterClrMapping/>
  </p:clrMapOvr>
  <p:transition advTm="1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/>
      <p:bldP spid="8234" grpId="0"/>
      <p:bldP spid="8243" grpId="0"/>
      <p:bldP spid="8245" grpId="0"/>
      <p:bldP spid="8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54463" y="2514600"/>
            <a:ext cx="44640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</p:txBody>
      </p:sp>
      <p:graphicFrame>
        <p:nvGraphicFramePr>
          <p:cNvPr id="30730" name="Group 10"/>
          <p:cNvGraphicFramePr>
            <a:graphicFrameLocks noGrp="1"/>
          </p:cNvGraphicFramePr>
          <p:nvPr/>
        </p:nvGraphicFramePr>
        <p:xfrm>
          <a:off x="0" y="0"/>
          <a:ext cx="9144000" cy="4725987"/>
        </p:xfrm>
        <a:graphic>
          <a:graphicData uri="http://schemas.openxmlformats.org/drawingml/2006/table">
            <a:tbl>
              <a:tblPr/>
              <a:tblGrid>
                <a:gridCol w="5080000"/>
                <a:gridCol w="4064000"/>
              </a:tblGrid>
              <a:tr h="1578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chú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bé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Giới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thiệu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 Bu-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ti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nô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9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Miêu tả Bu-ra-ti-nô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55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</a:rPr>
                        <a:t>Kể lại sự việc liên quan đến Bu-ra-ti-nô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0" y="1600200"/>
            <a:ext cx="4454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Chú có cái mũi rất dài.</a:t>
            </a:r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0" y="2714625"/>
            <a:ext cx="5005388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900" b="1">
                <a:latin typeface="Times New Roman" pitchFamily="18" charset="0"/>
              </a:rPr>
              <a:t>Chú người gỗ được bác rùa tốt bụng Toóc-ti-la tặng cho chiếc chìa khoá vàng để mở một kho báo.</a:t>
            </a:r>
          </a:p>
        </p:txBody>
      </p:sp>
      <p:sp>
        <p:nvSpPr>
          <p:cNvPr id="30746" name="AutoShape 26"/>
          <p:cNvSpPr>
            <a:spLocks noChangeArrowheads="1"/>
          </p:cNvSpPr>
          <p:nvPr/>
        </p:nvSpPr>
        <p:spPr bwMode="auto">
          <a:xfrm>
            <a:off x="381000" y="4648200"/>
            <a:ext cx="8686800" cy="762000"/>
          </a:xfrm>
          <a:prstGeom prst="wedgeRoundRectCallout">
            <a:avLst>
              <a:gd name="adj1" fmla="val -236"/>
              <a:gd name="adj2" fmla="val 101458"/>
              <a:gd name="adj3" fmla="val 16667"/>
            </a:avLst>
          </a:prstGeom>
          <a:solidFill>
            <a:srgbClr val="FFFFCC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3000" b="1">
                <a:solidFill>
                  <a:schemeClr val="accent2"/>
                </a:solidFill>
                <a:latin typeface="Times New Roman" pitchFamily="18" charset="0"/>
              </a:rPr>
              <a:t>Các câu kể trong bài tập này dùng để làm gì ?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381000" y="5791200"/>
            <a:ext cx="85344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sz="3100" b="1">
                <a:solidFill>
                  <a:srgbClr val="CC0099"/>
                </a:solidFill>
                <a:latin typeface="Times New Roman" pitchFamily="18" charset="0"/>
              </a:rPr>
              <a:t>Câu kể dùng để kể, tả hoặc giới thiệu về sự vật, </a:t>
            </a:r>
          </a:p>
          <a:p>
            <a:pPr algn="just" eaLnBrk="1" hangingPunct="1"/>
            <a:r>
              <a:rPr lang="en-US" sz="3100" b="1">
                <a:solidFill>
                  <a:srgbClr val="CC0099"/>
                </a:solidFill>
                <a:latin typeface="Times New Roman" pitchFamily="18" charset="0"/>
              </a:rPr>
              <a:t>sự việc.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295400" y="4495800"/>
            <a:ext cx="7010400" cy="1066800"/>
          </a:xfrm>
          <a:prstGeom prst="cloudCallout">
            <a:avLst>
              <a:gd name="adj1" fmla="val -24028"/>
              <a:gd name="adj2" fmla="val 64435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Cuối mỗi câu có dấu gì ?</a:t>
            </a:r>
          </a:p>
          <a:p>
            <a:pPr algn="ctr" eaLnBrk="1" hangingPunct="1"/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49" name="Oval 29"/>
          <p:cNvSpPr>
            <a:spLocks noChangeArrowheads="1"/>
          </p:cNvSpPr>
          <p:nvPr/>
        </p:nvSpPr>
        <p:spPr bwMode="auto">
          <a:xfrm>
            <a:off x="1371600" y="5715000"/>
            <a:ext cx="6019800" cy="838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CC0099"/>
                </a:solidFill>
                <a:latin typeface="Times New Roman" pitchFamily="18" charset="0"/>
              </a:rPr>
              <a:t>Dấu chấm</a:t>
            </a: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5257800" y="490538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219700" y="2066925"/>
            <a:ext cx="12652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5205413" y="3157538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 animBg="1"/>
      <p:bldP spid="30746" grpId="1" animBg="1"/>
      <p:bldP spid="30747" grpId="0" animBg="1"/>
      <p:bldP spid="30747" grpId="1" animBg="1"/>
      <p:bldP spid="30748" grpId="0" animBg="1"/>
      <p:bldP spid="30749" grpId="0" animBg="1"/>
      <p:bldP spid="30750" grpId="0" animBg="1"/>
      <p:bldP spid="30751" grpId="0" animBg="1"/>
      <p:bldP spid="307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9600" y="4267200"/>
            <a:ext cx="8064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Ba-ra-ba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uống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rượu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đã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say.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hơ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râu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lão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nói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:</a:t>
            </a:r>
          </a:p>
          <a:p>
            <a:pPr algn="just" eaLnBrk="1" hangingPunct="1"/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   -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Bắt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thằng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gỗ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ta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sẽ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tống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nó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lò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sưởi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2895600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 3.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Ba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sau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đây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cũng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kể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. Theo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em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chúng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được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dùng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làm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gì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?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0" y="6477000"/>
          <a:ext cx="9144000" cy="152400"/>
        </p:xfrm>
        <a:graphic>
          <a:graphicData uri="http://schemas.openxmlformats.org/presentationml/2006/ole">
            <p:oleObj spid="_x0000_s8196" name="Clip" r:id="rId3" imgW="1060704" imgH="1335024" progId="">
              <p:embed/>
            </p:oleObj>
          </a:graphicData>
        </a:graphic>
      </p:graphicFrame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0" y="4465638"/>
            <a:ext cx="8748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8198" name="Oval 10" descr="Recycled paper"/>
          <p:cNvSpPr>
            <a:spLocks noChangeArrowheads="1"/>
          </p:cNvSpPr>
          <p:nvPr/>
        </p:nvSpPr>
        <p:spPr bwMode="auto">
          <a:xfrm>
            <a:off x="2057400" y="1752600"/>
            <a:ext cx="4343400" cy="9144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 Nhận xét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304800" y="4267200"/>
          <a:ext cx="8458200" cy="2111396"/>
        </p:xfrm>
        <a:graphic>
          <a:graphicData uri="http://schemas.openxmlformats.org/drawingml/2006/table">
            <a:tbl>
              <a:tblPr/>
              <a:tblGrid>
                <a:gridCol w="4969845"/>
                <a:gridCol w="3488355"/>
              </a:tblGrid>
              <a:tr h="590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Ba-ra-ba uống rượu đã say.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Vừa hơ bộ râu, lão vừa nói: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</a:rPr>
                        <a:t>- Bắt được thằng người gỗ, ta sẽ tống nó vào cái lò sưởi này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313848" y="4267200"/>
            <a:ext cx="333009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Kể về Ba-ra-ba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323373" y="4876800"/>
            <a:ext cx="333009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Kể về Ba-ra-ba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17331" y="5410200"/>
            <a:ext cx="3553619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Nêu suy nghĩ của Ba-ra-ba</a:t>
            </a: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1791317" y="3530025"/>
            <a:ext cx="6438283" cy="58477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>
            <a:spAutoFit/>
            <a:flatTx/>
          </a:bodyPr>
          <a:lstStyle/>
          <a:p>
            <a:pPr algn="just" eaLnBrk="1" hangingPunct="1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 3.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Ba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kể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được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dùng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làm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gì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?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0257" grpId="0"/>
      <p:bldP spid="10258" grpId="0"/>
    </p:bldLst>
  </p:timing>
</p:sld>
</file>

<file path=ppt/theme/theme1.xml><?xml version="1.0" encoding="utf-8"?>
<a:theme xmlns:a="http://schemas.openxmlformats.org/drawingml/2006/main" name="Cau ke lop 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Cau ke lop 4</Template>
  <TotalTime>56</TotalTime>
  <Words>1169</Words>
  <Application>Microsoft Office PowerPoint</Application>
  <PresentationFormat>On-screen Show (4:3)</PresentationFormat>
  <Paragraphs>132</Paragraphs>
  <Slides>22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Cau ke lop 4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2018-12-24T06:58:10Z</dcterms:created>
  <dcterms:modified xsi:type="dcterms:W3CDTF">2019-08-03T12:04:01Z</dcterms:modified>
</cp:coreProperties>
</file>