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75" r:id="rId9"/>
    <p:sldId id="277" r:id="rId10"/>
    <p:sldId id="265" r:id="rId11"/>
    <p:sldId id="272" r:id="rId12"/>
    <p:sldId id="273" r:id="rId13"/>
    <p:sldId id="276" r:id="rId14"/>
    <p:sldId id="262" r:id="rId15"/>
    <p:sldId id="278" r:id="rId16"/>
    <p:sldId id="263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7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2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7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9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4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8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8FFAE-2B2B-4EC4-846F-098636986DF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3EA6F-2A88-42DD-992D-B4D45A26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72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20984"/>
          <a:stretch>
            <a:fillRect/>
          </a:stretch>
        </p:blipFill>
        <p:spPr bwMode="auto">
          <a:xfrm>
            <a:off x="0" y="152400"/>
            <a:ext cx="9144001" cy="7772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029200"/>
            <a:ext cx="2992582" cy="7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 CÔNG TÒA ĐẠI SỨ, SÀI GÒN</a:t>
            </a:r>
            <a:endParaRPr lang="en-US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057400" y="293914"/>
            <a:ext cx="4800600" cy="533400"/>
          </a:xfrm>
          <a:prstGeom prst="flowChartTerminator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TỔNG TIẾN CÔNG VÀ NỔI DẬY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267200" cy="51816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050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438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1336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2672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4102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8768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05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86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7150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432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196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62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9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581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766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1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9436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2" descr="Flame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867400"/>
            <a:ext cx="220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4354" y="996950"/>
            <a:ext cx="4419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3 .Cùng với cuộc tiến công vào Sài Gòn, quân giải phóng đã tiến công vào những nơi nào?</a:t>
            </a:r>
          </a:p>
        </p:txBody>
      </p:sp>
      <p:sp>
        <p:nvSpPr>
          <p:cNvPr id="31" name="Rectangle 26"/>
          <p:cNvSpPr txBox="1">
            <a:spLocks noChangeArrowheads="1"/>
          </p:cNvSpPr>
          <p:nvPr/>
        </p:nvSpPr>
        <p:spPr>
          <a:xfrm>
            <a:off x="118654" y="2667000"/>
            <a:ext cx="4191000" cy="3505200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với cuộc tiến công vào Sài Gòn, quân giải phóng đã tiến công đồng loạt ở hầu khắp các thành phố, thị xã miền Nam như: Cần Thơ, Nha Trang, Huế, Đà Nẵng...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1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800"/>
                            </p:stCondLst>
                            <p:childTnLst>
                              <p:par>
                                <p:cTn id="15" presetID="8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30" grpId="0"/>
      <p:bldP spid="30" grpId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17100" y="2971799"/>
            <a:ext cx="44196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đội tấn công vào Khe Sanh </a:t>
            </a:r>
            <a:endParaRPr lang="en-US" altLang="en-US" sz="2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alt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 Trị)</a:t>
            </a:r>
          </a:p>
        </p:txBody>
      </p:sp>
      <p:pic>
        <p:nvPicPr>
          <p:cNvPr id="3" name="Picture 7" descr="quan giai phong tan con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777350"/>
            <a:ext cx="4356781" cy="219444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Quan my rut qua cau Trang Ti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777351"/>
            <a:ext cx="4229100" cy="21944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585063" y="2971799"/>
            <a:ext cx="449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alt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qua cầu Tràng Tiền (Huế)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" y="304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vào các thị xã, thành phố lớn: Cần Thơ, Nha Trang, Huế…</a:t>
            </a:r>
            <a:endParaRPr lang="en-US" alt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2250589022_79dc5b05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89" y="3647028"/>
            <a:ext cx="4369845" cy="234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501219" y="6026286"/>
            <a:ext cx="43567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Quân Mỹ bên ngoài tường thành Huế dịp Tết Mậu Thân 1968.</a:t>
            </a:r>
          </a:p>
        </p:txBody>
      </p:sp>
    </p:spTree>
    <p:extLst>
      <p:ext uri="{BB962C8B-B14F-4D97-AF65-F5344CB8AC3E}">
        <p14:creationId xmlns:p14="http://schemas.microsoft.com/office/powerpoint/2010/main" val="10171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han dan SG bieu t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6" y="0"/>
            <a:ext cx="433214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20782" y="2479534"/>
            <a:ext cx="45165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 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nhà Quốc hội của Ngụy</a:t>
            </a:r>
          </a:p>
        </p:txBody>
      </p:sp>
      <p:pic>
        <p:nvPicPr>
          <p:cNvPr id="4" name="Picture 8" descr="dong bao Tay Ninh dau tr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211782" cy="247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116657" y="2514405"/>
            <a:ext cx="34705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bào 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 đấu tranh</a:t>
            </a:r>
          </a:p>
        </p:txBody>
      </p:sp>
      <p:pic>
        <p:nvPicPr>
          <p:cNvPr id="6" name="Picture 6" descr="San bay da chien cua My tai can th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7" y="3429000"/>
            <a:ext cx="4332143" cy="288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an bay gia chien cua My tai can tho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89294"/>
            <a:ext cx="4211782" cy="282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78057" y="6363789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Sân bay dã chiến của Mỹ tại Cần Thơ bị phá hủy </a:t>
            </a:r>
          </a:p>
        </p:txBody>
      </p:sp>
    </p:spTree>
    <p:extLst>
      <p:ext uri="{BB962C8B-B14F-4D97-AF65-F5344CB8AC3E}">
        <p14:creationId xmlns:p14="http://schemas.microsoft.com/office/powerpoint/2010/main" val="40498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120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2200" y="5715000"/>
            <a:ext cx="3962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 Năm Góc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4043" y="0"/>
            <a:ext cx="769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4. </a:t>
            </a:r>
            <a:r>
              <a:rPr lang="vi-VN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nói: cuộc Tổng tiến công của quân và dân miền Nam vào Tết Mậu Thân 1968 mang tính bất ngờ và đồng loạt với quy mô lớn?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727" y="1371601"/>
            <a:ext cx="8686800" cy="472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tiến công mang tính bất ngờ vì:</a:t>
            </a:r>
          </a:p>
          <a:p>
            <a:pPr eaLnBrk="0" hangingPunct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Bất ngờ về thời điểm: 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Bất ngờ về địa điểm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hangingPunct="0">
              <a:defRPr/>
            </a:pP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599" y="5065693"/>
            <a:ext cx="8229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Tấn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vào nhiều nơi, đồng thời ở nhiều thị xã, thành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phố, khu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sự.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78667" y="1991380"/>
            <a:ext cx="4520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 công vào đêm giao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0958" y="2829580"/>
            <a:ext cx="4888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Tất cả các cơ quan đầu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não</a:t>
            </a:r>
            <a:endParaRPr lang="en-US" sz="2800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727" y="3313093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của địch ở khắp thành phố, thị xã lớn ở miền Nam đều bị quân ta tấn công.</a:t>
            </a:r>
            <a:endParaRPr lang="en-US" sz="2800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9575" y="4419600"/>
            <a:ext cx="690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Cuộc Tổng tiến công mang tính đồng loạt vì:</a:t>
            </a:r>
          </a:p>
        </p:txBody>
      </p:sp>
    </p:spTree>
    <p:extLst>
      <p:ext uri="{BB962C8B-B14F-4D97-AF65-F5344CB8AC3E}">
        <p14:creationId xmlns:p14="http://schemas.microsoft.com/office/powerpoint/2010/main" val="6034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animBg="1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222664" y="1539071"/>
            <a:ext cx="4191000" cy="914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69403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66003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Quân giải phóng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33513"/>
            <a:ext cx="1143000" cy="5424487"/>
          </a:xfrm>
          <a:prstGeom prst="rect">
            <a:avLst/>
          </a:prstGeom>
          <a:gradFill rotWithShape="1">
            <a:gsLst>
              <a:gs pos="0">
                <a:srgbClr val="CC3300">
                  <a:alpha val="82001"/>
                </a:srgbClr>
              </a:gs>
              <a:gs pos="100000">
                <a:srgbClr val="5E1800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TỔNG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TIẾN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CÔNG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VÀ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NỔI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DẬY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TẾT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MẬU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THÂN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Times New Roman" pitchFamily="18" charset="0"/>
              </a:rPr>
              <a:t>1968</a:t>
            </a:r>
          </a:p>
        </p:txBody>
      </p:sp>
      <p:pic>
        <p:nvPicPr>
          <p:cNvPr id="7" name="Picture 6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572" flipV="1">
            <a:off x="233363" y="227013"/>
            <a:ext cx="1244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038600" y="5562600"/>
            <a:ext cx="7620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876800" y="5943600"/>
            <a:ext cx="1911350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70900"/>
                </a:solidFill>
                <a:latin typeface="Times New Roman" pitchFamily="18" charset="0"/>
              </a:rPr>
              <a:t>Sài Gòn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057400" y="4343400"/>
            <a:ext cx="1981200" cy="1524000"/>
          </a:xfrm>
          <a:prstGeom prst="line">
            <a:avLst/>
          </a:prstGeom>
          <a:noFill/>
          <a:ln w="57150">
            <a:solidFill>
              <a:srgbClr val="FF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1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572" flipV="1">
            <a:off x="4191000" y="5715000"/>
            <a:ext cx="5318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981200" y="4343400"/>
            <a:ext cx="838200" cy="1447800"/>
          </a:xfrm>
          <a:prstGeom prst="line">
            <a:avLst/>
          </a:prstGeom>
          <a:noFill/>
          <a:ln w="57150">
            <a:solidFill>
              <a:srgbClr val="FF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1981200" y="4343400"/>
            <a:ext cx="2590800" cy="0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438400" y="6391275"/>
            <a:ext cx="144780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Cần Thơ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743200" y="5715000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572000" y="4800600"/>
            <a:ext cx="609600" cy="771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257800" y="4800600"/>
            <a:ext cx="1143000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Nha Trang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1981200" y="4343400"/>
            <a:ext cx="2514600" cy="762000"/>
          </a:xfrm>
          <a:prstGeom prst="line">
            <a:avLst/>
          </a:prstGeom>
          <a:noFill/>
          <a:ln w="57150">
            <a:solidFill>
              <a:srgbClr val="FF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257800" y="4038600"/>
            <a:ext cx="137160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Nơi khác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572000" y="3886200"/>
            <a:ext cx="6096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886200" y="3276600"/>
            <a:ext cx="6096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2057400" y="3810000"/>
            <a:ext cx="1752600" cy="533400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648200" y="3200400"/>
            <a:ext cx="1371600" cy="466725"/>
          </a:xfrm>
          <a:prstGeom prst="rect">
            <a:avLst/>
          </a:prstGeom>
          <a:solidFill>
            <a:srgbClr val="FF99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</a:rPr>
              <a:t>Đà Nẵng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3581400" y="2667000"/>
            <a:ext cx="76200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Huế</a:t>
            </a: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1981200" y="3657600"/>
            <a:ext cx="914400" cy="685800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819400" y="3048000"/>
            <a:ext cx="6096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8" name="Picture 27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572" flipV="1">
            <a:off x="3957638" y="3430588"/>
            <a:ext cx="5381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572" flipV="1">
            <a:off x="2819400" y="5791200"/>
            <a:ext cx="4556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572" flipV="1">
            <a:off x="4648200" y="4040188"/>
            <a:ext cx="5334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572" flipV="1">
            <a:off x="2890838" y="3200400"/>
            <a:ext cx="5222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572" flipV="1">
            <a:off x="4725988" y="4951413"/>
            <a:ext cx="381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33"/>
          <p:cNvSpPr>
            <a:spLocks noChangeArrowheads="1"/>
          </p:cNvSpPr>
          <p:nvPr/>
        </p:nvSpPr>
        <p:spPr bwMode="auto">
          <a:xfrm>
            <a:off x="6781800" y="4024898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00B0F0"/>
          </a:solidFill>
          <a:ln w="2857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5" name="AutoShape 34"/>
          <p:cNvSpPr>
            <a:spLocks noChangeArrowheads="1"/>
          </p:cNvSpPr>
          <p:nvPr/>
        </p:nvSpPr>
        <p:spPr bwMode="auto">
          <a:xfrm rot="15357826">
            <a:off x="7253703" y="1363428"/>
            <a:ext cx="1214437" cy="534988"/>
          </a:xfrm>
          <a:prstGeom prst="rightArrow">
            <a:avLst>
              <a:gd name="adj1" fmla="val 50000"/>
              <a:gd name="adj2" fmla="val 56751"/>
            </a:avLst>
          </a:prstGeom>
          <a:solidFill>
            <a:srgbClr val="00B0F0"/>
          </a:solidFill>
          <a:ln w="2857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36" name="Picture 35" descr="VIETN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3542" flipV="1">
            <a:off x="4876799" y="54789"/>
            <a:ext cx="533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 rot="10460735" flipV="1">
            <a:off x="4876801" y="194735"/>
            <a:ext cx="4568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sz="2800" b="1">
                <a:latin typeface="Times New Roman" pitchFamily="18" charset="0"/>
              </a:rPr>
              <a:t>Mĩ chấp nhận đàm phán</a:t>
            </a:r>
          </a:p>
          <a:p>
            <a:pPr algn="ctr">
              <a:defRPr/>
            </a:pPr>
            <a:r>
              <a:rPr lang="en-US" sz="2800" b="1">
                <a:latin typeface="Times New Roman" pitchFamily="18" charset="0"/>
              </a:rPr>
              <a:t>tại Pa-ri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4876800" y="6400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(Sứ quán Mĩ)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250373" y="3016827"/>
            <a:ext cx="1143000" cy="2057400"/>
          </a:xfrm>
          <a:custGeom>
            <a:avLst/>
            <a:gdLst>
              <a:gd name="T0" fmla="*/ 144238 w 1295400"/>
              <a:gd name="T1" fmla="*/ 0 h 914400"/>
              <a:gd name="T2" fmla="*/ 1 w 1295400"/>
              <a:gd name="T3" fmla="*/ 2147483647 h 914400"/>
              <a:gd name="T4" fmla="*/ 55095 w 1295400"/>
              <a:gd name="T5" fmla="*/ 2147483647 h 914400"/>
              <a:gd name="T6" fmla="*/ 233384 w 1295400"/>
              <a:gd name="T7" fmla="*/ 2147483647 h 914400"/>
              <a:gd name="T8" fmla="*/ 288478 w 1295400"/>
              <a:gd name="T9" fmla="*/ 2147483647 h 9144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400305 w 1295400"/>
              <a:gd name="T16" fmla="*/ 349271 h 914400"/>
              <a:gd name="T17" fmla="*/ 895095 w 1295400"/>
              <a:gd name="T18" fmla="*/ 698535 h 914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5400" h="914400">
                <a:moveTo>
                  <a:pt x="1" y="349269"/>
                </a:moveTo>
                <a:lnTo>
                  <a:pt x="494802" y="349271"/>
                </a:lnTo>
                <a:lnTo>
                  <a:pt x="647700" y="0"/>
                </a:lnTo>
                <a:lnTo>
                  <a:pt x="800598" y="349271"/>
                </a:lnTo>
                <a:lnTo>
                  <a:pt x="1295399" y="349269"/>
                </a:lnTo>
                <a:lnTo>
                  <a:pt x="895095" y="565127"/>
                </a:lnTo>
                <a:lnTo>
                  <a:pt x="1048001" y="914397"/>
                </a:lnTo>
                <a:lnTo>
                  <a:pt x="647700" y="698535"/>
                </a:lnTo>
                <a:lnTo>
                  <a:pt x="247399" y="914397"/>
                </a:lnTo>
                <a:lnTo>
                  <a:pt x="400305" y="565127"/>
                </a:lnTo>
                <a:lnTo>
                  <a:pt x="1" y="34926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7391400" y="2133600"/>
            <a:ext cx="1752600" cy="441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800" b="1" i="1">
                <a:latin typeface=".VnTime" pitchFamily="34" charset="0"/>
              </a:rPr>
              <a:t>M</a:t>
            </a:r>
            <a:r>
              <a:rPr lang="en-US" altLang="en-US" sz="2800" b="1" i="1">
                <a:latin typeface="Times New Roman" pitchFamily="18" charset="0"/>
              </a:rPr>
              <a:t>ĩ và </a:t>
            </a:r>
          </a:p>
          <a:p>
            <a:pPr algn="ctr"/>
            <a:r>
              <a:rPr lang="en-US" altLang="en-US" sz="2800" b="1" i="1">
                <a:latin typeface="Times New Roman" pitchFamily="18" charset="0"/>
              </a:rPr>
              <a:t>Quân đội </a:t>
            </a:r>
          </a:p>
          <a:p>
            <a:pPr algn="ctr"/>
            <a:r>
              <a:rPr lang="en-US" altLang="en-US" sz="2800" b="1" i="1">
                <a:latin typeface="Times New Roman" pitchFamily="18" charset="0"/>
              </a:rPr>
              <a:t>Sài Gòn</a:t>
            </a:r>
          </a:p>
          <a:p>
            <a:pPr algn="ctr"/>
            <a:r>
              <a:rPr lang="en-US" altLang="en-US" sz="2800" b="1" i="1">
                <a:latin typeface="Times New Roman" pitchFamily="18" charset="0"/>
              </a:rPr>
              <a:t>thiệt hại </a:t>
            </a:r>
          </a:p>
          <a:p>
            <a:pPr algn="ctr"/>
            <a:r>
              <a:rPr lang="en-US" altLang="en-US" sz="2800" b="1" i="1">
                <a:latin typeface="Times New Roman" pitchFamily="18" charset="0"/>
              </a:rPr>
              <a:t>nặng nề,</a:t>
            </a:r>
          </a:p>
          <a:p>
            <a:pPr algn="ctr"/>
            <a:r>
              <a:rPr lang="en-US" altLang="en-US" sz="2800" b="1" i="1">
                <a:latin typeface="Times New Roman" pitchFamily="18" charset="0"/>
              </a:rPr>
              <a:t>hoang </a:t>
            </a:r>
          </a:p>
          <a:p>
            <a:pPr algn="ctr"/>
            <a:r>
              <a:rPr lang="en-US" altLang="en-US" sz="2800" b="1" i="1">
                <a:latin typeface="Times New Roman" pitchFamily="18" charset="0"/>
              </a:rPr>
              <a:t>mang, </a:t>
            </a:r>
          </a:p>
          <a:p>
            <a:pPr algn="ctr"/>
            <a:r>
              <a:rPr lang="en-US" altLang="en-US" sz="2800" b="1" i="1">
                <a:latin typeface="Times New Roman" pitchFamily="18" charset="0"/>
              </a:rPr>
              <a:t>lo sợ.</a:t>
            </a:r>
          </a:p>
        </p:txBody>
      </p:sp>
    </p:spTree>
    <p:extLst>
      <p:ext uri="{BB962C8B-B14F-4D97-AF65-F5344CB8AC3E}">
        <p14:creationId xmlns:p14="http://schemas.microsoft.com/office/powerpoint/2010/main" val="212935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4" grpId="0" animBg="1"/>
      <p:bldP spid="35" grpId="0" animBg="1"/>
      <p:bldP spid="37" grpId="0"/>
      <p:bldP spid="38" grpId="0"/>
      <p:bldP spid="8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774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ổng tiến công và nổi dậy Xuân Mậu Thân năm 196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2" y="0"/>
            <a:ext cx="912321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914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438400"/>
            <a:ext cx="8704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Câu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1: Ta mở đường Trường Sơn nhằm mục đích gì?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211" y="396240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Câu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2: Nêu ý nghĩa cả đường Trường Sơn trong sự nghiệp chống Mĩ cứu nước?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975" y="3047206"/>
            <a:ext cx="8603673" cy="763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Chi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thực, vũ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cho chiến trường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048" y="5029200"/>
            <a:ext cx="8610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Là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 giao thông quân sự chi viện sức người ,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khí, lương thực, của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 ... Là biểu tượng cho ý chí quyết thắng của dân tộc 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3813"/>
            <a:ext cx="385762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9144000" cy="6858000"/>
          </a:xfrm>
          <a:prstGeom prst="rect">
            <a:avLst/>
          </a:prstGeom>
        </p:spPr>
      </p:pic>
      <p:pic>
        <p:nvPicPr>
          <p:cNvPr id="3" name="Picture 3" descr="Tan cong dem 30 tet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077200" cy="518287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47800" y="5937250"/>
            <a:ext cx="6477000" cy="768350"/>
          </a:xfrm>
          <a:prstGeom prst="rect">
            <a:avLst/>
          </a:prstGeom>
          <a:solidFill>
            <a:srgbClr val="F6F5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>
                <a:solidFill>
                  <a:srgbClr val="0066FF"/>
                </a:solidFill>
                <a:latin typeface="VNI-Times" pitchFamily="2" charset="0"/>
              </a:rPr>
              <a:t>Quaân giaûi phoùng tieán coâng vaøo Söù quaùn Mó ôû Saøi Goøn (Teát Maäu Thaân 1968)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6900" y="235527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 sét đêm giao thừa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8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500" y="160020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Mậu Thân 1968 đã diễn ra sự kiện gì ở miền Nam nước ta?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 lại cuộc tiến công của quân giải phóng vào Sài Gòn. Trận nào là trận tiêu biểu trong đợt tiến công này?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với cuộc tấn công vào Sài Gòn. Quân giải phóng đã tiến công ở những nơi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144712" y="152400"/>
            <a:ext cx="39677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theo cặp</a:t>
            </a:r>
          </a:p>
        </p:txBody>
      </p:sp>
    </p:spTree>
    <p:extLst>
      <p:ext uri="{BB962C8B-B14F-4D97-AF65-F5344CB8AC3E}">
        <p14:creationId xmlns:p14="http://schemas.microsoft.com/office/powerpoint/2010/main" val="40217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506432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Mậu Thân 1968 đã diễn ra sự kiện gì ở miền Nam nước ta?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290987"/>
            <a:ext cx="7689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cuộc tiến công của quân giải phóng vào Sài Gòn. Trận nào là trận tiêu biểu trong đợt tiến công này?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419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TN mien Bac vao Nam chien d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48268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419600" cy="2590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o doi hanh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48268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700" y="6150114"/>
            <a:ext cx="346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Lực lượng vũ trang quân khu Sài Gòn - Gia Định.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92782" y="6172200"/>
            <a:ext cx="44618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Bộ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đội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hành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quân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tham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gia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chiến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đấu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chiến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dịch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Mậu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Thân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706257" y="2949714"/>
            <a:ext cx="43615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 triệu </a:t>
            </a:r>
            <a:r>
              <a:rPr lang="en-US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niên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 Bắc vào miền Nam chiến đấu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" y="3045813"/>
            <a:ext cx="3626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Bộ Chính trị họp bàn kế hoạch 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6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1"/>
      <p:bldP spid="9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3855"/>
            <a:ext cx="4495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6700" y="2489537"/>
            <a:ext cx="39624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Bộ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đội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Tiểu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đoàn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+mn-cs"/>
              </a:rPr>
              <a:t>502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miền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Đông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+mn-cs"/>
              </a:rPr>
              <a:t>Nam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Bộ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Hứa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quyết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tâm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hoàn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thành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nhiệm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vụ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..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3855"/>
            <a:ext cx="4343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648200" y="2291931"/>
            <a:ext cx="4343400" cy="13849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Đại đội 6 thuộc Đoàn 86 vận chuyển gạo trên sông Đồng Nai, chuẩn bị cho cuộc tổng Tiến công và nổi dậy xuân Mậu Thân 1968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.</a:t>
            </a:r>
          </a:p>
        </p:txBody>
      </p:sp>
      <p:pic>
        <p:nvPicPr>
          <p:cNvPr id="7" name="Picture 5" descr="van chuyen luong thuc va vu k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33801"/>
            <a:ext cx="4495801" cy="24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24400" y="6191382"/>
            <a:ext cx="43918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733801"/>
            <a:ext cx="4343401" cy="245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3400" y="6378685"/>
            <a:ext cx="350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0" hangingPunct="0">
              <a:defRPr/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1618" y="1113125"/>
            <a:ext cx="2611582" cy="17065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1618" y="4125912"/>
            <a:ext cx="2611582" cy="1600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03418" y="5888037"/>
            <a:ext cx="3100388" cy="588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61018" y="4430712"/>
            <a:ext cx="2286000" cy="18311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61018" y="1149350"/>
            <a:ext cx="2286000" cy="2051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761018" y="1151658"/>
            <a:ext cx="22860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</a:rPr>
              <a:t>Bộ Tổng tham mưu quân đội Sài Gòn</a:t>
            </a: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5448300" y="2332037"/>
            <a:ext cx="1312718" cy="727075"/>
          </a:xfrm>
          <a:prstGeom prst="line">
            <a:avLst/>
          </a:prstGeom>
          <a:noFill/>
          <a:ln w="76200" cmpd="tri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103418" y="5888037"/>
            <a:ext cx="3100388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</a:rPr>
              <a:t>Đài phát thanh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703618" y="3983037"/>
            <a:ext cx="0" cy="1905000"/>
          </a:xfrm>
          <a:prstGeom prst="line">
            <a:avLst/>
          </a:prstGeom>
          <a:noFill/>
          <a:ln w="76200" cmpd="tri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200" y="1352405"/>
            <a:ext cx="2667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</a:rPr>
              <a:t>Sân bay 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</a:rPr>
              <a:t>Tân Sơn Nhất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2743200" y="1992312"/>
            <a:ext cx="1198418" cy="1122362"/>
          </a:xfrm>
          <a:prstGeom prst="line">
            <a:avLst/>
          </a:prstGeom>
          <a:noFill/>
          <a:ln w="76200" cmpd="tri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1618" y="4430712"/>
            <a:ext cx="261158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</a:rPr>
              <a:t>Bộ tư lệnh Hải quân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2743200" y="4125912"/>
            <a:ext cx="1350818" cy="842962"/>
          </a:xfrm>
          <a:prstGeom prst="line">
            <a:avLst/>
          </a:prstGeom>
          <a:noFill/>
          <a:ln w="76200" cmpd="tri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761018" y="4811712"/>
            <a:ext cx="2286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</a:rPr>
              <a:t>Tổng nha Cảnh sát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313218" y="3983037"/>
            <a:ext cx="1447800" cy="1366837"/>
          </a:xfrm>
          <a:prstGeom prst="line">
            <a:avLst/>
          </a:prstGeom>
          <a:noFill/>
          <a:ln w="76200" cmpd="tri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4668982" y="1119187"/>
            <a:ext cx="34636" cy="1976148"/>
          </a:xfrm>
          <a:prstGeom prst="line">
            <a:avLst/>
          </a:prstGeom>
          <a:noFill/>
          <a:ln w="76200" cmpd="tri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03418" y="381000"/>
            <a:ext cx="3001241" cy="738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smtClean="0">
                <a:solidFill>
                  <a:schemeClr val="tx1"/>
                </a:solidFill>
                <a:latin typeface="Times New Roman" pitchFamily="18" charset="0"/>
              </a:rPr>
              <a:t>Sứ quán Mĩ</a:t>
            </a:r>
            <a:endParaRPr lang="en-US" altLang="en-US" sz="32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840182" y="3013074"/>
            <a:ext cx="3657600" cy="11890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FFFF00"/>
                </a:solidFill>
                <a:latin typeface="Times New Roman" pitchFamily="18" charset="0"/>
              </a:rPr>
              <a:t>Sài Gòn</a:t>
            </a:r>
          </a:p>
        </p:txBody>
      </p:sp>
    </p:spTree>
    <p:extLst>
      <p:ext uri="{BB962C8B-B14F-4D97-AF65-F5344CB8AC3E}">
        <p14:creationId xmlns:p14="http://schemas.microsoft.com/office/powerpoint/2010/main" val="22287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3" grpId="0" animBg="1"/>
      <p:bldP spid="15" grpId="0" animBg="1"/>
      <p:bldP spid="15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an ta danh vao bo tong tham mu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Quan ta danh vao dai phat th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60607" y="2891135"/>
            <a:ext cx="430239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Đánh chiếm Đài phát thanh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1"/>
            <a:ext cx="4191000" cy="267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27709" y="6027003"/>
            <a:ext cx="430239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Đánh chiếm Sân bay </a:t>
            </a:r>
            <a:endParaRPr lang="en-US" sz="240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Tân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Sơn Nhất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60607" y="6248400"/>
            <a:ext cx="430239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Tấn công vào Sứ quán Mĩ</a:t>
            </a:r>
          </a:p>
        </p:txBody>
      </p:sp>
      <p:pic>
        <p:nvPicPr>
          <p:cNvPr id="8" name="Picture 9" descr="anh mau th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anh mau th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68675"/>
            <a:ext cx="44196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4800" y="2667000"/>
            <a:ext cx="51816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Đánh chiếm </a:t>
            </a:r>
            <a:endParaRPr lang="en-US" sz="240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Bộ Tổng tham mưu Ngụy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642</Words>
  <Application>Microsoft Office PowerPoint</Application>
  <PresentationFormat>On-screen Show (4:3)</PresentationFormat>
  <Paragraphs>93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17</cp:revision>
  <dcterms:created xsi:type="dcterms:W3CDTF">2019-02-28T03:44:25Z</dcterms:created>
  <dcterms:modified xsi:type="dcterms:W3CDTF">2019-02-28T07:01:56Z</dcterms:modified>
</cp:coreProperties>
</file>