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activeX/activeX2.xml" ContentType="application/vnd.ms-office.activeX+xml"/>
  <Override PartName="/ppt/activeX/activeX13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activeX/activeX5.xml" ContentType="application/vnd.ms-office.activeX+xml"/>
  <Override PartName="/ppt/activeX/activeX16.xml" ContentType="application/vnd.ms-office.activeX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7"/>
  </p:notesMasterIdLst>
  <p:handoutMasterIdLst>
    <p:handoutMasterId r:id="rId18"/>
  </p:handoutMasterIdLst>
  <p:sldIdLst>
    <p:sldId id="280" r:id="rId2"/>
    <p:sldId id="267" r:id="rId3"/>
    <p:sldId id="266" r:id="rId4"/>
    <p:sldId id="268" r:id="rId5"/>
    <p:sldId id="269" r:id="rId6"/>
    <p:sldId id="271" r:id="rId7"/>
    <p:sldId id="272" r:id="rId8"/>
    <p:sldId id="273" r:id="rId9"/>
    <p:sldId id="276" r:id="rId10"/>
    <p:sldId id="277" r:id="rId11"/>
    <p:sldId id="278" r:id="rId12"/>
    <p:sldId id="279" r:id="rId13"/>
    <p:sldId id="270" r:id="rId14"/>
    <p:sldId id="274" r:id="rId15"/>
    <p:sldId id="275" r:id="rId16"/>
  </p:sldIdLst>
  <p:sldSz cx="9144000" cy="6858000" type="screen4x3"/>
  <p:notesSz cx="9144000" cy="6858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6600"/>
    <a:srgbClr val="009900"/>
    <a:srgbClr val="FF99FF"/>
    <a:srgbClr val="33CC33"/>
    <a:srgbClr val="FF9933"/>
    <a:srgbClr val="CC99FF"/>
    <a:srgbClr val="CC00FF"/>
    <a:srgbClr val="990033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224" autoAdjust="0"/>
    <p:restoredTop sz="94647" autoAdjust="0"/>
  </p:normalViewPr>
  <p:slideViewPr>
    <p:cSldViewPr>
      <p:cViewPr>
        <p:scale>
          <a:sx n="68" d="100"/>
          <a:sy n="68" d="100"/>
        </p:scale>
        <p:origin x="-1620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612507"/>
  <ax:ocxPr ax:name="BackColor" ax:value="8438015"/>
  <ax:ocxPr ax:name="ForeColor" ax:value="49152"/>
  <ax:ocxPr ax:name="ScrollBars" ax:value="1"/>
  <ax:ocxPr ax:name="Size" ax:value="1482;1169"/>
  <ax:ocxPr ax:name="Value" ax:value="1"/>
  <ax:ocxPr ax:name="BorderColor" ax:value="16777215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680"/>
  <ax:ocxPr ax:name="ScrollBars" ax:value="1"/>
  <ax:ocxPr ax:name="Size" ax:value="1698;1217"/>
  <ax:ocxPr ax:name="Value" ax:value="b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1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935"/>
  <ax:ocxPr ax:name="ScrollBars" ax:value="1"/>
  <ax:ocxPr ax:name="Size" ax:value="1698;1217"/>
  <ax:ocxPr ax:name="Value" ax:value="3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935"/>
  <ax:ocxPr ax:name="ScrollBars" ax:value="1"/>
  <ax:ocxPr ax:name="Size" ax:value="1698;1217"/>
  <ax:ocxPr ax:name="Value" ax:value="4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935"/>
  <ax:ocxPr ax:name="ScrollBars" ax:value="1"/>
  <ax:ocxPr ax:name="Size" ax:value="1698;1217"/>
  <ax:ocxPr ax:name="Value" ax:value="0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935"/>
  <ax:ocxPr ax:name="ScrollBars" ax:value="1"/>
  <ax:ocxPr ax:name="Size" ax:value="1698;1217"/>
  <ax:ocxPr ax:name="Value" ax:value="9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5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935"/>
  <ax:ocxPr ax:name="ScrollBars" ax:value="1"/>
  <ax:ocxPr ax:name="Size" ax:value="1698;1217"/>
  <ax:ocxPr ax:name="Value" ax:value="c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255"/>
  <ax:ocxPr ax:name="ScrollBars" ax:value="1"/>
  <ax:ocxPr ax:name="Size" ax:value="3810;1217"/>
  <ax:ocxPr ax:name="Value" ax:value="1+2+3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255"/>
  <ax:ocxPr ax:name="ScrollBars" ax:value="1"/>
  <ax:ocxPr ax:name="Size" ax:value="3810;1217"/>
  <ax:ocxPr ax:name="Value" ax:value="2+0+4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255"/>
  <ax:ocxPr ax:name="ScrollBars" ax:value="1"/>
  <ax:ocxPr ax:name="Size" ax:value="3810;1217"/>
  <ax:ocxPr ax:name="Value" ax:value="4+1+0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19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255"/>
  <ax:ocxPr ax:name="ScrollBars" ax:value="1"/>
  <ax:ocxPr ax:name="Size" ax:value="3810;1217"/>
  <ax:ocxPr ax:name="Value" ax:value="8+3+9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612507"/>
  <ax:ocxPr ax:name="BackColor" ax:value="8438015"/>
  <ax:ocxPr ax:name="ForeColor" ax:value="49152"/>
  <ax:ocxPr ax:name="ScrollBars" ax:value="1"/>
  <ax:ocxPr ax:name="Size" ax:value="1482;1169"/>
  <ax:ocxPr ax:name="Value" ax:value="2"/>
  <ax:ocxPr ax:name="BorderColor" ax:value="16777215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255"/>
  <ax:ocxPr ax:name="ScrollBars" ax:value="1"/>
  <ax:ocxPr ax:name="Size" ax:value="3810;1217"/>
  <ax:ocxPr ax:name="Value" ax:value="a+b+c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7"/>
  <ax:ocxPr ax:name="BackColor" ax:value="8454143"/>
  <ax:ocxPr ax:name="Size" ax:value="14817;1693"/>
  <ax:ocxPr ax:name="FontName" ax:value="Arial"/>
  <ax:ocxPr ax:name="FontHeight" ax:value="285"/>
  <ax:ocxPr ax:name="FontCharSet" ax:value="0"/>
  <ax:ocxPr ax:name="FontPitchAndFamily" ax:value="2"/>
</ax:ocx>
</file>

<file path=ppt/activeX/activeX2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901428251"/>
  <ax:ocxPr ax:name="BackColor" ax:value="8454143"/>
  <ax:ocxPr ax:name="ForeColor" ax:value="16711680"/>
  <ax:ocxPr ax:name="Size" ax:value="21802;11642"/>
  <ax:ocxPr ax:name="Value" ax:value="&#10;"/>
  <ax:ocxPr ax:name="SpecialEffect" ax:value="0"/>
  <ax:ocxPr ax:name="FontName" ax:value="Times New Roman"/>
  <ax:ocxPr ax:name="FontEffects" ax:value="1073741827"/>
  <ax:ocxPr ax:name="FontHeight" ax:value="360"/>
  <ax:ocxPr ax:name="FontCharSet" ax:value="0"/>
  <ax:ocxPr ax:name="FontPitchAndFamily" ax:value="2"/>
  <ax:ocxPr ax:name="FontWeight" ax:value="700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612507"/>
  <ax:ocxPr ax:name="BackColor" ax:value="8438015"/>
  <ax:ocxPr ax:name="ForeColor" ax:value="49152"/>
  <ax:ocxPr ax:name="ScrollBars" ax:value="1"/>
  <ax:ocxPr ax:name="Size" ax:value="1482;1169"/>
  <ax:ocxPr ax:name="Value" ax:value="4"/>
  <ax:ocxPr ax:name="BorderColor" ax:value="16777215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612507"/>
  <ax:ocxPr ax:name="BackColor" ax:value="8438015"/>
  <ax:ocxPr ax:name="ForeColor" ax:value="49152"/>
  <ax:ocxPr ax:name="ScrollBars" ax:value="1"/>
  <ax:ocxPr ax:name="Size" ax:value="1482;1169"/>
  <ax:ocxPr ax:name="Value" ax:value="8"/>
  <ax:ocxPr ax:name="BorderColor" ax:value="16777215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612507"/>
  <ax:ocxPr ax:name="BackColor" ax:value="8438015"/>
  <ax:ocxPr ax:name="ForeColor" ax:value="49152"/>
  <ax:ocxPr ax:name="ScrollBars" ax:value="1"/>
  <ax:ocxPr ax:name="Size" ax:value="1482;1169"/>
  <ax:ocxPr ax:name="Value" ax:value="a"/>
  <ax:ocxPr ax:name="BorderColor" ax:value="16777215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680"/>
  <ax:ocxPr ax:name="ScrollBars" ax:value="1"/>
  <ax:ocxPr ax:name="Size" ax:value="1698;1217"/>
  <ax:ocxPr ax:name="Value" ax:value="2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680"/>
  <ax:ocxPr ax:name="ScrollBars" ax:value="1"/>
  <ax:ocxPr ax:name="Size" ax:value="1698;1217"/>
  <ax:ocxPr ax:name="Value" ax:value="0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680"/>
  <ax:ocxPr ax:name="ScrollBars" ax:value="1"/>
  <ax:ocxPr ax:name="Size" ax:value="1698;1217"/>
  <ax:ocxPr ax:name="Value" ax:value="1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activeX/activeX9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2894088219"/>
  <ax:ocxPr ax:name="BackColor" ax:value="8438015"/>
  <ax:ocxPr ax:name="ForeColor" ax:value="16711680"/>
  <ax:ocxPr ax:name="ScrollBars" ax:value="1"/>
  <ax:ocxPr ax:name="Size" ax:value="1698;1217"/>
  <ax:ocxPr ax:name="Value" ax:value="3"/>
  <ax:ocxPr ax:name="BorderColor" ax:value="2147483652"/>
  <ax:ocxPr ax:name="SpecialEffect" ax:value="6"/>
  <ax:ocxPr ax:name="FontName" ax:value="Times New Roman"/>
  <ax:ocxPr ax:name="FontHeight" ax:value="405"/>
  <ax:ocxPr ax:name="FontCharSet" ax:value="0"/>
  <ax:ocxPr ax:name="FontPitchAndFamily" ax:value="2"/>
</ax:ocx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12" Type="http://schemas.openxmlformats.org/officeDocument/2006/relationships/image" Target="../media/image15.wmf"/><Relationship Id="rId17" Type="http://schemas.openxmlformats.org/officeDocument/2006/relationships/image" Target="../media/image20.wmf"/><Relationship Id="rId2" Type="http://schemas.openxmlformats.org/officeDocument/2006/relationships/image" Target="../media/image5.wmf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11" Type="http://schemas.openxmlformats.org/officeDocument/2006/relationships/image" Target="../media/image14.wmf"/><Relationship Id="rId5" Type="http://schemas.openxmlformats.org/officeDocument/2006/relationships/image" Target="../media/image8.wmf"/><Relationship Id="rId15" Type="http://schemas.openxmlformats.org/officeDocument/2006/relationships/image" Target="../media/image18.wmf"/><Relationship Id="rId10" Type="http://schemas.openxmlformats.org/officeDocument/2006/relationships/image" Target="../media/image13.wmf"/><Relationship Id="rId19" Type="http://schemas.openxmlformats.org/officeDocument/2006/relationships/image" Target="../media/image22.wmf"/><Relationship Id="rId4" Type="http://schemas.openxmlformats.org/officeDocument/2006/relationships/image" Target="../media/image7.wmf"/><Relationship Id="rId9" Type="http://schemas.openxmlformats.org/officeDocument/2006/relationships/image" Target="../media/image12.wmf"/><Relationship Id="rId14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vi-VN"/>
              <a:t>GIÁO ÁN 4 A - DƯƠNG VĂN MINH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10/14/2010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B6BCBB6-84AE-4A2E-98FE-88BBE1455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vi-VN"/>
              <a:t>GIÁO ÁN 4 A - DƯƠNG VĂN MINH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10/14/2010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0EFED20-BEB6-4363-A4E8-3F8E0CAF9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EFAA1-313A-416A-961E-375005EE3B2B}" type="datetime1">
              <a:rPr lang="en-US"/>
              <a:pPr>
                <a:defRPr/>
              </a:pPr>
              <a:t>8/9/2019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BDC87-1E15-4FF9-BE29-D5C6CB989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97D85-B77E-4CCA-874B-4ADC2D6A1860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BD1EE-A349-40E1-911E-113FC35A8E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C583D-B659-44D2-BECD-151FCE75BC60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4EC40-40DE-4CD1-9AFF-A0D1F40978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A61E4-9C28-40F1-9C20-E280DE73D875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A585-4E68-4A0F-88C3-D66C579955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941EC-D859-4741-AD20-E6B6CF427B19}" type="datetime1">
              <a:rPr lang="en-US"/>
              <a:pPr>
                <a:defRPr/>
              </a:pPr>
              <a:t>8/9/2019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CEBA54-CA49-4F1E-AE27-25AD98966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EC75-7BC6-401E-B8B2-0144D82579BE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D8ED1-AA1A-446D-9078-8F47D6E084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F3DF2-BD7C-4DF5-9568-376DF8AC5B94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E8896-EFCE-439B-AF88-EAFFA857E6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6B78A-BEE5-4B1B-B4DC-B1DA281A53DE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00C9E-CC16-422E-8C27-8DE99A2EE9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FC339-A6BA-4055-B887-98E15F1DF0D0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46B95-EC99-4185-A756-58D22DCDC2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CE343-0E7C-482C-BF37-23271256B823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5501E-9787-4E09-AC9C-B005F22DF5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CFB1B-9775-474B-A2FF-D11605902BCA}" type="datetime1">
              <a:rPr lang="en-US"/>
              <a:pPr>
                <a:defRPr/>
              </a:pPr>
              <a:t>8/9/2019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87707-8676-4010-BA0C-179741FC1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4100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E5294495-09A0-4135-83D3-D21348A9953E}" type="datetime1">
              <a:rPr lang="en-US"/>
              <a:pPr>
                <a:defRPr/>
              </a:pPr>
              <a:t>8/9/2019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5EA21E9A-8E86-4F94-AA85-EA36BBAEAEE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4105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82" name="Freeform 55"/>
          <p:cNvSpPr>
            <a:spLocks/>
          </p:cNvSpPr>
          <p:nvPr userDrawn="1"/>
        </p:nvSpPr>
        <p:spPr bwMode="auto">
          <a:xfrm>
            <a:off x="0" y="363538"/>
            <a:ext cx="8901113" cy="727075"/>
          </a:xfrm>
          <a:custGeom>
            <a:avLst/>
            <a:gdLst>
              <a:gd name="T0" fmla="*/ 0 w 5607"/>
              <a:gd name="T1" fmla="*/ 455 h 458"/>
              <a:gd name="T2" fmla="*/ 4448 w 5607"/>
              <a:gd name="T3" fmla="*/ 396 h 458"/>
              <a:gd name="T4" fmla="*/ 4920 w 5607"/>
              <a:gd name="T5" fmla="*/ 458 h 458"/>
              <a:gd name="T6" fmla="*/ 5392 w 5607"/>
              <a:gd name="T7" fmla="*/ 271 h 458"/>
              <a:gd name="T8" fmla="*/ 5496 w 5607"/>
              <a:gd name="T9" fmla="*/ 430 h 458"/>
              <a:gd name="T10" fmla="*/ 5607 w 5607"/>
              <a:gd name="T11" fmla="*/ 28 h 458"/>
              <a:gd name="T12" fmla="*/ 5240 w 5607"/>
              <a:gd name="T13" fmla="*/ 0 h 458"/>
              <a:gd name="T14" fmla="*/ 5337 w 5607"/>
              <a:gd name="T15" fmla="*/ 153 h 458"/>
              <a:gd name="T16" fmla="*/ 4913 w 5607"/>
              <a:gd name="T17" fmla="*/ 389 h 458"/>
              <a:gd name="T18" fmla="*/ 4462 w 5607"/>
              <a:gd name="T19" fmla="*/ 326 h 458"/>
              <a:gd name="T20" fmla="*/ 0 w 5607"/>
              <a:gd name="T21" fmla="*/ 376 h 458"/>
              <a:gd name="T22" fmla="*/ 0 w 5607"/>
              <a:gd name="T23" fmla="*/ 455 h 45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607" h="458">
                <a:moveTo>
                  <a:pt x="0" y="455"/>
                </a:moveTo>
                <a:lnTo>
                  <a:pt x="4448" y="396"/>
                </a:lnTo>
                <a:lnTo>
                  <a:pt x="4920" y="458"/>
                </a:lnTo>
                <a:lnTo>
                  <a:pt x="5392" y="271"/>
                </a:lnTo>
                <a:lnTo>
                  <a:pt x="5496" y="430"/>
                </a:lnTo>
                <a:lnTo>
                  <a:pt x="5607" y="28"/>
                </a:lnTo>
                <a:lnTo>
                  <a:pt x="5240" y="0"/>
                </a:lnTo>
                <a:lnTo>
                  <a:pt x="5337" y="153"/>
                </a:lnTo>
                <a:lnTo>
                  <a:pt x="4913" y="389"/>
                </a:lnTo>
                <a:lnTo>
                  <a:pt x="4462" y="326"/>
                </a:lnTo>
                <a:lnTo>
                  <a:pt x="0" y="376"/>
                </a:lnTo>
                <a:lnTo>
                  <a:pt x="0" y="455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3" name="Freeform 58"/>
          <p:cNvSpPr>
            <a:spLocks/>
          </p:cNvSpPr>
          <p:nvPr userDrawn="1"/>
        </p:nvSpPr>
        <p:spPr bwMode="auto">
          <a:xfrm>
            <a:off x="0" y="5281613"/>
            <a:ext cx="8240713" cy="968375"/>
          </a:xfrm>
          <a:custGeom>
            <a:avLst/>
            <a:gdLst>
              <a:gd name="T0" fmla="*/ 0 w 5191"/>
              <a:gd name="T1" fmla="*/ 515 h 610"/>
              <a:gd name="T2" fmla="*/ 4240 w 5191"/>
              <a:gd name="T3" fmla="*/ 515 h 610"/>
              <a:gd name="T4" fmla="*/ 4586 w 5191"/>
              <a:gd name="T5" fmla="*/ 150 h 610"/>
              <a:gd name="T6" fmla="*/ 4853 w 5191"/>
              <a:gd name="T7" fmla="*/ 145 h 610"/>
              <a:gd name="T8" fmla="*/ 4866 w 5191"/>
              <a:gd name="T9" fmla="*/ 0 h 610"/>
              <a:gd name="T10" fmla="*/ 5191 w 5191"/>
              <a:gd name="T11" fmla="*/ 242 h 610"/>
              <a:gd name="T12" fmla="*/ 4833 w 5191"/>
              <a:gd name="T13" fmla="*/ 454 h 610"/>
              <a:gd name="T14" fmla="*/ 4843 w 5191"/>
              <a:gd name="T15" fmla="*/ 320 h 610"/>
              <a:gd name="T16" fmla="*/ 4625 w 5191"/>
              <a:gd name="T17" fmla="*/ 284 h 610"/>
              <a:gd name="T18" fmla="*/ 4243 w 5191"/>
              <a:gd name="T19" fmla="*/ 610 h 610"/>
              <a:gd name="T20" fmla="*/ 0 w 5191"/>
              <a:gd name="T21" fmla="*/ 610 h 610"/>
              <a:gd name="T22" fmla="*/ 0 w 5191"/>
              <a:gd name="T23" fmla="*/ 515 h 61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5191" h="610">
                <a:moveTo>
                  <a:pt x="0" y="515"/>
                </a:moveTo>
                <a:lnTo>
                  <a:pt x="4240" y="515"/>
                </a:lnTo>
                <a:lnTo>
                  <a:pt x="4586" y="150"/>
                </a:lnTo>
                <a:lnTo>
                  <a:pt x="4853" y="145"/>
                </a:lnTo>
                <a:lnTo>
                  <a:pt x="4866" y="0"/>
                </a:lnTo>
                <a:lnTo>
                  <a:pt x="5191" y="242"/>
                </a:lnTo>
                <a:lnTo>
                  <a:pt x="4833" y="454"/>
                </a:lnTo>
                <a:lnTo>
                  <a:pt x="4843" y="320"/>
                </a:lnTo>
                <a:lnTo>
                  <a:pt x="4625" y="284"/>
                </a:lnTo>
                <a:lnTo>
                  <a:pt x="4243" y="610"/>
                </a:lnTo>
                <a:lnTo>
                  <a:pt x="0" y="610"/>
                </a:lnTo>
                <a:lnTo>
                  <a:pt x="0" y="515"/>
                </a:lnTo>
                <a:close/>
              </a:path>
            </a:pathLst>
          </a:custGeom>
          <a:solidFill>
            <a:srgbClr val="FFAC3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4" name="Freeform 59"/>
          <p:cNvSpPr>
            <a:spLocks/>
          </p:cNvSpPr>
          <p:nvPr userDrawn="1"/>
        </p:nvSpPr>
        <p:spPr bwMode="auto">
          <a:xfrm>
            <a:off x="0" y="5935663"/>
            <a:ext cx="7951788" cy="173037"/>
          </a:xfrm>
          <a:custGeom>
            <a:avLst/>
            <a:gdLst>
              <a:gd name="T0" fmla="*/ 0 w 3938"/>
              <a:gd name="T1" fmla="*/ 64 h 78"/>
              <a:gd name="T2" fmla="*/ 3836 w 3938"/>
              <a:gd name="T3" fmla="*/ 64 h 78"/>
              <a:gd name="T4" fmla="*/ 3894 w 3938"/>
              <a:gd name="T5" fmla="*/ 12 h 78"/>
              <a:gd name="T6" fmla="*/ 3884 w 3938"/>
              <a:gd name="T7" fmla="*/ 0 h 78"/>
              <a:gd name="T8" fmla="*/ 3938 w 3938"/>
              <a:gd name="T9" fmla="*/ 2 h 78"/>
              <a:gd name="T10" fmla="*/ 3936 w 3938"/>
              <a:gd name="T11" fmla="*/ 58 h 78"/>
              <a:gd name="T12" fmla="*/ 3922 w 3938"/>
              <a:gd name="T13" fmla="*/ 44 h 78"/>
              <a:gd name="T14" fmla="*/ 3924 w 3938"/>
              <a:gd name="T15" fmla="*/ 44 h 78"/>
              <a:gd name="T16" fmla="*/ 3836 w 3938"/>
              <a:gd name="T17" fmla="*/ 78 h 78"/>
              <a:gd name="T18" fmla="*/ 0 w 3938"/>
              <a:gd name="T19" fmla="*/ 78 h 78"/>
              <a:gd name="T20" fmla="*/ 0 w 3938"/>
              <a:gd name="T21" fmla="*/ 64 h 78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3938" h="78">
                <a:moveTo>
                  <a:pt x="0" y="64"/>
                </a:moveTo>
                <a:lnTo>
                  <a:pt x="3836" y="64"/>
                </a:lnTo>
                <a:lnTo>
                  <a:pt x="3894" y="12"/>
                </a:lnTo>
                <a:lnTo>
                  <a:pt x="3884" y="0"/>
                </a:lnTo>
                <a:lnTo>
                  <a:pt x="3938" y="2"/>
                </a:lnTo>
                <a:lnTo>
                  <a:pt x="3936" y="58"/>
                </a:lnTo>
                <a:lnTo>
                  <a:pt x="3922" y="44"/>
                </a:lnTo>
                <a:lnTo>
                  <a:pt x="3924" y="44"/>
                </a:lnTo>
                <a:lnTo>
                  <a:pt x="3836" y="78"/>
                </a:lnTo>
                <a:lnTo>
                  <a:pt x="0" y="78"/>
                </a:lnTo>
                <a:lnTo>
                  <a:pt x="0" y="64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5" name="Freeform 60"/>
          <p:cNvSpPr>
            <a:spLocks/>
          </p:cNvSpPr>
          <p:nvPr userDrawn="1"/>
        </p:nvSpPr>
        <p:spPr bwMode="auto">
          <a:xfrm>
            <a:off x="0" y="5830888"/>
            <a:ext cx="8307388" cy="415925"/>
          </a:xfrm>
          <a:custGeom>
            <a:avLst/>
            <a:gdLst>
              <a:gd name="T0" fmla="*/ 0 w 4114"/>
              <a:gd name="T1" fmla="*/ 14 h 188"/>
              <a:gd name="T2" fmla="*/ 3672 w 4114"/>
              <a:gd name="T3" fmla="*/ 14 h 188"/>
              <a:gd name="T4" fmla="*/ 3876 w 4114"/>
              <a:gd name="T5" fmla="*/ 146 h 188"/>
              <a:gd name="T6" fmla="*/ 4006 w 4114"/>
              <a:gd name="T7" fmla="*/ 28 h 188"/>
              <a:gd name="T8" fmla="*/ 3978 w 4114"/>
              <a:gd name="T9" fmla="*/ 0 h 188"/>
              <a:gd name="T10" fmla="*/ 4114 w 4114"/>
              <a:gd name="T11" fmla="*/ 4 h 188"/>
              <a:gd name="T12" fmla="*/ 4108 w 4114"/>
              <a:gd name="T13" fmla="*/ 140 h 188"/>
              <a:gd name="T14" fmla="*/ 4078 w 4114"/>
              <a:gd name="T15" fmla="*/ 108 h 188"/>
              <a:gd name="T16" fmla="*/ 3878 w 4114"/>
              <a:gd name="T17" fmla="*/ 188 h 188"/>
              <a:gd name="T18" fmla="*/ 3670 w 4114"/>
              <a:gd name="T19" fmla="*/ 50 h 188"/>
              <a:gd name="T20" fmla="*/ 0 w 4114"/>
              <a:gd name="T21" fmla="*/ 50 h 188"/>
              <a:gd name="T22" fmla="*/ 0 w 4114"/>
              <a:gd name="T23" fmla="*/ 14 h 18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114" h="188">
                <a:moveTo>
                  <a:pt x="0" y="14"/>
                </a:moveTo>
                <a:lnTo>
                  <a:pt x="3672" y="14"/>
                </a:lnTo>
                <a:lnTo>
                  <a:pt x="3876" y="146"/>
                </a:lnTo>
                <a:lnTo>
                  <a:pt x="4006" y="28"/>
                </a:lnTo>
                <a:lnTo>
                  <a:pt x="3978" y="0"/>
                </a:lnTo>
                <a:lnTo>
                  <a:pt x="4114" y="4"/>
                </a:lnTo>
                <a:lnTo>
                  <a:pt x="4108" y="140"/>
                </a:lnTo>
                <a:lnTo>
                  <a:pt x="4078" y="108"/>
                </a:lnTo>
                <a:lnTo>
                  <a:pt x="3878" y="188"/>
                </a:lnTo>
                <a:lnTo>
                  <a:pt x="3670" y="50"/>
                </a:lnTo>
                <a:lnTo>
                  <a:pt x="0" y="50"/>
                </a:lnTo>
                <a:lnTo>
                  <a:pt x="0" y="14"/>
                </a:lnTo>
                <a:close/>
              </a:path>
            </a:pathLst>
          </a:custGeom>
          <a:solidFill>
            <a:srgbClr val="FF99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6" name="Freeform 61"/>
          <p:cNvSpPr>
            <a:spLocks/>
          </p:cNvSpPr>
          <p:nvPr userDrawn="1"/>
        </p:nvSpPr>
        <p:spPr bwMode="auto">
          <a:xfrm>
            <a:off x="0" y="6103938"/>
            <a:ext cx="8702675" cy="407987"/>
          </a:xfrm>
          <a:custGeom>
            <a:avLst/>
            <a:gdLst>
              <a:gd name="T0" fmla="*/ 0 w 5482"/>
              <a:gd name="T1" fmla="*/ 215 h 257"/>
              <a:gd name="T2" fmla="*/ 4609 w 5482"/>
              <a:gd name="T3" fmla="*/ 215 h 257"/>
              <a:gd name="T4" fmla="*/ 5304 w 5482"/>
              <a:gd name="T5" fmla="*/ 39 h 257"/>
              <a:gd name="T6" fmla="*/ 5294 w 5482"/>
              <a:gd name="T7" fmla="*/ 0 h 257"/>
              <a:gd name="T8" fmla="*/ 5482 w 5482"/>
              <a:gd name="T9" fmla="*/ 29 h 257"/>
              <a:gd name="T10" fmla="*/ 5324 w 5482"/>
              <a:gd name="T11" fmla="*/ 142 h 257"/>
              <a:gd name="T12" fmla="*/ 5316 w 5482"/>
              <a:gd name="T13" fmla="*/ 98 h 257"/>
              <a:gd name="T14" fmla="*/ 4614 w 5482"/>
              <a:gd name="T15" fmla="*/ 257 h 257"/>
              <a:gd name="T16" fmla="*/ 0 w 5482"/>
              <a:gd name="T17" fmla="*/ 257 h 257"/>
              <a:gd name="T18" fmla="*/ 0 w 5482"/>
              <a:gd name="T19" fmla="*/ 215 h 257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482" h="257">
                <a:moveTo>
                  <a:pt x="0" y="215"/>
                </a:moveTo>
                <a:lnTo>
                  <a:pt x="4609" y="215"/>
                </a:lnTo>
                <a:lnTo>
                  <a:pt x="5304" y="39"/>
                </a:lnTo>
                <a:lnTo>
                  <a:pt x="5294" y="0"/>
                </a:lnTo>
                <a:lnTo>
                  <a:pt x="5482" y="29"/>
                </a:lnTo>
                <a:lnTo>
                  <a:pt x="5324" y="142"/>
                </a:lnTo>
                <a:lnTo>
                  <a:pt x="5316" y="98"/>
                </a:lnTo>
                <a:lnTo>
                  <a:pt x="4614" y="257"/>
                </a:lnTo>
                <a:lnTo>
                  <a:pt x="0" y="257"/>
                </a:lnTo>
                <a:lnTo>
                  <a:pt x="0" y="215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7" name="Freeform 62"/>
          <p:cNvSpPr>
            <a:spLocks/>
          </p:cNvSpPr>
          <p:nvPr userDrawn="1"/>
        </p:nvSpPr>
        <p:spPr bwMode="auto">
          <a:xfrm>
            <a:off x="-73025" y="5711825"/>
            <a:ext cx="6254750" cy="757238"/>
          </a:xfrm>
          <a:custGeom>
            <a:avLst/>
            <a:gdLst>
              <a:gd name="T0" fmla="*/ 15 w 3940"/>
              <a:gd name="T1" fmla="*/ 343 h 477"/>
              <a:gd name="T2" fmla="*/ 3126 w 3940"/>
              <a:gd name="T3" fmla="*/ 379 h 477"/>
              <a:gd name="T4" fmla="*/ 3331 w 3940"/>
              <a:gd name="T5" fmla="*/ 477 h 477"/>
              <a:gd name="T6" fmla="*/ 3848 w 3940"/>
              <a:gd name="T7" fmla="*/ 287 h 477"/>
              <a:gd name="T8" fmla="*/ 3890 w 3940"/>
              <a:gd name="T9" fmla="*/ 352 h 477"/>
              <a:gd name="T10" fmla="*/ 3940 w 3940"/>
              <a:gd name="T11" fmla="*/ 54 h 477"/>
              <a:gd name="T12" fmla="*/ 3669 w 3940"/>
              <a:gd name="T13" fmla="*/ 0 h 477"/>
              <a:gd name="T14" fmla="*/ 3733 w 3940"/>
              <a:gd name="T15" fmla="*/ 104 h 477"/>
              <a:gd name="T16" fmla="*/ 3330 w 3940"/>
              <a:gd name="T17" fmla="*/ 407 h 477"/>
              <a:gd name="T18" fmla="*/ 3132 w 3940"/>
              <a:gd name="T19" fmla="*/ 318 h 477"/>
              <a:gd name="T20" fmla="*/ 0 w 3940"/>
              <a:gd name="T21" fmla="*/ 283 h 477"/>
              <a:gd name="T22" fmla="*/ 15 w 3940"/>
              <a:gd name="T23" fmla="*/ 343 h 47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3940" h="477">
                <a:moveTo>
                  <a:pt x="15" y="343"/>
                </a:moveTo>
                <a:lnTo>
                  <a:pt x="3126" y="379"/>
                </a:lnTo>
                <a:lnTo>
                  <a:pt x="3331" y="477"/>
                </a:lnTo>
                <a:lnTo>
                  <a:pt x="3848" y="287"/>
                </a:lnTo>
                <a:lnTo>
                  <a:pt x="3890" y="352"/>
                </a:lnTo>
                <a:lnTo>
                  <a:pt x="3940" y="54"/>
                </a:lnTo>
                <a:lnTo>
                  <a:pt x="3669" y="0"/>
                </a:lnTo>
                <a:lnTo>
                  <a:pt x="3733" y="104"/>
                </a:lnTo>
                <a:lnTo>
                  <a:pt x="3330" y="407"/>
                </a:lnTo>
                <a:lnTo>
                  <a:pt x="3132" y="318"/>
                </a:lnTo>
                <a:lnTo>
                  <a:pt x="0" y="283"/>
                </a:lnTo>
                <a:lnTo>
                  <a:pt x="15" y="343"/>
                </a:lnTo>
                <a:close/>
              </a:path>
            </a:pathLst>
          </a:custGeom>
          <a:solidFill>
            <a:srgbClr val="FF66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56" r:id="rId2"/>
    <p:sldLayoutId id="2147483865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6" r:id="rId9"/>
    <p:sldLayoutId id="2147483862" r:id="rId10"/>
    <p:sldLayoutId id="2147483863" r:id="rId11"/>
    <p:sldLayoutId id="2147483867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2.vml"/><Relationship Id="rId5" Type="http://schemas.openxmlformats.org/officeDocument/2006/relationships/slide" Target="slide5.xml"/><Relationship Id="rId4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slide" Target="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slide" Target="slide8.x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7.xml"/><Relationship Id="rId13" Type="http://schemas.openxmlformats.org/officeDocument/2006/relationships/control" Target="../activeX/activeX12.xml"/><Relationship Id="rId18" Type="http://schemas.openxmlformats.org/officeDocument/2006/relationships/control" Target="../activeX/activeX17.xml"/><Relationship Id="rId3" Type="http://schemas.openxmlformats.org/officeDocument/2006/relationships/control" Target="../activeX/activeX2.xml"/><Relationship Id="rId21" Type="http://schemas.openxmlformats.org/officeDocument/2006/relationships/control" Target="../activeX/activeX20.xml"/><Relationship Id="rId7" Type="http://schemas.openxmlformats.org/officeDocument/2006/relationships/control" Target="../activeX/activeX6.xml"/><Relationship Id="rId12" Type="http://schemas.openxmlformats.org/officeDocument/2006/relationships/control" Target="../activeX/activeX11.xml"/><Relationship Id="rId17" Type="http://schemas.openxmlformats.org/officeDocument/2006/relationships/control" Target="../activeX/activeX16.xml"/><Relationship Id="rId2" Type="http://schemas.openxmlformats.org/officeDocument/2006/relationships/control" Target="../activeX/activeX1.xml"/><Relationship Id="rId16" Type="http://schemas.openxmlformats.org/officeDocument/2006/relationships/control" Target="../activeX/activeX15.xml"/><Relationship Id="rId20" Type="http://schemas.openxmlformats.org/officeDocument/2006/relationships/control" Target="../activeX/activeX19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control" Target="../activeX/activeX10.xml"/><Relationship Id="rId5" Type="http://schemas.openxmlformats.org/officeDocument/2006/relationships/control" Target="../activeX/activeX4.xml"/><Relationship Id="rId15" Type="http://schemas.openxmlformats.org/officeDocument/2006/relationships/control" Target="../activeX/activeX14.xml"/><Relationship Id="rId10" Type="http://schemas.openxmlformats.org/officeDocument/2006/relationships/control" Target="../activeX/activeX9.xml"/><Relationship Id="rId19" Type="http://schemas.openxmlformats.org/officeDocument/2006/relationships/control" Target="../activeX/activeX18.xml"/><Relationship Id="rId4" Type="http://schemas.openxmlformats.org/officeDocument/2006/relationships/control" Target="../activeX/activeX3.xml"/><Relationship Id="rId9" Type="http://schemas.openxmlformats.org/officeDocument/2006/relationships/control" Target="../activeX/activeX8.xml"/><Relationship Id="rId14" Type="http://schemas.openxmlformats.org/officeDocument/2006/relationships/control" Target="../activeX/activeX13.xml"/><Relationship Id="rId22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png"/><Relationship Id="rId7" Type="http://schemas.openxmlformats.org/officeDocument/2006/relationships/image" Target="../media/image27.png"/><Relationship Id="rId2" Type="http://schemas.openxmlformats.org/officeDocument/2006/relationships/slide" Target="slide1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4.xml"/><Relationship Id="rId5" Type="http://schemas.openxmlformats.org/officeDocument/2006/relationships/image" Target="../media/image26.png"/><Relationship Id="rId4" Type="http://schemas.openxmlformats.org/officeDocument/2006/relationships/slide" Target="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28600"/>
            <a:ext cx="59436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Trường</a:t>
            </a:r>
            <a:r>
              <a:rPr lang="en-US" sz="2800" dirty="0" smtClean="0"/>
              <a:t> </a:t>
            </a:r>
            <a:r>
              <a:rPr lang="en-US" sz="2800" dirty="0" err="1" smtClean="0"/>
              <a:t>Tiểu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Thạch</a:t>
            </a:r>
            <a:r>
              <a:rPr lang="en-US" sz="2800" dirty="0" smtClean="0"/>
              <a:t> </a:t>
            </a:r>
            <a:r>
              <a:rPr lang="en-US" sz="2800" dirty="0" err="1" smtClean="0"/>
              <a:t>Bàn</a:t>
            </a:r>
            <a:r>
              <a:rPr lang="en-US" sz="2800" dirty="0" smtClean="0"/>
              <a:t> A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6934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TOÁN 4</a:t>
            </a:r>
            <a:endParaRPr lang="en-US" sz="8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52578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GV: </a:t>
            </a:r>
            <a:r>
              <a:rPr lang="en-US" sz="2400" dirty="0" err="1" smtClean="0"/>
              <a:t>Lê</a:t>
            </a:r>
            <a:r>
              <a:rPr lang="en-US" sz="2400" dirty="0" smtClean="0"/>
              <a:t> </a:t>
            </a:r>
            <a:r>
              <a:rPr lang="en-US" sz="2400" dirty="0" err="1" smtClean="0"/>
              <a:t>Thị</a:t>
            </a:r>
            <a:r>
              <a:rPr lang="en-US" sz="2400" dirty="0" smtClean="0"/>
              <a:t> Thu </a:t>
            </a:r>
            <a:r>
              <a:rPr lang="en-US" sz="2400" dirty="0" err="1" smtClean="0"/>
              <a:t>Hương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95400" y="3810000"/>
            <a:ext cx="5410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Lớp</a:t>
            </a:r>
            <a:r>
              <a:rPr lang="en-US" sz="3200" b="1" dirty="0" smtClean="0">
                <a:solidFill>
                  <a:srgbClr val="FF0000"/>
                </a:solidFill>
              </a:rPr>
              <a:t> 4B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9"/>
          <p:cNvSpPr txBox="1">
            <a:spLocks noChangeArrowheads="1"/>
          </p:cNvSpPr>
          <p:nvPr/>
        </p:nvSpPr>
        <p:spPr bwMode="auto">
          <a:xfrm>
            <a:off x="457200" y="1371600"/>
            <a:ext cx="84582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600" b="1">
                <a:solidFill>
                  <a:srgbClr val="CC00FF"/>
                </a:solidFill>
                <a:latin typeface="Arial" charset="0"/>
              </a:rPr>
              <a:t>	Cho biết m = 10, n = 5 và p = 2. Nối biểu thức với giá trị của nó ứng với các giá trị của m, n, p đã cho.</a:t>
            </a:r>
          </a:p>
        </p:txBody>
      </p:sp>
      <p:grpSp>
        <p:nvGrpSpPr>
          <p:cNvPr id="2" name="Group 204"/>
          <p:cNvGrpSpPr>
            <a:grpSpLocks/>
          </p:cNvGrpSpPr>
          <p:nvPr/>
        </p:nvGrpSpPr>
        <p:grpSpPr bwMode="auto">
          <a:xfrm>
            <a:off x="5576888" y="2819400"/>
            <a:ext cx="2000250" cy="565150"/>
            <a:chOff x="428" y="2304"/>
            <a:chExt cx="1260" cy="356"/>
          </a:xfrm>
        </p:grpSpPr>
        <p:sp>
          <p:nvSpPr>
            <p:cNvPr id="16434" name="AutoShape 196"/>
            <p:cNvSpPr>
              <a:spLocks noChangeArrowheads="1"/>
            </p:cNvSpPr>
            <p:nvPr/>
          </p:nvSpPr>
          <p:spPr bwMode="auto">
            <a:xfrm>
              <a:off x="480" y="2324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35" name="Text Box 197"/>
            <p:cNvSpPr txBox="1">
              <a:spLocks noChangeArrowheads="1"/>
            </p:cNvSpPr>
            <p:nvPr/>
          </p:nvSpPr>
          <p:spPr bwMode="auto">
            <a:xfrm>
              <a:off x="428" y="2304"/>
              <a:ext cx="126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+ (n + p)</a:t>
              </a:r>
            </a:p>
          </p:txBody>
        </p:sp>
      </p:grpSp>
      <p:grpSp>
        <p:nvGrpSpPr>
          <p:cNvPr id="3" name="Group 200"/>
          <p:cNvGrpSpPr>
            <a:grpSpLocks/>
          </p:cNvGrpSpPr>
          <p:nvPr/>
        </p:nvGrpSpPr>
        <p:grpSpPr bwMode="auto">
          <a:xfrm>
            <a:off x="762000" y="2819400"/>
            <a:ext cx="1828800" cy="565150"/>
            <a:chOff x="515" y="1776"/>
            <a:chExt cx="1152" cy="356"/>
          </a:xfrm>
        </p:grpSpPr>
        <p:sp>
          <p:nvSpPr>
            <p:cNvPr id="16432" name="AutoShape 198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33" name="Text Box 199"/>
            <p:cNvSpPr txBox="1">
              <a:spLocks noChangeArrowheads="1"/>
            </p:cNvSpPr>
            <p:nvPr/>
          </p:nvSpPr>
          <p:spPr bwMode="auto">
            <a:xfrm>
              <a:off x="538" y="1776"/>
              <a:ext cx="110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+ n + p</a:t>
              </a:r>
            </a:p>
          </p:txBody>
        </p:sp>
      </p:grpSp>
      <p:grpSp>
        <p:nvGrpSpPr>
          <p:cNvPr id="4" name="Group 201"/>
          <p:cNvGrpSpPr>
            <a:grpSpLocks/>
          </p:cNvGrpSpPr>
          <p:nvPr/>
        </p:nvGrpSpPr>
        <p:grpSpPr bwMode="auto">
          <a:xfrm>
            <a:off x="762000" y="3829050"/>
            <a:ext cx="1828800" cy="565150"/>
            <a:chOff x="515" y="1776"/>
            <a:chExt cx="1152" cy="356"/>
          </a:xfrm>
        </p:grpSpPr>
        <p:sp>
          <p:nvSpPr>
            <p:cNvPr id="16430" name="AutoShape 202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31" name="Text Box 203"/>
            <p:cNvSpPr txBox="1">
              <a:spLocks noChangeArrowheads="1"/>
            </p:cNvSpPr>
            <p:nvPr/>
          </p:nvSpPr>
          <p:spPr bwMode="auto">
            <a:xfrm>
              <a:off x="596" y="1776"/>
              <a:ext cx="99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- n - p</a:t>
              </a:r>
            </a:p>
          </p:txBody>
        </p:sp>
      </p:grpSp>
      <p:grpSp>
        <p:nvGrpSpPr>
          <p:cNvPr id="5" name="Group 205"/>
          <p:cNvGrpSpPr>
            <a:grpSpLocks/>
          </p:cNvGrpSpPr>
          <p:nvPr/>
        </p:nvGrpSpPr>
        <p:grpSpPr bwMode="auto">
          <a:xfrm>
            <a:off x="5678488" y="3810000"/>
            <a:ext cx="1911350" cy="565150"/>
            <a:chOff x="457" y="2304"/>
            <a:chExt cx="1204" cy="356"/>
          </a:xfrm>
        </p:grpSpPr>
        <p:sp>
          <p:nvSpPr>
            <p:cNvPr id="16428" name="AutoShape 206"/>
            <p:cNvSpPr>
              <a:spLocks noChangeArrowheads="1"/>
            </p:cNvSpPr>
            <p:nvPr/>
          </p:nvSpPr>
          <p:spPr bwMode="auto">
            <a:xfrm>
              <a:off x="480" y="2324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9" name="Text Box 207"/>
            <p:cNvSpPr txBox="1">
              <a:spLocks noChangeArrowheads="1"/>
            </p:cNvSpPr>
            <p:nvPr/>
          </p:nvSpPr>
          <p:spPr bwMode="auto">
            <a:xfrm>
              <a:off x="457" y="2304"/>
              <a:ext cx="120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- (n + p)</a:t>
              </a:r>
            </a:p>
          </p:txBody>
        </p:sp>
      </p:grpSp>
      <p:grpSp>
        <p:nvGrpSpPr>
          <p:cNvPr id="6" name="Group 208"/>
          <p:cNvGrpSpPr>
            <a:grpSpLocks/>
          </p:cNvGrpSpPr>
          <p:nvPr/>
        </p:nvGrpSpPr>
        <p:grpSpPr bwMode="auto">
          <a:xfrm>
            <a:off x="762000" y="4876800"/>
            <a:ext cx="1828800" cy="565150"/>
            <a:chOff x="515" y="1776"/>
            <a:chExt cx="1152" cy="356"/>
          </a:xfrm>
        </p:grpSpPr>
        <p:sp>
          <p:nvSpPr>
            <p:cNvPr id="16426" name="AutoShape 209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7" name="Text Box 210"/>
            <p:cNvSpPr txBox="1">
              <a:spLocks noChangeArrowheads="1"/>
            </p:cNvSpPr>
            <p:nvPr/>
          </p:nvSpPr>
          <p:spPr bwMode="auto">
            <a:xfrm>
              <a:off x="541" y="1776"/>
              <a:ext cx="110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m + n x p</a:t>
              </a:r>
            </a:p>
          </p:txBody>
        </p: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5645150" y="4876800"/>
            <a:ext cx="1990725" cy="565150"/>
            <a:chOff x="466" y="1776"/>
            <a:chExt cx="1254" cy="356"/>
          </a:xfrm>
        </p:grpSpPr>
        <p:sp>
          <p:nvSpPr>
            <p:cNvPr id="16424" name="AutoShape 212"/>
            <p:cNvSpPr>
              <a:spLocks noChangeArrowheads="1"/>
            </p:cNvSpPr>
            <p:nvPr/>
          </p:nvSpPr>
          <p:spPr bwMode="auto">
            <a:xfrm>
              <a:off x="515" y="1796"/>
              <a:ext cx="1152" cy="336"/>
            </a:xfrm>
            <a:prstGeom prst="flowChartAlternateProcess">
              <a:avLst/>
            </a:prstGeom>
            <a:solidFill>
              <a:srgbClr val="FFFF99"/>
            </a:solidFill>
            <a:ln w="3175">
              <a:solidFill>
                <a:srgbClr val="CC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5" name="Text Box 213"/>
            <p:cNvSpPr txBox="1">
              <a:spLocks noChangeArrowheads="1"/>
            </p:cNvSpPr>
            <p:nvPr/>
          </p:nvSpPr>
          <p:spPr bwMode="auto">
            <a:xfrm>
              <a:off x="466" y="1776"/>
              <a:ext cx="125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 b="1">
                  <a:latin typeface="Arial" charset="0"/>
                </a:rPr>
                <a:t>(m + n) x p</a:t>
              </a:r>
            </a:p>
          </p:txBody>
        </p:sp>
      </p:grpSp>
      <p:grpSp>
        <p:nvGrpSpPr>
          <p:cNvPr id="8" name="Group 237"/>
          <p:cNvGrpSpPr>
            <a:grpSpLocks/>
          </p:cNvGrpSpPr>
          <p:nvPr/>
        </p:nvGrpSpPr>
        <p:grpSpPr bwMode="auto">
          <a:xfrm>
            <a:off x="3752850" y="4829175"/>
            <a:ext cx="762000" cy="523875"/>
            <a:chOff x="2016" y="3054"/>
            <a:chExt cx="480" cy="330"/>
          </a:xfrm>
        </p:grpSpPr>
        <p:sp>
          <p:nvSpPr>
            <p:cNvPr id="16422" name="Oval 216"/>
            <p:cNvSpPr>
              <a:spLocks noChangeArrowheads="1"/>
            </p:cNvSpPr>
            <p:nvPr/>
          </p:nvSpPr>
          <p:spPr bwMode="auto">
            <a:xfrm>
              <a:off x="2016" y="3072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3" name="Text Box 222"/>
            <p:cNvSpPr txBox="1">
              <a:spLocks noChangeArrowheads="1"/>
            </p:cNvSpPr>
            <p:nvPr/>
          </p:nvSpPr>
          <p:spPr bwMode="auto">
            <a:xfrm>
              <a:off x="2087" y="305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17</a:t>
              </a:r>
            </a:p>
          </p:txBody>
        </p:sp>
      </p:grpSp>
      <p:grpSp>
        <p:nvGrpSpPr>
          <p:cNvPr id="9" name="Group 241"/>
          <p:cNvGrpSpPr>
            <a:grpSpLocks/>
          </p:cNvGrpSpPr>
          <p:nvPr/>
        </p:nvGrpSpPr>
        <p:grpSpPr bwMode="auto">
          <a:xfrm>
            <a:off x="3733800" y="2800350"/>
            <a:ext cx="762000" cy="523875"/>
            <a:chOff x="2112" y="1854"/>
            <a:chExt cx="480" cy="330"/>
          </a:xfrm>
        </p:grpSpPr>
        <p:sp>
          <p:nvSpPr>
            <p:cNvPr id="16420" name="Oval 219"/>
            <p:cNvSpPr>
              <a:spLocks noChangeArrowheads="1"/>
            </p:cNvSpPr>
            <p:nvPr/>
          </p:nvSpPr>
          <p:spPr bwMode="auto">
            <a:xfrm>
              <a:off x="2112" y="1872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21" name="Text Box 223"/>
            <p:cNvSpPr txBox="1">
              <a:spLocks noChangeArrowheads="1"/>
            </p:cNvSpPr>
            <p:nvPr/>
          </p:nvSpPr>
          <p:spPr bwMode="auto">
            <a:xfrm>
              <a:off x="2188" y="185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20</a:t>
              </a:r>
            </a:p>
          </p:txBody>
        </p:sp>
      </p:grpSp>
      <p:grpSp>
        <p:nvGrpSpPr>
          <p:cNvPr id="10" name="Group 236"/>
          <p:cNvGrpSpPr>
            <a:grpSpLocks/>
          </p:cNvGrpSpPr>
          <p:nvPr/>
        </p:nvGrpSpPr>
        <p:grpSpPr bwMode="auto">
          <a:xfrm>
            <a:off x="3733800" y="5305425"/>
            <a:ext cx="762000" cy="523875"/>
            <a:chOff x="2112" y="3342"/>
            <a:chExt cx="480" cy="330"/>
          </a:xfrm>
        </p:grpSpPr>
        <p:sp>
          <p:nvSpPr>
            <p:cNvPr id="16418" name="Oval 217"/>
            <p:cNvSpPr>
              <a:spLocks noChangeArrowheads="1"/>
            </p:cNvSpPr>
            <p:nvPr/>
          </p:nvSpPr>
          <p:spPr bwMode="auto">
            <a:xfrm>
              <a:off x="2112" y="3360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9" name="Text Box 224"/>
            <p:cNvSpPr txBox="1">
              <a:spLocks noChangeArrowheads="1"/>
            </p:cNvSpPr>
            <p:nvPr/>
          </p:nvSpPr>
          <p:spPr bwMode="auto">
            <a:xfrm>
              <a:off x="2183" y="3342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30</a:t>
              </a:r>
            </a:p>
          </p:txBody>
        </p:sp>
      </p:grpSp>
      <p:grpSp>
        <p:nvGrpSpPr>
          <p:cNvPr id="11" name="Group 239"/>
          <p:cNvGrpSpPr>
            <a:grpSpLocks/>
          </p:cNvGrpSpPr>
          <p:nvPr/>
        </p:nvGrpSpPr>
        <p:grpSpPr bwMode="auto">
          <a:xfrm>
            <a:off x="3752850" y="3867150"/>
            <a:ext cx="762000" cy="523875"/>
            <a:chOff x="2064" y="2472"/>
            <a:chExt cx="480" cy="330"/>
          </a:xfrm>
        </p:grpSpPr>
        <p:sp>
          <p:nvSpPr>
            <p:cNvPr id="16416" name="Oval 214"/>
            <p:cNvSpPr>
              <a:spLocks noChangeArrowheads="1"/>
            </p:cNvSpPr>
            <p:nvPr/>
          </p:nvSpPr>
          <p:spPr bwMode="auto">
            <a:xfrm>
              <a:off x="2064" y="2496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7" name="Text Box 225"/>
            <p:cNvSpPr txBox="1">
              <a:spLocks noChangeArrowheads="1"/>
            </p:cNvSpPr>
            <p:nvPr/>
          </p:nvSpPr>
          <p:spPr bwMode="auto">
            <a:xfrm>
              <a:off x="2185" y="2472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3</a:t>
              </a:r>
            </a:p>
          </p:txBody>
        </p:sp>
      </p:grpSp>
      <p:grpSp>
        <p:nvGrpSpPr>
          <p:cNvPr id="12" name="Group 238"/>
          <p:cNvGrpSpPr>
            <a:grpSpLocks/>
          </p:cNvGrpSpPr>
          <p:nvPr/>
        </p:nvGrpSpPr>
        <p:grpSpPr bwMode="auto">
          <a:xfrm>
            <a:off x="3733800" y="4349750"/>
            <a:ext cx="762000" cy="523875"/>
            <a:chOff x="2064" y="2764"/>
            <a:chExt cx="480" cy="330"/>
          </a:xfrm>
        </p:grpSpPr>
        <p:sp>
          <p:nvSpPr>
            <p:cNvPr id="16414" name="Oval 220"/>
            <p:cNvSpPr>
              <a:spLocks noChangeArrowheads="1"/>
            </p:cNvSpPr>
            <p:nvPr/>
          </p:nvSpPr>
          <p:spPr bwMode="auto">
            <a:xfrm>
              <a:off x="2064" y="2784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5" name="Text Box 226"/>
            <p:cNvSpPr txBox="1">
              <a:spLocks noChangeArrowheads="1"/>
            </p:cNvSpPr>
            <p:nvPr/>
          </p:nvSpPr>
          <p:spPr bwMode="auto">
            <a:xfrm>
              <a:off x="2185" y="2764"/>
              <a:ext cx="24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7</a:t>
              </a:r>
            </a:p>
          </p:txBody>
        </p:sp>
      </p:grpSp>
      <p:grpSp>
        <p:nvGrpSpPr>
          <p:cNvPr id="13" name="Group 242"/>
          <p:cNvGrpSpPr>
            <a:grpSpLocks/>
          </p:cNvGrpSpPr>
          <p:nvPr/>
        </p:nvGrpSpPr>
        <p:grpSpPr bwMode="auto">
          <a:xfrm>
            <a:off x="3725863" y="2295525"/>
            <a:ext cx="785812" cy="523875"/>
            <a:chOff x="2106" y="1470"/>
            <a:chExt cx="495" cy="330"/>
          </a:xfrm>
        </p:grpSpPr>
        <p:sp>
          <p:nvSpPr>
            <p:cNvPr id="16412" name="Oval 215"/>
            <p:cNvSpPr>
              <a:spLocks noChangeArrowheads="1"/>
            </p:cNvSpPr>
            <p:nvPr/>
          </p:nvSpPr>
          <p:spPr bwMode="auto">
            <a:xfrm>
              <a:off x="2111" y="1488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3" name="Text Box 227"/>
            <p:cNvSpPr txBox="1">
              <a:spLocks noChangeArrowheads="1"/>
            </p:cNvSpPr>
            <p:nvPr/>
          </p:nvSpPr>
          <p:spPr bwMode="auto">
            <a:xfrm>
              <a:off x="2106" y="1470"/>
              <a:ext cx="495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100</a:t>
              </a:r>
            </a:p>
          </p:txBody>
        </p:sp>
      </p:grpSp>
      <p:grpSp>
        <p:nvGrpSpPr>
          <p:cNvPr id="14" name="Group 240"/>
          <p:cNvGrpSpPr>
            <a:grpSpLocks/>
          </p:cNvGrpSpPr>
          <p:nvPr/>
        </p:nvGrpSpPr>
        <p:grpSpPr bwMode="auto">
          <a:xfrm>
            <a:off x="3733800" y="3333750"/>
            <a:ext cx="762000" cy="523875"/>
            <a:chOff x="2064" y="2142"/>
            <a:chExt cx="480" cy="330"/>
          </a:xfrm>
        </p:grpSpPr>
        <p:sp>
          <p:nvSpPr>
            <p:cNvPr id="16410" name="Oval 218"/>
            <p:cNvSpPr>
              <a:spLocks noChangeArrowheads="1"/>
            </p:cNvSpPr>
            <p:nvPr/>
          </p:nvSpPr>
          <p:spPr bwMode="auto">
            <a:xfrm>
              <a:off x="2064" y="2160"/>
              <a:ext cx="480" cy="292"/>
            </a:xfrm>
            <a:prstGeom prst="ellipse">
              <a:avLst/>
            </a:prstGeom>
            <a:solidFill>
              <a:srgbClr val="FF9933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995C1F"/>
              </a:prstShdw>
            </a:effectLst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6411" name="Text Box 228"/>
            <p:cNvSpPr txBox="1">
              <a:spLocks noChangeArrowheads="1"/>
            </p:cNvSpPr>
            <p:nvPr/>
          </p:nvSpPr>
          <p:spPr bwMode="auto">
            <a:xfrm>
              <a:off x="2118" y="2142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009900"/>
                  </a:solidFill>
                  <a:latin typeface="Arial" charset="0"/>
                </a:rPr>
                <a:t>10</a:t>
              </a:r>
            </a:p>
          </p:txBody>
        </p:sp>
      </p:grpSp>
      <p:sp>
        <p:nvSpPr>
          <p:cNvPr id="16400" name="Text Box 8"/>
          <p:cNvSpPr txBox="1">
            <a:spLocks noChangeArrowheads="1"/>
          </p:cNvSpPr>
          <p:nvPr/>
        </p:nvSpPr>
        <p:spPr bwMode="auto">
          <a:xfrm>
            <a:off x="498475" y="1409700"/>
            <a:ext cx="1023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3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98899" name="Line 243"/>
          <p:cNvSpPr>
            <a:spLocks noChangeShapeType="1"/>
          </p:cNvSpPr>
          <p:nvPr/>
        </p:nvSpPr>
        <p:spPr bwMode="auto">
          <a:xfrm>
            <a:off x="2667000" y="3200400"/>
            <a:ext cx="1143000" cy="1752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0" name="Line 244"/>
          <p:cNvSpPr>
            <a:spLocks noChangeShapeType="1"/>
          </p:cNvSpPr>
          <p:nvPr/>
        </p:nvSpPr>
        <p:spPr bwMode="auto">
          <a:xfrm flipH="1">
            <a:off x="4495800" y="3124200"/>
            <a:ext cx="1143000" cy="1905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1" name="Line 245"/>
          <p:cNvSpPr>
            <a:spLocks noChangeShapeType="1"/>
          </p:cNvSpPr>
          <p:nvPr/>
        </p:nvSpPr>
        <p:spPr bwMode="auto">
          <a:xfrm flipV="1">
            <a:off x="2590800" y="3200400"/>
            <a:ext cx="1143000" cy="1905000"/>
          </a:xfrm>
          <a:prstGeom prst="line">
            <a:avLst/>
          </a:prstGeom>
          <a:noFill/>
          <a:ln w="38100">
            <a:solidFill>
              <a:srgbClr val="CC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2" name="Line 246"/>
          <p:cNvSpPr>
            <a:spLocks noChangeShapeType="1"/>
          </p:cNvSpPr>
          <p:nvPr/>
        </p:nvSpPr>
        <p:spPr bwMode="auto">
          <a:xfrm flipH="1">
            <a:off x="4495800" y="5257800"/>
            <a:ext cx="1219200" cy="228600"/>
          </a:xfrm>
          <a:prstGeom prst="line">
            <a:avLst/>
          </a:prstGeom>
          <a:noFill/>
          <a:ln w="38100">
            <a:solidFill>
              <a:srgbClr val="00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3" name="Line 247"/>
          <p:cNvSpPr>
            <a:spLocks noChangeShapeType="1"/>
          </p:cNvSpPr>
          <p:nvPr/>
        </p:nvSpPr>
        <p:spPr bwMode="auto">
          <a:xfrm>
            <a:off x="2667000" y="4114800"/>
            <a:ext cx="1066800" cy="45720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4" name="Line 248"/>
          <p:cNvSpPr>
            <a:spLocks noChangeShapeType="1"/>
          </p:cNvSpPr>
          <p:nvPr/>
        </p:nvSpPr>
        <p:spPr bwMode="auto">
          <a:xfrm flipH="1">
            <a:off x="4572000" y="4191000"/>
            <a:ext cx="1066800" cy="38100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98905" name="Text Box 249"/>
          <p:cNvSpPr txBox="1">
            <a:spLocks noChangeArrowheads="1"/>
          </p:cNvSpPr>
          <p:nvPr/>
        </p:nvSpPr>
        <p:spPr bwMode="auto">
          <a:xfrm>
            <a:off x="1068388" y="2238375"/>
            <a:ext cx="67198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Từ kết quả bài 3, các em có nhận xét gì?</a:t>
            </a:r>
          </a:p>
        </p:txBody>
      </p:sp>
      <p:sp>
        <p:nvSpPr>
          <p:cNvPr id="16408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6409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9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98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198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198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198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198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8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0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7" dur="500"/>
                                        <p:tgtEl>
                                          <p:spTgt spid="1988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0" dur="500"/>
                                        <p:tgtEl>
                                          <p:spTgt spid="1989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3" dur="500"/>
                                        <p:tgtEl>
                                          <p:spTgt spid="1989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1989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9" dur="500"/>
                                        <p:tgtEl>
                                          <p:spTgt spid="1989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2" dur="500"/>
                                        <p:tgtEl>
                                          <p:spTgt spid="1989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85185E-6 L -0.00208 -0.27523 " pathEditMode="relative" rAng="0" ptsTypes="AA">
                                      <p:cBhvr>
                                        <p:cTn id="1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38"/>
                                    </p:animMotion>
                                  </p:childTnLst>
                                </p:cTn>
                              </p:par>
                              <p:par>
                                <p:cTn id="128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-0.07199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"/>
                                    </p:animMotion>
                                  </p:childTnLst>
                                </p:cTn>
                              </p:par>
                              <p:par>
                                <p:cTn id="13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44444E-6 L -0.10208 0.3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" y="15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023 L 0.11667 -0.04467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" y="-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989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989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98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899" grpId="0" animBg="1"/>
      <p:bldP spid="198899" grpId="1" animBg="1"/>
      <p:bldP spid="198900" grpId="0" animBg="1"/>
      <p:bldP spid="198900" grpId="1" animBg="1"/>
      <p:bldP spid="198901" grpId="0" animBg="1"/>
      <p:bldP spid="198901" grpId="1" animBg="1"/>
      <p:bldP spid="198902" grpId="0" animBg="1"/>
      <p:bldP spid="198902" grpId="1" animBg="1"/>
      <p:bldP spid="198903" grpId="0" animBg="1"/>
      <p:bldP spid="198903" grpId="1" animBg="1"/>
      <p:bldP spid="198904" grpId="0" animBg="1"/>
      <p:bldP spid="198904" grpId="1" animBg="1"/>
      <p:bldP spid="19890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6"/>
          <p:cNvSpPr txBox="1">
            <a:spLocks noChangeArrowheads="1"/>
          </p:cNvSpPr>
          <p:nvPr/>
        </p:nvSpPr>
        <p:spPr bwMode="auto">
          <a:xfrm>
            <a:off x="498475" y="1409700"/>
            <a:ext cx="1023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4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grpSp>
        <p:nvGrpSpPr>
          <p:cNvPr id="17411" name="Group 13"/>
          <p:cNvGrpSpPr>
            <a:grpSpLocks/>
          </p:cNvGrpSpPr>
          <p:nvPr/>
        </p:nvGrpSpPr>
        <p:grpSpPr bwMode="auto">
          <a:xfrm>
            <a:off x="5478463" y="2925763"/>
            <a:ext cx="2751137" cy="2260600"/>
            <a:chOff x="3451" y="1392"/>
            <a:chExt cx="1733" cy="1424"/>
          </a:xfrm>
        </p:grpSpPr>
        <p:sp>
          <p:nvSpPr>
            <p:cNvPr id="17417" name="AutoShape 8"/>
            <p:cNvSpPr>
              <a:spLocks noChangeArrowheads="1"/>
            </p:cNvSpPr>
            <p:nvPr/>
          </p:nvSpPr>
          <p:spPr bwMode="auto">
            <a:xfrm>
              <a:off x="3456" y="1392"/>
              <a:ext cx="1728" cy="1104"/>
            </a:xfrm>
            <a:prstGeom prst="triangle">
              <a:avLst>
                <a:gd name="adj" fmla="val 28356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17418" name="Text Box 9"/>
            <p:cNvSpPr txBox="1">
              <a:spLocks noChangeArrowheads="1"/>
            </p:cNvSpPr>
            <p:nvPr/>
          </p:nvSpPr>
          <p:spPr bwMode="auto">
            <a:xfrm>
              <a:off x="3451" y="1680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  <a:latin typeface="Arial" charset="0"/>
                </a:rPr>
                <a:t>a</a:t>
              </a:r>
            </a:p>
          </p:txBody>
        </p:sp>
        <p:sp>
          <p:nvSpPr>
            <p:cNvPr id="17419" name="Text Box 10"/>
            <p:cNvSpPr txBox="1">
              <a:spLocks noChangeArrowheads="1"/>
            </p:cNvSpPr>
            <p:nvPr/>
          </p:nvSpPr>
          <p:spPr bwMode="auto">
            <a:xfrm>
              <a:off x="4168" y="2448"/>
              <a:ext cx="246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  <a:latin typeface="Arial" charset="0"/>
                </a:rPr>
                <a:t>c</a:t>
              </a:r>
            </a:p>
          </p:txBody>
        </p:sp>
        <p:sp>
          <p:nvSpPr>
            <p:cNvPr id="17420" name="Text Box 11"/>
            <p:cNvSpPr txBox="1">
              <a:spLocks noChangeArrowheads="1"/>
            </p:cNvSpPr>
            <p:nvPr/>
          </p:nvSpPr>
          <p:spPr bwMode="auto">
            <a:xfrm>
              <a:off x="4545" y="1584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rgbClr val="0000FF"/>
                  </a:solidFill>
                  <a:latin typeface="Arial" charset="0"/>
                </a:rPr>
                <a:t>b</a:t>
              </a:r>
            </a:p>
          </p:txBody>
        </p:sp>
      </p:grpSp>
      <p:sp>
        <p:nvSpPr>
          <p:cNvPr id="17412" name="Text Box 12"/>
          <p:cNvSpPr txBox="1">
            <a:spLocks noChangeArrowheads="1"/>
          </p:cNvSpPr>
          <p:nvPr/>
        </p:nvSpPr>
        <p:spPr bwMode="auto">
          <a:xfrm>
            <a:off x="454025" y="1803400"/>
            <a:ext cx="675957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>
                <a:latin typeface="Arial" charset="0"/>
              </a:rPr>
              <a:t>Độ dài các cạnh của hình tam giác là a, b, c.</a:t>
            </a:r>
          </a:p>
        </p:txBody>
      </p:sp>
      <p:sp>
        <p:nvSpPr>
          <p:cNvPr id="17413" name="Text Box 14"/>
          <p:cNvSpPr txBox="1">
            <a:spLocks noChangeArrowheads="1"/>
          </p:cNvSpPr>
          <p:nvPr/>
        </p:nvSpPr>
        <p:spPr bwMode="auto">
          <a:xfrm>
            <a:off x="609600" y="2209800"/>
            <a:ext cx="51816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600">
                <a:latin typeface="Arial" charset="0"/>
              </a:rPr>
              <a:t>a) Gọi P là chu vi của hình tam giác. Viết công thức tính chu vi P của hình tam giác đó.</a:t>
            </a:r>
          </a:p>
        </p:txBody>
      </p:sp>
      <p:sp>
        <p:nvSpPr>
          <p:cNvPr id="200719" name="Text Box 15"/>
          <p:cNvSpPr txBox="1">
            <a:spLocks noChangeArrowheads="1"/>
          </p:cNvSpPr>
          <p:nvPr/>
        </p:nvSpPr>
        <p:spPr bwMode="auto">
          <a:xfrm>
            <a:off x="1770063" y="3810000"/>
            <a:ext cx="2224087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P = a + b + c</a:t>
            </a:r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7416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007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007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07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1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498475" y="1409700"/>
            <a:ext cx="10239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4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8435" name="Text Box 12"/>
          <p:cNvSpPr txBox="1">
            <a:spLocks noChangeArrowheads="1"/>
          </p:cNvSpPr>
          <p:nvPr/>
        </p:nvSpPr>
        <p:spPr bwMode="auto">
          <a:xfrm>
            <a:off x="2635250" y="1600200"/>
            <a:ext cx="2224088" cy="523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P = a + b + c</a:t>
            </a:r>
          </a:p>
        </p:txBody>
      </p:sp>
      <p:sp>
        <p:nvSpPr>
          <p:cNvPr id="18436" name="Text Box 13"/>
          <p:cNvSpPr txBox="1">
            <a:spLocks noChangeArrowheads="1"/>
          </p:cNvSpPr>
          <p:nvPr/>
        </p:nvSpPr>
        <p:spPr bwMode="auto">
          <a:xfrm>
            <a:off x="339725" y="2133600"/>
            <a:ext cx="52244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b) Tính chu vi của hình tam giác biết:</a:t>
            </a:r>
          </a:p>
        </p:txBody>
      </p:sp>
      <p:sp>
        <p:nvSpPr>
          <p:cNvPr id="201742" name="Text Box 14"/>
          <p:cNvSpPr txBox="1">
            <a:spLocks noChangeArrowheads="1"/>
          </p:cNvSpPr>
          <p:nvPr/>
        </p:nvSpPr>
        <p:spPr bwMode="auto">
          <a:xfrm>
            <a:off x="1862138" y="2628900"/>
            <a:ext cx="43830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 a = 5cm, b = 4cm và c = 3cm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2973388" y="4521200"/>
            <a:ext cx="1255712" cy="650875"/>
            <a:chOff x="4140" y="4476"/>
            <a:chExt cx="791" cy="410"/>
          </a:xfrm>
        </p:grpSpPr>
        <p:pic>
          <p:nvPicPr>
            <p:cNvPr id="18477" name="Picture 16" descr="C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8" name="Text Box 17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12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3011488" y="3073400"/>
            <a:ext cx="1217612" cy="579438"/>
            <a:chOff x="672" y="3504"/>
            <a:chExt cx="767" cy="365"/>
          </a:xfrm>
        </p:grpSpPr>
        <p:pic>
          <p:nvPicPr>
            <p:cNvPr id="18475" name="Picture 19" descr="A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6" name="Text Box 20"/>
            <p:cNvSpPr txBox="1">
              <a:spLocks noChangeArrowheads="1"/>
            </p:cNvSpPr>
            <p:nvPr/>
          </p:nvSpPr>
          <p:spPr bwMode="auto">
            <a:xfrm>
              <a:off x="1008" y="3504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60</a:t>
              </a: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973388" y="3759200"/>
            <a:ext cx="1743075" cy="650875"/>
            <a:chOff x="2549" y="4522"/>
            <a:chExt cx="1098" cy="410"/>
          </a:xfrm>
        </p:grpSpPr>
        <p:pic>
          <p:nvPicPr>
            <p:cNvPr id="18473" name="Picture 22" descr="B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4" name="Text Box 23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60cm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2986088" y="5283200"/>
            <a:ext cx="1673225" cy="638175"/>
            <a:chOff x="2370" y="3744"/>
            <a:chExt cx="1054" cy="402"/>
          </a:xfrm>
        </p:grpSpPr>
        <p:pic>
          <p:nvPicPr>
            <p:cNvPr id="18471" name="Picture 25" descr="D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2" name="Text Box 26"/>
            <p:cNvSpPr txBox="1">
              <a:spLocks noChangeArrowheads="1"/>
            </p:cNvSpPr>
            <p:nvPr/>
          </p:nvSpPr>
          <p:spPr bwMode="auto">
            <a:xfrm>
              <a:off x="2753" y="3794"/>
              <a:ext cx="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12cm</a:t>
              </a:r>
            </a:p>
          </p:txBody>
        </p:sp>
      </p:grpSp>
      <p:sp>
        <p:nvSpPr>
          <p:cNvPr id="201755" name="Text Box 27"/>
          <p:cNvSpPr txBox="1">
            <a:spLocks noChangeArrowheads="1"/>
          </p:cNvSpPr>
          <p:nvPr/>
        </p:nvSpPr>
        <p:spPr bwMode="auto">
          <a:xfrm>
            <a:off x="1690688" y="2647950"/>
            <a:ext cx="47259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 a = 10cm, b = 10cm và c = 5cm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009900" y="3078163"/>
            <a:ext cx="1697038" cy="579437"/>
            <a:chOff x="672" y="3504"/>
            <a:chExt cx="1069" cy="365"/>
          </a:xfrm>
        </p:grpSpPr>
        <p:pic>
          <p:nvPicPr>
            <p:cNvPr id="18469" name="Picture 29" descr="A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70" name="Text Box 30"/>
            <p:cNvSpPr txBox="1">
              <a:spLocks noChangeArrowheads="1"/>
            </p:cNvSpPr>
            <p:nvPr/>
          </p:nvSpPr>
          <p:spPr bwMode="auto">
            <a:xfrm>
              <a:off x="1008" y="3504"/>
              <a:ext cx="73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15cm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2990850" y="3733800"/>
            <a:ext cx="1743075" cy="650875"/>
            <a:chOff x="2549" y="4522"/>
            <a:chExt cx="1098" cy="410"/>
          </a:xfrm>
        </p:grpSpPr>
        <p:pic>
          <p:nvPicPr>
            <p:cNvPr id="18467" name="Picture 38" descr="B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8" name="Text Box 39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7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25cm</a:t>
              </a:r>
            </a:p>
          </p:txBody>
        </p:sp>
      </p:grp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2971800" y="4511675"/>
            <a:ext cx="1735138" cy="650875"/>
            <a:chOff x="4140" y="4476"/>
            <a:chExt cx="1093" cy="410"/>
          </a:xfrm>
        </p:grpSpPr>
        <p:pic>
          <p:nvPicPr>
            <p:cNvPr id="18465" name="Picture 41" descr="C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6" name="Text Box 42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73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50cm</a:t>
              </a:r>
            </a:p>
          </p:txBody>
        </p:sp>
      </p:grpSp>
      <p:grpSp>
        <p:nvGrpSpPr>
          <p:cNvPr id="9" name="Group 43"/>
          <p:cNvGrpSpPr>
            <a:grpSpLocks/>
          </p:cNvGrpSpPr>
          <p:nvPr/>
        </p:nvGrpSpPr>
        <p:grpSpPr bwMode="auto">
          <a:xfrm>
            <a:off x="2990850" y="5257800"/>
            <a:ext cx="1873250" cy="638175"/>
            <a:chOff x="2370" y="3744"/>
            <a:chExt cx="1180" cy="402"/>
          </a:xfrm>
        </p:grpSpPr>
        <p:pic>
          <p:nvPicPr>
            <p:cNvPr id="18463" name="Picture 44" descr="D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4" name="Text Box 45"/>
            <p:cNvSpPr txBox="1">
              <a:spLocks noChangeArrowheads="1"/>
            </p:cNvSpPr>
            <p:nvPr/>
          </p:nvSpPr>
          <p:spPr bwMode="auto">
            <a:xfrm>
              <a:off x="2753" y="3794"/>
              <a:ext cx="79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100cm</a:t>
              </a:r>
            </a:p>
          </p:txBody>
        </p:sp>
      </p:grpSp>
      <p:sp>
        <p:nvSpPr>
          <p:cNvPr id="201774" name="Text Box 46"/>
          <p:cNvSpPr txBox="1">
            <a:spLocks noChangeArrowheads="1"/>
          </p:cNvSpPr>
          <p:nvPr/>
        </p:nvSpPr>
        <p:spPr bwMode="auto">
          <a:xfrm>
            <a:off x="1835150" y="2667000"/>
            <a:ext cx="44323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 a = 6dm, b = 6dm và c = 6dm</a:t>
            </a:r>
          </a:p>
        </p:txBody>
      </p:sp>
      <p:grpSp>
        <p:nvGrpSpPr>
          <p:cNvPr id="10" name="Group 47"/>
          <p:cNvGrpSpPr>
            <a:grpSpLocks/>
          </p:cNvGrpSpPr>
          <p:nvPr/>
        </p:nvGrpSpPr>
        <p:grpSpPr bwMode="auto">
          <a:xfrm>
            <a:off x="2990850" y="3086100"/>
            <a:ext cx="1517650" cy="579438"/>
            <a:chOff x="672" y="3504"/>
            <a:chExt cx="956" cy="365"/>
          </a:xfrm>
        </p:grpSpPr>
        <p:pic>
          <p:nvPicPr>
            <p:cNvPr id="18461" name="Picture 48" descr="A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2" name="Text Box 49"/>
            <p:cNvSpPr txBox="1">
              <a:spLocks noChangeArrowheads="1"/>
            </p:cNvSpPr>
            <p:nvPr/>
          </p:nvSpPr>
          <p:spPr bwMode="auto">
            <a:xfrm>
              <a:off x="1008" y="3504"/>
              <a:ext cx="62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6dm</a:t>
              </a:r>
            </a:p>
          </p:txBody>
        </p:sp>
      </p:grpSp>
      <p:grpSp>
        <p:nvGrpSpPr>
          <p:cNvPr id="11" name="Group 50"/>
          <p:cNvGrpSpPr>
            <a:grpSpLocks/>
          </p:cNvGrpSpPr>
          <p:nvPr/>
        </p:nvGrpSpPr>
        <p:grpSpPr bwMode="auto">
          <a:xfrm>
            <a:off x="2971800" y="3733800"/>
            <a:ext cx="1763713" cy="650875"/>
            <a:chOff x="2549" y="4522"/>
            <a:chExt cx="1111" cy="410"/>
          </a:xfrm>
        </p:grpSpPr>
        <p:pic>
          <p:nvPicPr>
            <p:cNvPr id="18459" name="Picture 51" descr="B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60" name="Text Box 52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6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12dm</a:t>
              </a:r>
            </a:p>
          </p:txBody>
        </p:sp>
      </p:grpSp>
      <p:grpSp>
        <p:nvGrpSpPr>
          <p:cNvPr id="12" name="Group 53"/>
          <p:cNvGrpSpPr>
            <a:grpSpLocks/>
          </p:cNvGrpSpPr>
          <p:nvPr/>
        </p:nvGrpSpPr>
        <p:grpSpPr bwMode="auto">
          <a:xfrm>
            <a:off x="2971800" y="4530725"/>
            <a:ext cx="1755775" cy="650875"/>
            <a:chOff x="4140" y="4476"/>
            <a:chExt cx="1106" cy="410"/>
          </a:xfrm>
        </p:grpSpPr>
        <p:pic>
          <p:nvPicPr>
            <p:cNvPr id="18457" name="Picture 54" descr="C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8" name="Text Box 55">
              <a:hlinkClick r:id="rId3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74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18dm</a:t>
              </a:r>
            </a:p>
          </p:txBody>
        </p:sp>
      </p:grpSp>
      <p:grpSp>
        <p:nvGrpSpPr>
          <p:cNvPr id="13" name="Group 56"/>
          <p:cNvGrpSpPr>
            <a:grpSpLocks/>
          </p:cNvGrpSpPr>
          <p:nvPr/>
        </p:nvGrpSpPr>
        <p:grpSpPr bwMode="auto">
          <a:xfrm>
            <a:off x="2971800" y="5257800"/>
            <a:ext cx="1693863" cy="638175"/>
            <a:chOff x="2370" y="3744"/>
            <a:chExt cx="1067" cy="402"/>
          </a:xfrm>
        </p:grpSpPr>
        <p:pic>
          <p:nvPicPr>
            <p:cNvPr id="18455" name="Picture 57" descr="D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456" name="Text Box 58"/>
            <p:cNvSpPr txBox="1">
              <a:spLocks noChangeArrowheads="1"/>
            </p:cNvSpPr>
            <p:nvPr/>
          </p:nvSpPr>
          <p:spPr bwMode="auto">
            <a:xfrm>
              <a:off x="2753" y="3794"/>
              <a:ext cx="6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36dm</a:t>
              </a:r>
            </a:p>
          </p:txBody>
        </p:sp>
      </p:grpSp>
      <p:sp>
        <p:nvSpPr>
          <p:cNvPr id="18452" name="AutoShape 59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458200" y="6172200"/>
            <a:ext cx="609600" cy="533400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18453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8454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9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0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2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3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5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36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2017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3" dur="500"/>
                                        <p:tgtEl>
                                          <p:spTgt spid="2017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201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3" dur="indefinit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4" dur="indefinite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6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7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9" dur="indefinit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0" dur="indefinite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7" dur="500"/>
                                        <p:tgtEl>
                                          <p:spTgt spid="2017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42" grpId="0"/>
      <p:bldP spid="201742" grpId="1"/>
      <p:bldP spid="201755" grpId="0"/>
      <p:bldP spid="201755" grpId="1"/>
      <p:bldP spid="201774" grpId="0"/>
      <p:bldP spid="201774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19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534400" y="6172200"/>
            <a:ext cx="533400" cy="533400"/>
          </a:xfrm>
          <a:prstGeom prst="actionButtonHome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</p:spTree>
    <p:controls>
      <p:control spid="2050" name="TextBox1" r:id="rId2" imgW="5334120" imgH="609480"/>
      <p:control spid="2051" name="TextBox2" r:id="rId3" imgW="7848720" imgH="419112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6" name="Group 4"/>
          <p:cNvGrpSpPr>
            <a:grpSpLocks/>
          </p:cNvGrpSpPr>
          <p:nvPr/>
        </p:nvGrpSpPr>
        <p:grpSpPr bwMode="auto">
          <a:xfrm rot="-5400000">
            <a:off x="6100763" y="3424237"/>
            <a:ext cx="4800600" cy="847725"/>
            <a:chOff x="2350" y="1008"/>
            <a:chExt cx="1826" cy="534"/>
          </a:xfrm>
        </p:grpSpPr>
        <p:pic>
          <p:nvPicPr>
            <p:cNvPr id="3154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5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6" name="Picture 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7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077" name="Group 9"/>
          <p:cNvGrpSpPr>
            <a:grpSpLocks/>
          </p:cNvGrpSpPr>
          <p:nvPr/>
        </p:nvGrpSpPr>
        <p:grpSpPr bwMode="auto">
          <a:xfrm rot="-5400000">
            <a:off x="-1290637" y="3652837"/>
            <a:ext cx="4800600" cy="847725"/>
            <a:chOff x="2350" y="1008"/>
            <a:chExt cx="1826" cy="534"/>
          </a:xfrm>
        </p:grpSpPr>
        <p:pic>
          <p:nvPicPr>
            <p:cNvPr id="3150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1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2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53" name="Picture 1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3074" name="Object 14"/>
          <p:cNvGraphicFramePr>
            <a:graphicFrameLocks noChangeAspect="1"/>
          </p:cNvGraphicFramePr>
          <p:nvPr/>
        </p:nvGraphicFramePr>
        <p:xfrm>
          <a:off x="152400" y="152400"/>
          <a:ext cx="1828800" cy="1463675"/>
        </p:xfrm>
        <a:graphic>
          <a:graphicData uri="http://schemas.openxmlformats.org/presentationml/2006/ole">
            <p:oleObj spid="_x0000_s3074" name="Clip" r:id="rId4" imgW="1473120" imgH="1081080" progId="">
              <p:embed/>
            </p:oleObj>
          </a:graphicData>
        </a:graphic>
      </p:graphicFrame>
      <p:graphicFrame>
        <p:nvGraphicFramePr>
          <p:cNvPr id="3075" name="Object 15"/>
          <p:cNvGraphicFramePr>
            <a:graphicFrameLocks noChangeAspect="1"/>
          </p:cNvGraphicFramePr>
          <p:nvPr/>
        </p:nvGraphicFramePr>
        <p:xfrm>
          <a:off x="7315200" y="152400"/>
          <a:ext cx="1981200" cy="2362200"/>
        </p:xfrm>
        <a:graphic>
          <a:graphicData uri="http://schemas.openxmlformats.org/presentationml/2006/ole">
            <p:oleObj spid="_x0000_s3075" name="Clip" r:id="rId5" imgW="2083003" imgH="3003804" progId="">
              <p:embed/>
            </p:oleObj>
          </a:graphicData>
        </a:graphic>
      </p:graphicFrame>
      <p:grpSp>
        <p:nvGrpSpPr>
          <p:cNvPr id="3078" name="Group 16"/>
          <p:cNvGrpSpPr>
            <a:grpSpLocks/>
          </p:cNvGrpSpPr>
          <p:nvPr/>
        </p:nvGrpSpPr>
        <p:grpSpPr bwMode="auto">
          <a:xfrm>
            <a:off x="2165350" y="541338"/>
            <a:ext cx="5410200" cy="5791200"/>
            <a:chOff x="47" y="0"/>
            <a:chExt cx="5713" cy="4320"/>
          </a:xfrm>
        </p:grpSpPr>
        <p:sp>
          <p:nvSpPr>
            <p:cNvPr id="3084" name="Freeform 17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Freeform 18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Freeform 19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7" name="Freeform 20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8" name="Freeform 21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9" name="Freeform 22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0" name="Freeform 23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1" name="Freeform 24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2" name="Freeform 25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Freeform 26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Freeform 27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5" name="Freeform 28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6" name="Freeform 29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7" name="Freeform 30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1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9" name="Freeform 32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33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34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35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36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37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38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39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40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8" name="Freeform 41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09" name="Freeform 42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0" name="Freeform 43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44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5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6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7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8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9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50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51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52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53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1" name="Freeform 54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2" name="Freeform 55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3" name="Freeform 56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4" name="Freeform 57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5" name="Freeform 58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6" name="Freeform 59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7" name="Freeform 60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8" name="Freeform 61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9" name="Freeform 62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0" name="Freeform 63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1" name="Freeform 64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2" name="Freeform 65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3" name="Freeform 66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4" name="Freeform 67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35" name="Freeform 68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36" name="Group 69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3147" name="Freeform 70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8" name="Freeform 71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9" name="Freeform 72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137" name="Rectangle 73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3138" name="Group 74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3139" name="Freeform 75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0" name="Freeform 76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1" name="Freeform 77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2" name="Freeform 78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3" name="Freeform 79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4" name="Freeform 80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5" name="Freeform 81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46" name="Freeform 82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079" name="Text Box 83"/>
          <p:cNvSpPr txBox="1">
            <a:spLocks noChangeArrowheads="1"/>
          </p:cNvSpPr>
          <p:nvPr/>
        </p:nvSpPr>
        <p:spPr bwMode="auto">
          <a:xfrm>
            <a:off x="3048000" y="2324100"/>
            <a:ext cx="37496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200000"/>
              </a:lnSpc>
            </a:pPr>
            <a:r>
              <a:rPr lang="en-US" sz="2800" b="1">
                <a:solidFill>
                  <a:srgbClr val="FF00FF"/>
                </a:solidFill>
                <a:latin typeface="Arial" charset="0"/>
              </a:rPr>
              <a:t>ĐÂY CHÍNH LÀ CÂU TRẢ LỜI ĐÚNG. </a:t>
            </a:r>
          </a:p>
        </p:txBody>
      </p:sp>
      <p:sp>
        <p:nvSpPr>
          <p:cNvPr id="195668" name="WordArt 84"/>
          <p:cNvSpPr>
            <a:spLocks noChangeArrowheads="1" noChangeShapeType="1" noTextEdit="1"/>
          </p:cNvSpPr>
          <p:nvPr/>
        </p:nvSpPr>
        <p:spPr bwMode="auto">
          <a:xfrm>
            <a:off x="2971800" y="3886200"/>
            <a:ext cx="3581400" cy="11811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>
              <a:defRPr/>
            </a:pPr>
            <a:r>
              <a:rPr lang="en-US" sz="3600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bg1"/>
                    </a:gs>
                    <a:gs pos="50000">
                      <a:srgbClr val="FF00FF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Times New Roman"/>
              </a:rPr>
              <a:t>             </a:t>
            </a:r>
          </a:p>
        </p:txBody>
      </p:sp>
      <p:sp>
        <p:nvSpPr>
          <p:cNvPr id="3081" name="AutoShape 8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6172200"/>
            <a:ext cx="609600" cy="533400"/>
          </a:xfrm>
          <a:prstGeom prst="actionButtonBlank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FF"/>
                </a:solidFill>
                <a:latin typeface="Arial" charset="0"/>
              </a:rPr>
              <a:t>Bài 1</a:t>
            </a:r>
          </a:p>
        </p:txBody>
      </p:sp>
      <p:sp>
        <p:nvSpPr>
          <p:cNvPr id="3082" name="AutoShape 8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91250"/>
            <a:ext cx="609600" cy="533400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Bài 2</a:t>
            </a:r>
          </a:p>
        </p:txBody>
      </p:sp>
      <p:sp>
        <p:nvSpPr>
          <p:cNvPr id="85" name="Horizontal Scroll 84"/>
          <p:cNvSpPr/>
          <p:nvPr/>
        </p:nvSpPr>
        <p:spPr>
          <a:xfrm>
            <a:off x="2971800" y="4114800"/>
            <a:ext cx="3429000" cy="1066800"/>
          </a:xfrm>
          <a:prstGeom prst="horizont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b="1">
                <a:solidFill>
                  <a:srgbClr val="FF0000"/>
                </a:solidFill>
                <a:latin typeface="Arial"/>
                <a:cs typeface="Arial" pitchFamily="34" charset="0"/>
              </a:rPr>
              <a:t>Chúc mừng bạn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4"/>
          <p:cNvGrpSpPr>
            <a:grpSpLocks/>
          </p:cNvGrpSpPr>
          <p:nvPr/>
        </p:nvGrpSpPr>
        <p:grpSpPr bwMode="auto">
          <a:xfrm rot="-5400000">
            <a:off x="6100763" y="3424237"/>
            <a:ext cx="4800600" cy="847725"/>
            <a:chOff x="2350" y="1008"/>
            <a:chExt cx="1826" cy="534"/>
          </a:xfrm>
        </p:grpSpPr>
        <p:pic>
          <p:nvPicPr>
            <p:cNvPr id="19468" name="Picture 5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9" name="Picture 6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0" name="Picture 7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1" name="Picture 8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9459" name="Group 9"/>
          <p:cNvGrpSpPr>
            <a:grpSpLocks/>
          </p:cNvGrpSpPr>
          <p:nvPr/>
        </p:nvGrpSpPr>
        <p:grpSpPr bwMode="auto">
          <a:xfrm rot="-5400000">
            <a:off x="-1290637" y="3652837"/>
            <a:ext cx="4800600" cy="847725"/>
            <a:chOff x="2350" y="1008"/>
            <a:chExt cx="1826" cy="534"/>
          </a:xfrm>
        </p:grpSpPr>
        <p:pic>
          <p:nvPicPr>
            <p:cNvPr id="19464" name="Picture 10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5" name="Picture 11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6" name="Picture 12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67" name="Picture 13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9460" name="Picture 14" descr="aSadClow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219200"/>
            <a:ext cx="510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6623" name="Text Box 15"/>
          <p:cNvSpPr txBox="1">
            <a:spLocks noChangeArrowheads="1"/>
          </p:cNvSpPr>
          <p:nvPr/>
        </p:nvSpPr>
        <p:spPr bwMode="auto">
          <a:xfrm>
            <a:off x="2705100" y="1676400"/>
            <a:ext cx="28035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0066FF"/>
                </a:solidFill>
                <a:latin typeface="Arial" charset="0"/>
              </a:rPr>
              <a:t>Rất tiếc ! </a:t>
            </a:r>
          </a:p>
          <a:p>
            <a:pPr eaLnBrk="1" hangingPunct="1"/>
            <a:r>
              <a:rPr lang="en-US" sz="2400" b="1">
                <a:solidFill>
                  <a:srgbClr val="0066FF"/>
                </a:solidFill>
                <a:latin typeface="Arial" charset="0"/>
              </a:rPr>
              <a:t>Bạn trả lời</a:t>
            </a:r>
          </a:p>
          <a:p>
            <a:pPr eaLnBrk="1" hangingPunct="1"/>
            <a:r>
              <a:rPr lang="en-US" sz="2400" b="1">
                <a:solidFill>
                  <a:srgbClr val="0066FF"/>
                </a:solidFill>
                <a:latin typeface="Arial" charset="0"/>
              </a:rPr>
              <a:t> sai rồi!!!</a:t>
            </a:r>
          </a:p>
        </p:txBody>
      </p:sp>
      <p:sp>
        <p:nvSpPr>
          <p:cNvPr id="19462" name="AutoShape 1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543800" y="6191250"/>
            <a:ext cx="609600" cy="533400"/>
          </a:xfrm>
          <a:prstGeom prst="actionButtonBlank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00FF"/>
                </a:solidFill>
                <a:latin typeface="Arial" charset="0"/>
              </a:rPr>
              <a:t>Bài 1</a:t>
            </a:r>
          </a:p>
        </p:txBody>
      </p:sp>
      <p:sp>
        <p:nvSpPr>
          <p:cNvPr id="19463" name="AutoShape 1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6191250"/>
            <a:ext cx="609600" cy="533400"/>
          </a:xfrm>
          <a:prstGeom prst="actionButtonBlank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>
                <a:solidFill>
                  <a:srgbClr val="FFFF00"/>
                </a:solidFill>
                <a:latin typeface="Arial" charset="0"/>
              </a:rPr>
              <a:t>Bài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9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9"/>
          <p:cNvSpPr txBox="1">
            <a:spLocks noChangeArrowheads="1"/>
          </p:cNvSpPr>
          <p:nvPr/>
        </p:nvSpPr>
        <p:spPr bwMode="auto">
          <a:xfrm>
            <a:off x="1524000" y="381000"/>
            <a:ext cx="17924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 dirty="0" smtClean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ÔN </a:t>
            </a:r>
            <a:r>
              <a:rPr lang="vi-VN" sz="2400" b="1" dirty="0" smtClean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BÀI </a:t>
            </a:r>
            <a:r>
              <a:rPr lang="vi-VN" sz="2400" b="1" dirty="0">
                <a:solidFill>
                  <a:srgbClr val="0000FF"/>
                </a:solidFill>
                <a:latin typeface="Arial" charset="0"/>
                <a:cs typeface="Times New Roman" pitchFamily="18" charset="0"/>
              </a:rPr>
              <a:t>CŨ</a:t>
            </a:r>
          </a:p>
        </p:txBody>
      </p:sp>
      <p:sp>
        <p:nvSpPr>
          <p:cNvPr id="182302" name="Rectangle 30"/>
          <p:cNvSpPr>
            <a:spLocks noChangeArrowheads="1"/>
          </p:cNvSpPr>
          <p:nvPr/>
        </p:nvSpPr>
        <p:spPr bwMode="auto">
          <a:xfrm>
            <a:off x="457200" y="1065213"/>
            <a:ext cx="3552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 eaLnBrk="1" hangingPunct="1"/>
            <a:r>
              <a:rPr lang="en-US" sz="2000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Tính giá trị của các biểu thức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182303" name="Rectangle 31"/>
          <p:cNvSpPr>
            <a:spLocks noChangeArrowheads="1"/>
          </p:cNvSpPr>
          <p:nvPr/>
        </p:nvSpPr>
        <p:spPr bwMode="auto">
          <a:xfrm>
            <a:off x="268288" y="1825625"/>
            <a:ext cx="3475037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342900" indent="-342900" algn="just">
              <a:lnSpc>
                <a:spcPct val="150000"/>
              </a:lnSpc>
            </a:pPr>
            <a:r>
              <a:rPr lang="en-US" sz="2000" b="1">
                <a:latin typeface="Arial" charset="0"/>
              </a:rPr>
              <a:t>a) </a:t>
            </a:r>
            <a:r>
              <a:rPr lang="en-US" sz="2000" b="1">
                <a:solidFill>
                  <a:srgbClr val="FF5050"/>
                </a:solidFill>
                <a:latin typeface="Arial" charset="0"/>
              </a:rPr>
              <a:t>a + b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với a = 257, b= 132 </a:t>
            </a:r>
          </a:p>
        </p:txBody>
      </p:sp>
      <p:sp>
        <p:nvSpPr>
          <p:cNvPr id="182304" name="Rectangle 32"/>
          <p:cNvSpPr>
            <a:spLocks noChangeArrowheads="1"/>
          </p:cNvSpPr>
          <p:nvPr/>
        </p:nvSpPr>
        <p:spPr bwMode="auto">
          <a:xfrm>
            <a:off x="4410075" y="1901825"/>
            <a:ext cx="3602038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>
                <a:latin typeface="Arial" charset="0"/>
              </a:rPr>
              <a:t>b) </a:t>
            </a:r>
            <a:r>
              <a:rPr lang="en-US" sz="2000" b="1">
                <a:solidFill>
                  <a:srgbClr val="FF5050"/>
                </a:solidFill>
                <a:latin typeface="Arial" charset="0"/>
              </a:rPr>
              <a:t>x – y + 3</a:t>
            </a:r>
            <a:r>
              <a:rPr lang="en-US" sz="2000" b="1">
                <a:latin typeface="Arial" charset="0"/>
              </a:rPr>
              <a:t> </a:t>
            </a:r>
            <a:r>
              <a:rPr lang="en-US" sz="2000" b="1" i="1">
                <a:latin typeface="Arial" charset="0"/>
              </a:rPr>
              <a:t>với x = 91, y = 72</a:t>
            </a:r>
          </a:p>
        </p:txBody>
      </p:sp>
      <p:sp>
        <p:nvSpPr>
          <p:cNvPr id="182305" name="Text Box 33"/>
          <p:cNvSpPr txBox="1">
            <a:spLocks noChangeArrowheads="1"/>
          </p:cNvSpPr>
          <p:nvPr/>
        </p:nvSpPr>
        <p:spPr bwMode="auto">
          <a:xfrm>
            <a:off x="3657600" y="2819400"/>
            <a:ext cx="13112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B</a:t>
            </a:r>
            <a:r>
              <a:rPr lang="vi-VN" sz="2000" b="1" u="sng">
                <a:solidFill>
                  <a:srgbClr val="000000"/>
                </a:solidFill>
                <a:latin typeface="Arial" charset="0"/>
              </a:rPr>
              <a:t>ài</a:t>
            </a:r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 l</a:t>
            </a:r>
            <a:r>
              <a:rPr lang="vi-VN" sz="2000" b="1" u="sng">
                <a:solidFill>
                  <a:srgbClr val="000000"/>
                </a:solidFill>
                <a:latin typeface="Arial" charset="0"/>
              </a:rPr>
              <a:t>à</a:t>
            </a:r>
            <a:r>
              <a:rPr lang="en-US" sz="2000" b="1" u="sng">
                <a:solidFill>
                  <a:srgbClr val="000000"/>
                </a:solidFill>
                <a:latin typeface="Arial" charset="0"/>
              </a:rPr>
              <a:t>m:</a:t>
            </a:r>
            <a:endParaRPr lang="vi-VN" sz="2000" b="1" u="sng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82306" name="Text Box 34"/>
          <p:cNvSpPr txBox="1">
            <a:spLocks noChangeArrowheads="1"/>
          </p:cNvSpPr>
          <p:nvPr/>
        </p:nvSpPr>
        <p:spPr bwMode="auto">
          <a:xfrm>
            <a:off x="1219200" y="3505200"/>
            <a:ext cx="61849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rgbClr val="009900"/>
                </a:solidFill>
                <a:latin typeface="Arial" charset="0"/>
              </a:rPr>
              <a:t>a) N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ếu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a = 257, b = 132 th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ì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a + b = 257 + 132 =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389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 </a:t>
            </a:r>
          </a:p>
        </p:txBody>
      </p:sp>
      <p:sp>
        <p:nvSpPr>
          <p:cNvPr id="182307" name="Text Box 35"/>
          <p:cNvSpPr txBox="1">
            <a:spLocks noChangeArrowheads="1"/>
          </p:cNvSpPr>
          <p:nvPr/>
        </p:nvSpPr>
        <p:spPr bwMode="auto">
          <a:xfrm>
            <a:off x="1235075" y="4343400"/>
            <a:ext cx="63801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000" b="1">
                <a:solidFill>
                  <a:srgbClr val="009900"/>
                </a:solidFill>
                <a:latin typeface="Arial" charset="0"/>
              </a:rPr>
              <a:t>b) N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ếu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x = 91, y = 72 th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ì</a:t>
            </a:r>
            <a:r>
              <a:rPr lang="en-US" sz="2000" b="1">
                <a:solidFill>
                  <a:srgbClr val="009900"/>
                </a:solidFill>
                <a:latin typeface="Arial" charset="0"/>
              </a:rPr>
              <a:t> x – y + 3 = 91 – 72 + 3 = </a:t>
            </a:r>
            <a:r>
              <a:rPr lang="en-US" sz="2000" b="1">
                <a:solidFill>
                  <a:srgbClr val="0000FF"/>
                </a:solidFill>
                <a:latin typeface="Arial" charset="0"/>
              </a:rPr>
              <a:t>22</a:t>
            </a:r>
            <a:r>
              <a:rPr lang="vi-VN" sz="2000" b="1">
                <a:solidFill>
                  <a:srgbClr val="009900"/>
                </a:solidFill>
                <a:latin typeface="Arial" charset="0"/>
              </a:rPr>
              <a:t>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823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823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823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23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23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23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8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2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2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302" grpId="0"/>
      <p:bldP spid="182303" grpId="0"/>
      <p:bldP spid="182304" grpId="0"/>
      <p:bldP spid="182305" grpId="0"/>
      <p:bldP spid="182306" grpId="0"/>
      <p:bldP spid="1823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3" name="Group 32"/>
          <p:cNvGrpSpPr>
            <a:grpSpLocks/>
          </p:cNvGrpSpPr>
          <p:nvPr/>
        </p:nvGrpSpPr>
        <p:grpSpPr bwMode="auto">
          <a:xfrm>
            <a:off x="838200" y="5410200"/>
            <a:ext cx="8077200" cy="847725"/>
            <a:chOff x="0" y="3786"/>
            <a:chExt cx="5088" cy="534"/>
          </a:xfrm>
        </p:grpSpPr>
        <p:grpSp>
          <p:nvGrpSpPr>
            <p:cNvPr id="10252" name="Group 17"/>
            <p:cNvGrpSpPr>
              <a:grpSpLocks/>
            </p:cNvGrpSpPr>
            <p:nvPr/>
          </p:nvGrpSpPr>
          <p:grpSpPr bwMode="auto">
            <a:xfrm>
              <a:off x="2064" y="3786"/>
              <a:ext cx="3024" cy="534"/>
              <a:chOff x="2350" y="1008"/>
              <a:chExt cx="1826" cy="534"/>
            </a:xfrm>
          </p:grpSpPr>
          <p:pic>
            <p:nvPicPr>
              <p:cNvPr id="10258" name="Picture 18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790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9" name="Picture 19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408" y="1050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60" name="Picture 20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784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61" name="Picture 21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350" y="1056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0253" name="Group 22"/>
            <p:cNvGrpSpPr>
              <a:grpSpLocks/>
            </p:cNvGrpSpPr>
            <p:nvPr/>
          </p:nvGrpSpPr>
          <p:grpSpPr bwMode="auto">
            <a:xfrm>
              <a:off x="0" y="3786"/>
              <a:ext cx="3024" cy="534"/>
              <a:chOff x="2350" y="1008"/>
              <a:chExt cx="1826" cy="534"/>
            </a:xfrm>
          </p:grpSpPr>
          <p:pic>
            <p:nvPicPr>
              <p:cNvPr id="10254" name="Picture 23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790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5" name="Picture 24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3408" y="1050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6" name="Picture 25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784" y="1008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0257" name="Picture 26" descr="SPARKLES"/>
              <p:cNvPicPr>
                <a:picLocks noChangeAspect="1" noChangeArrowheads="1" noCrop="1"/>
              </p:cNvPicPr>
              <p:nvPr/>
            </p:nvPicPr>
            <p:blipFill>
              <a:blip r:embed="rId2"/>
              <a:srcRect/>
              <a:stretch>
                <a:fillRect/>
              </a:stretch>
            </p:blipFill>
            <p:spPr bwMode="auto">
              <a:xfrm>
                <a:off x="2350" y="1056"/>
                <a:ext cx="386" cy="4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10244" name="Group 27"/>
          <p:cNvGrpSpPr>
            <a:grpSpLocks/>
          </p:cNvGrpSpPr>
          <p:nvPr/>
        </p:nvGrpSpPr>
        <p:grpSpPr bwMode="auto">
          <a:xfrm>
            <a:off x="685800" y="2133600"/>
            <a:ext cx="5105400" cy="847725"/>
            <a:chOff x="2350" y="1008"/>
            <a:chExt cx="1826" cy="534"/>
          </a:xfrm>
        </p:grpSpPr>
        <p:pic>
          <p:nvPicPr>
            <p:cNvPr id="10248" name="Picture 28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49" name="Picture 29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0" name="Picture 30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51" name="Picture 31" descr="SPARKLES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45" name="Freeform 39"/>
          <p:cNvSpPr>
            <a:spLocks/>
          </p:cNvSpPr>
          <p:nvPr/>
        </p:nvSpPr>
        <p:spPr bwMode="auto">
          <a:xfrm>
            <a:off x="7339013" y="3629025"/>
            <a:ext cx="9525" cy="1588"/>
          </a:xfrm>
          <a:custGeom>
            <a:avLst/>
            <a:gdLst>
              <a:gd name="T0" fmla="*/ 0 w 6"/>
              <a:gd name="T1" fmla="*/ 0 h 1588"/>
              <a:gd name="T2" fmla="*/ 0 w 6"/>
              <a:gd name="T3" fmla="*/ 0 h 1588"/>
              <a:gd name="T4" fmla="*/ 2147483647 w 6"/>
              <a:gd name="T5" fmla="*/ 0 h 1588"/>
              <a:gd name="T6" fmla="*/ 0 w 6"/>
              <a:gd name="T7" fmla="*/ 0 h 1588"/>
              <a:gd name="T8" fmla="*/ 0 60000 65536"/>
              <a:gd name="T9" fmla="*/ 0 60000 65536"/>
              <a:gd name="T10" fmla="*/ 0 60000 65536"/>
              <a:gd name="T11" fmla="*/ 0 60000 65536"/>
              <a:gd name="T12" fmla="*/ 0 w 6"/>
              <a:gd name="T13" fmla="*/ 0 h 1588"/>
              <a:gd name="T14" fmla="*/ 6 w 6"/>
              <a:gd name="T15" fmla="*/ 1588 h 1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" h="1588">
                <a:moveTo>
                  <a:pt x="0" y="0"/>
                </a:moveTo>
                <a:lnTo>
                  <a:pt x="0" y="0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solidFill>
            <a:srgbClr val="440908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79" name="Text Box 43"/>
          <p:cNvSpPr txBox="1">
            <a:spLocks noChangeArrowheads="1"/>
          </p:cNvSpPr>
          <p:nvPr/>
        </p:nvSpPr>
        <p:spPr bwMode="auto">
          <a:xfrm>
            <a:off x="3276600" y="1905000"/>
            <a:ext cx="2041525" cy="708025"/>
          </a:xfrm>
          <a:prstGeom prst="rect">
            <a:avLst/>
          </a:prstGeom>
          <a:solidFill>
            <a:schemeClr val="accent3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6600"/>
                </a:solidFill>
                <a:latin typeface="Arial"/>
              </a:rPr>
              <a:t>TOÁN 4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65546" y="2967335"/>
            <a:ext cx="8497454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kern="10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/>
                <a:cs typeface="Times New Roman"/>
              </a:rPr>
              <a:t>Biểu thức có chứa ba chữ</a:t>
            </a:r>
            <a:endParaRPr lang="en-US" sz="44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15" name="Text Box 19"/>
          <p:cNvSpPr txBox="1">
            <a:spLocks noChangeArrowheads="1"/>
          </p:cNvSpPr>
          <p:nvPr/>
        </p:nvSpPr>
        <p:spPr bwMode="auto">
          <a:xfrm>
            <a:off x="685800" y="1752600"/>
            <a:ext cx="11811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800" b="1" i="1">
                <a:latin typeface="Arial" charset="0"/>
              </a:rPr>
              <a:t>Ví dụ:</a:t>
            </a:r>
          </a:p>
        </p:txBody>
      </p:sp>
      <p:sp>
        <p:nvSpPr>
          <p:cNvPr id="183316" name="Text Box 20"/>
          <p:cNvSpPr txBox="1">
            <a:spLocks noChangeArrowheads="1"/>
          </p:cNvSpPr>
          <p:nvPr/>
        </p:nvSpPr>
        <p:spPr bwMode="auto">
          <a:xfrm>
            <a:off x="479425" y="2362200"/>
            <a:ext cx="828357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>
                <a:solidFill>
                  <a:srgbClr val="CC00FF"/>
                </a:solidFill>
                <a:latin typeface="Arial" charset="0"/>
              </a:rPr>
              <a:t>An, Bình và Cường cùng đi câu cá. An câu được …. con cá, Bình câu được … con cá, Cường câu được … con cá. Cả ba người câu được … con cá.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15" grpId="0"/>
      <p:bldP spid="1833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Text Box 11"/>
          <p:cNvSpPr txBox="1">
            <a:spLocks noChangeArrowheads="1"/>
          </p:cNvSpPr>
          <p:nvPr/>
        </p:nvSpPr>
        <p:spPr bwMode="auto">
          <a:xfrm>
            <a:off x="768350" y="2022475"/>
            <a:ext cx="3925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Số cá câu được có thể là:</a:t>
            </a:r>
          </a:p>
        </p:txBody>
      </p:sp>
      <p:grpSp>
        <p:nvGrpSpPr>
          <p:cNvPr id="2" name="Group 250"/>
          <p:cNvGrpSpPr>
            <a:grpSpLocks/>
          </p:cNvGrpSpPr>
          <p:nvPr/>
        </p:nvGrpSpPr>
        <p:grpSpPr bwMode="auto">
          <a:xfrm>
            <a:off x="5638800" y="1905000"/>
            <a:ext cx="3276600" cy="1981200"/>
            <a:chOff x="3552" y="1200"/>
            <a:chExt cx="2064" cy="1248"/>
          </a:xfrm>
        </p:grpSpPr>
        <p:sp>
          <p:nvSpPr>
            <p:cNvPr id="1095" name="AutoShape 135"/>
            <p:cNvSpPr>
              <a:spLocks noChangeArrowheads="1"/>
            </p:cNvSpPr>
            <p:nvPr/>
          </p:nvSpPr>
          <p:spPr bwMode="auto">
            <a:xfrm>
              <a:off x="3552" y="1200"/>
              <a:ext cx="2064" cy="1248"/>
            </a:xfrm>
            <a:prstGeom prst="cloudCallout">
              <a:avLst>
                <a:gd name="adj1" fmla="val -59157"/>
                <a:gd name="adj2" fmla="val 133653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400">
                <a:latin typeface="Arial" charset="0"/>
              </a:endParaRPr>
            </a:p>
          </p:txBody>
        </p:sp>
        <p:sp>
          <p:nvSpPr>
            <p:cNvPr id="1096" name="Text Box 136"/>
            <p:cNvSpPr txBox="1">
              <a:spLocks noChangeArrowheads="1"/>
            </p:cNvSpPr>
            <p:nvPr/>
          </p:nvSpPr>
          <p:spPr bwMode="auto">
            <a:xfrm>
              <a:off x="3648" y="1488"/>
              <a:ext cx="1968" cy="8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600" b="1">
                  <a:solidFill>
                    <a:srgbClr val="0000FF"/>
                  </a:solidFill>
                  <a:latin typeface="Arial" charset="0"/>
                </a:rPr>
                <a:t>a + b + c là biểu thức có chứa ba chữ.</a:t>
              </a:r>
            </a:p>
          </p:txBody>
        </p:sp>
      </p:grpSp>
      <p:grpSp>
        <p:nvGrpSpPr>
          <p:cNvPr id="3" name="Group 142"/>
          <p:cNvGrpSpPr>
            <a:grpSpLocks/>
          </p:cNvGrpSpPr>
          <p:nvPr/>
        </p:nvGrpSpPr>
        <p:grpSpPr bwMode="auto">
          <a:xfrm>
            <a:off x="5486400" y="3924300"/>
            <a:ext cx="3581400" cy="2667000"/>
            <a:chOff x="3264" y="2496"/>
            <a:chExt cx="2256" cy="1680"/>
          </a:xfrm>
        </p:grpSpPr>
        <p:sp>
          <p:nvSpPr>
            <p:cNvPr id="184459" name="AutoShape 139"/>
            <p:cNvSpPr>
              <a:spLocks noChangeArrowheads="1"/>
            </p:cNvSpPr>
            <p:nvPr/>
          </p:nvSpPr>
          <p:spPr bwMode="auto">
            <a:xfrm>
              <a:off x="3264" y="2496"/>
              <a:ext cx="2256" cy="1680"/>
            </a:xfrm>
            <a:prstGeom prst="star16">
              <a:avLst>
                <a:gd name="adj" fmla="val 37500"/>
              </a:avLst>
            </a:prstGeom>
            <a:gradFill rotWithShape="1">
              <a:gsLst>
                <a:gs pos="0">
                  <a:schemeClr val="bg1"/>
                </a:gs>
                <a:gs pos="50000">
                  <a:srgbClr val="DB81CA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094" name="Text Box 140"/>
            <p:cNvSpPr txBox="1">
              <a:spLocks noChangeArrowheads="1"/>
            </p:cNvSpPr>
            <p:nvPr/>
          </p:nvSpPr>
          <p:spPr bwMode="auto">
            <a:xfrm>
              <a:off x="3489" y="2880"/>
              <a:ext cx="1776" cy="1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>
                  <a:solidFill>
                    <a:srgbClr val="FFFF00"/>
                  </a:solidFill>
                  <a:latin typeface="Arial" charset="0"/>
                </a:rPr>
                <a:t>Mỗi lần thay chữ bằng số ta tính được một giá trị của biểu thức a + b + c</a:t>
              </a:r>
            </a:p>
          </p:txBody>
        </p:sp>
      </p:grpSp>
      <p:sp>
        <p:nvSpPr>
          <p:cNvPr id="1050" name="Text Box 144"/>
          <p:cNvSpPr txBox="1">
            <a:spLocks noChangeArrowheads="1"/>
          </p:cNvSpPr>
          <p:nvPr/>
        </p:nvSpPr>
        <p:spPr bwMode="auto">
          <a:xfrm>
            <a:off x="457200" y="990600"/>
            <a:ext cx="828357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200">
                <a:solidFill>
                  <a:srgbClr val="CC66FF"/>
                </a:solidFill>
                <a:latin typeface="Arial" charset="0"/>
              </a:rPr>
              <a:t> </a:t>
            </a:r>
            <a:r>
              <a:rPr lang="en-US" sz="2200">
                <a:latin typeface="Arial" charset="0"/>
              </a:rPr>
              <a:t>            </a:t>
            </a:r>
            <a:r>
              <a:rPr lang="en-US" sz="2200">
                <a:solidFill>
                  <a:srgbClr val="CC00FF"/>
                </a:solidFill>
                <a:latin typeface="Arial" charset="0"/>
              </a:rPr>
              <a:t>An, Bình và Cường cùng đi câu cá. An câu được …. con cá, Bình câu được … con cá, Cường câu được … con cá. Cả ba người câu được … con cá. </a:t>
            </a:r>
          </a:p>
        </p:txBody>
      </p:sp>
      <p:graphicFrame>
        <p:nvGraphicFramePr>
          <p:cNvPr id="184553" name="Group 233"/>
          <p:cNvGraphicFramePr>
            <a:graphicFrameLocks noGrp="1"/>
          </p:cNvGraphicFramePr>
          <p:nvPr/>
        </p:nvGraphicFramePr>
        <p:xfrm>
          <a:off x="228600" y="2489200"/>
          <a:ext cx="5029200" cy="3362405"/>
        </p:xfrm>
        <a:graphic>
          <a:graphicData uri="http://schemas.openxmlformats.org/drawingml/2006/table">
            <a:tbl>
              <a:tblPr/>
              <a:tblGrid>
                <a:gridCol w="990600"/>
                <a:gridCol w="1066800"/>
                <a:gridCol w="1295400"/>
                <a:gridCol w="1676400"/>
              </a:tblGrid>
              <a:tr h="6777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6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2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0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8" name="Text Box 213"/>
          <p:cNvSpPr txBox="1">
            <a:spLocks noChangeArrowheads="1"/>
          </p:cNvSpPr>
          <p:nvPr/>
        </p:nvSpPr>
        <p:spPr bwMode="auto">
          <a:xfrm>
            <a:off x="185738" y="2438400"/>
            <a:ext cx="10461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9900"/>
                </a:solidFill>
                <a:latin typeface="Arial" charset="0"/>
              </a:rPr>
              <a:t>Số cá </a:t>
            </a:r>
          </a:p>
          <a:p>
            <a:r>
              <a:rPr lang="en-US" sz="2200">
                <a:solidFill>
                  <a:srgbClr val="009900"/>
                </a:solidFill>
                <a:latin typeface="Arial" charset="0"/>
              </a:rPr>
              <a:t>của An</a:t>
            </a:r>
          </a:p>
        </p:txBody>
      </p:sp>
      <p:sp>
        <p:nvSpPr>
          <p:cNvPr id="1089" name="Text Box 214"/>
          <p:cNvSpPr txBox="1">
            <a:spLocks noChangeArrowheads="1"/>
          </p:cNvSpPr>
          <p:nvPr/>
        </p:nvSpPr>
        <p:spPr bwMode="auto">
          <a:xfrm>
            <a:off x="1101725" y="2438400"/>
            <a:ext cx="129857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0000FF"/>
                </a:solidFill>
                <a:latin typeface="Arial" charset="0"/>
              </a:rPr>
              <a:t>Số cá </a:t>
            </a:r>
          </a:p>
          <a:p>
            <a:r>
              <a:rPr lang="en-US" sz="2200">
                <a:solidFill>
                  <a:srgbClr val="0000FF"/>
                </a:solidFill>
                <a:latin typeface="Arial" charset="0"/>
              </a:rPr>
              <a:t>của Bình</a:t>
            </a:r>
          </a:p>
        </p:txBody>
      </p:sp>
      <p:sp>
        <p:nvSpPr>
          <p:cNvPr id="1090" name="Text Box 218"/>
          <p:cNvSpPr txBox="1">
            <a:spLocks noChangeArrowheads="1"/>
          </p:cNvSpPr>
          <p:nvPr/>
        </p:nvSpPr>
        <p:spPr bwMode="auto">
          <a:xfrm>
            <a:off x="2127250" y="2438400"/>
            <a:ext cx="16113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FF"/>
                </a:solidFill>
                <a:latin typeface="Arial" charset="0"/>
              </a:rPr>
              <a:t>Số cá </a:t>
            </a:r>
          </a:p>
          <a:p>
            <a:r>
              <a:rPr lang="en-US" sz="2200">
                <a:solidFill>
                  <a:srgbClr val="FF00FF"/>
                </a:solidFill>
                <a:latin typeface="Arial" charset="0"/>
              </a:rPr>
              <a:t>của Cường</a:t>
            </a:r>
          </a:p>
        </p:txBody>
      </p:sp>
      <p:sp>
        <p:nvSpPr>
          <p:cNvPr id="1091" name="Text Box 223"/>
          <p:cNvSpPr txBox="1">
            <a:spLocks noChangeArrowheads="1"/>
          </p:cNvSpPr>
          <p:nvPr/>
        </p:nvSpPr>
        <p:spPr bwMode="auto">
          <a:xfrm>
            <a:off x="3525838" y="2438400"/>
            <a:ext cx="17827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Arial" charset="0"/>
              </a:rPr>
              <a:t>Số cá của</a:t>
            </a:r>
          </a:p>
          <a:p>
            <a:r>
              <a:rPr lang="en-US" sz="2200">
                <a:solidFill>
                  <a:srgbClr val="FF0000"/>
                </a:solidFill>
                <a:latin typeface="Arial" charset="0"/>
              </a:rPr>
              <a:t> cả ba người</a:t>
            </a:r>
          </a:p>
        </p:txBody>
      </p:sp>
      <p:sp>
        <p:nvSpPr>
          <p:cNvPr id="1092" name="Text Box 8"/>
          <p:cNvSpPr txBox="1">
            <a:spLocks noChangeArrowheads="1"/>
          </p:cNvSpPr>
          <p:nvPr/>
        </p:nvSpPr>
        <p:spPr bwMode="auto">
          <a:xfrm>
            <a:off x="546100" y="969963"/>
            <a:ext cx="969963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n-US" sz="2200" b="1" i="1">
                <a:solidFill>
                  <a:srgbClr val="000000"/>
                </a:solidFill>
                <a:latin typeface="Arial" charset="0"/>
              </a:rPr>
              <a:t>Ví dụ:</a:t>
            </a:r>
          </a:p>
        </p:txBody>
      </p:sp>
    </p:spTree>
    <p:controls>
      <p:control spid="1026" name="TextBox1" r:id="rId2" imgW="533520" imgH="419040"/>
      <p:control spid="1027" name="TextBox2" r:id="rId3" imgW="533520" imgH="419040"/>
      <p:control spid="1028" name="TextBox3" r:id="rId4" imgW="533520" imgH="419040"/>
      <p:control spid="1029" name="TextBox5" r:id="rId5" imgW="533520" imgH="419040"/>
      <p:control spid="1030" name="TextBox6" r:id="rId6" imgW="533520" imgH="419040"/>
      <p:control spid="1031" name="TextBox4" r:id="rId7" imgW="609480" imgH="438120"/>
      <p:control spid="1032" name="TextBox8" r:id="rId8" imgW="609480" imgH="438120"/>
      <p:control spid="1033" name="TextBox9" r:id="rId9" imgW="609480" imgH="438120"/>
      <p:control spid="1034" name="TextBox10" r:id="rId10" imgW="609480" imgH="438120"/>
      <p:control spid="1035" name="TextBox11" r:id="rId11" imgW="609480" imgH="438120"/>
      <p:control spid="1036" name="TextBox7" r:id="rId12" imgW="609480" imgH="438120"/>
      <p:control spid="1037" name="TextBox12" r:id="rId13" imgW="609480" imgH="438120"/>
      <p:control spid="1038" name="TextBox13" r:id="rId14" imgW="609480" imgH="438120"/>
      <p:control spid="1039" name="TextBox14" r:id="rId15" imgW="609480" imgH="438120"/>
      <p:control spid="1040" name="TextBox15" r:id="rId16" imgW="609480" imgH="438120"/>
      <p:control spid="1041" name="TextBox16" r:id="rId17" imgW="1371600" imgH="438120"/>
      <p:control spid="1042" name="TextBox17" r:id="rId18" imgW="1371600" imgH="438120"/>
      <p:control spid="1043" name="TextBox18" r:id="rId19" imgW="1371600" imgH="438120"/>
      <p:control spid="1044" name="TextBox19" r:id="rId20" imgW="1371600" imgH="438120"/>
      <p:control spid="1045" name="TextBox20" r:id="rId21" imgW="1371600" imgH="438120"/>
    </p:controls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23" name="Rectangle 11"/>
          <p:cNvSpPr>
            <a:spLocks noChangeArrowheads="1"/>
          </p:cNvSpPr>
          <p:nvPr/>
        </p:nvSpPr>
        <p:spPr bwMode="auto">
          <a:xfrm>
            <a:off x="304800" y="2217738"/>
            <a:ext cx="8305800" cy="2455862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ko-KR" sz="3200" b="1">
                <a:solidFill>
                  <a:srgbClr val="00CC00"/>
                </a:solidFill>
                <a:latin typeface="Arial" charset="0"/>
                <a:ea typeface="Gulim" pitchFamily="34" charset="-127"/>
              </a:rPr>
              <a:t>1. Lấy ví dụ về biểu thức có </a:t>
            </a:r>
            <a:r>
              <a:rPr lang="en-US" altLang="ko-KR" sz="3200" b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chứa ba chữ</a:t>
            </a:r>
          </a:p>
          <a:p>
            <a:pPr algn="just">
              <a:lnSpc>
                <a:spcPct val="120000"/>
              </a:lnSpc>
            </a:pPr>
            <a:r>
              <a:rPr lang="en-US" altLang="ko-KR" sz="3200" b="1">
                <a:solidFill>
                  <a:srgbClr val="00CC00"/>
                </a:solidFill>
                <a:latin typeface="Arial" charset="0"/>
                <a:ea typeface="Gulim" pitchFamily="34" charset="-127"/>
              </a:rPr>
              <a:t>2. Tìm điểm giống nhau và khác nhau giữa biểu thức </a:t>
            </a:r>
            <a:r>
              <a:rPr lang="en-US" altLang="ko-KR" sz="3200" b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có chứa ba chữ </a:t>
            </a:r>
            <a:r>
              <a:rPr lang="en-US" altLang="ko-KR" sz="3200" b="1">
                <a:solidFill>
                  <a:srgbClr val="00CC00"/>
                </a:solidFill>
                <a:latin typeface="Arial" charset="0"/>
                <a:ea typeface="Gulim" pitchFamily="34" charset="-127"/>
              </a:rPr>
              <a:t>và biểu thức </a:t>
            </a:r>
            <a:r>
              <a:rPr lang="en-US" altLang="ko-KR" sz="3200" b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có chứa hai chữ</a:t>
            </a:r>
          </a:p>
        </p:txBody>
      </p:sp>
      <p:pic>
        <p:nvPicPr>
          <p:cNvPr id="192525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3716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2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925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2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6" name="Rectangle 10"/>
          <p:cNvSpPr>
            <a:spLocks noChangeArrowheads="1"/>
          </p:cNvSpPr>
          <p:nvPr/>
        </p:nvSpPr>
        <p:spPr bwMode="auto">
          <a:xfrm>
            <a:off x="1981200" y="3198813"/>
            <a:ext cx="5562600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ko-KR" sz="2600">
                <a:solidFill>
                  <a:srgbClr val="FF3300"/>
                </a:solidFill>
                <a:latin typeface="Arial" charset="0"/>
                <a:ea typeface="Gulim" pitchFamily="34" charset="-127"/>
              </a:rPr>
              <a:t>- </a:t>
            </a:r>
            <a:r>
              <a:rPr lang="en-US" altLang="ko-KR" sz="2600" b="1" i="1">
                <a:solidFill>
                  <a:srgbClr val="FF3300"/>
                </a:solidFill>
                <a:latin typeface="Arial" charset="0"/>
                <a:ea typeface="Gulim" pitchFamily="34" charset="-127"/>
              </a:rPr>
              <a:t>Khác nhau</a:t>
            </a:r>
            <a:r>
              <a:rPr lang="en-US" altLang="ko-KR" sz="2600">
                <a:latin typeface="Arial" charset="0"/>
                <a:ea typeface="Gulim" pitchFamily="34" charset="-127"/>
              </a:rPr>
              <a:t>:</a:t>
            </a:r>
          </a:p>
          <a:p>
            <a:pPr algn="just"/>
            <a:r>
              <a:rPr lang="en-US" altLang="ko-KR" sz="2600">
                <a:solidFill>
                  <a:srgbClr val="009900"/>
                </a:solidFill>
                <a:latin typeface="Arial" charset="0"/>
                <a:ea typeface="Gulim" pitchFamily="34" charset="-127"/>
              </a:rPr>
              <a:t>+ Biểu thức có chứa 2 chữ: chỉ chứa 2 chữ trong biểu thức</a:t>
            </a:r>
          </a:p>
          <a:p>
            <a:pPr algn="just"/>
            <a:r>
              <a:rPr lang="en-US" altLang="ko-KR" sz="2600">
                <a:solidFill>
                  <a:srgbClr val="009900"/>
                </a:solidFill>
                <a:latin typeface="Arial" charset="0"/>
                <a:ea typeface="Gulim" pitchFamily="34" charset="-127"/>
              </a:rPr>
              <a:t>+ Biểu thức có chứa 3 chữ: chứa 3 chữ trong biểu thức </a:t>
            </a:r>
          </a:p>
        </p:txBody>
      </p:sp>
      <p:sp>
        <p:nvSpPr>
          <p:cNvPr id="193547" name="AutoShape 11"/>
          <p:cNvSpPr>
            <a:spLocks noChangeArrowheads="1"/>
          </p:cNvSpPr>
          <p:nvPr/>
        </p:nvSpPr>
        <p:spPr bwMode="auto">
          <a:xfrm>
            <a:off x="6629400" y="1295400"/>
            <a:ext cx="2514600" cy="1066800"/>
          </a:xfrm>
          <a:prstGeom prst="star16">
            <a:avLst>
              <a:gd name="adj" fmla="val 37500"/>
            </a:avLst>
          </a:prstGeom>
          <a:solidFill>
            <a:srgbClr val="FFFF99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>
                <a:solidFill>
                  <a:srgbClr val="FF00FF"/>
                </a:solidFill>
                <a:latin typeface="Arial" charset="0"/>
              </a:rPr>
              <a:t>m + n : p</a:t>
            </a:r>
          </a:p>
        </p:txBody>
      </p:sp>
      <p:sp>
        <p:nvSpPr>
          <p:cNvPr id="193548" name="AutoShape 12"/>
          <p:cNvSpPr>
            <a:spLocks noChangeArrowheads="1"/>
          </p:cNvSpPr>
          <p:nvPr/>
        </p:nvSpPr>
        <p:spPr bwMode="auto">
          <a:xfrm>
            <a:off x="7258050" y="2724150"/>
            <a:ext cx="1752600" cy="1219200"/>
          </a:xfrm>
          <a:prstGeom prst="star8">
            <a:avLst>
              <a:gd name="adj" fmla="val 3825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i="1">
                <a:solidFill>
                  <a:srgbClr val="FFFFCC"/>
                </a:solidFill>
                <a:latin typeface="Arial" charset="0"/>
              </a:rPr>
              <a:t>c : e x d</a:t>
            </a:r>
          </a:p>
        </p:txBody>
      </p:sp>
      <p:sp>
        <p:nvSpPr>
          <p:cNvPr id="193549" name="AutoShape 13"/>
          <p:cNvSpPr>
            <a:spLocks noChangeArrowheads="1"/>
          </p:cNvSpPr>
          <p:nvPr/>
        </p:nvSpPr>
        <p:spPr bwMode="auto">
          <a:xfrm>
            <a:off x="457200" y="1371600"/>
            <a:ext cx="1295400" cy="762000"/>
          </a:xfrm>
          <a:prstGeom prst="flowChartAlternateProcess">
            <a:avLst/>
          </a:prstGeom>
          <a:solidFill>
            <a:srgbClr val="CFFDD4"/>
          </a:solidFill>
          <a:ln w="9525">
            <a:solidFill>
              <a:srgbClr val="66FF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600">
                <a:solidFill>
                  <a:srgbClr val="0000FF"/>
                </a:solidFill>
                <a:latin typeface="Arial" charset="0"/>
              </a:rPr>
              <a:t>(p + q) - n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228600" y="2667000"/>
            <a:ext cx="1600200" cy="1066800"/>
            <a:chOff x="144" y="1920"/>
            <a:chExt cx="1008" cy="672"/>
          </a:xfrm>
        </p:grpSpPr>
        <p:sp>
          <p:nvSpPr>
            <p:cNvPr id="193554" name="AutoShape 18"/>
            <p:cNvSpPr>
              <a:spLocks noChangeArrowheads="1"/>
            </p:cNvSpPr>
            <p:nvPr/>
          </p:nvSpPr>
          <p:spPr bwMode="auto">
            <a:xfrm>
              <a:off x="144" y="1920"/>
              <a:ext cx="1008" cy="672"/>
            </a:xfrm>
            <a:prstGeom prst="cloudCallout">
              <a:avLst>
                <a:gd name="adj1" fmla="val 46926"/>
                <a:gd name="adj2" fmla="val 43602"/>
              </a:avLst>
            </a:prstGeom>
            <a:gradFill rotWithShape="1">
              <a:gsLst>
                <a:gs pos="0">
                  <a:srgbClr val="00CC00"/>
                </a:gs>
                <a:gs pos="50000">
                  <a:schemeClr val="bg1"/>
                </a:gs>
                <a:gs pos="100000">
                  <a:srgbClr val="00CC00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3327" name="WordArt 16"/>
            <p:cNvSpPr>
              <a:spLocks noChangeArrowheads="1" noChangeShapeType="1" noTextEdit="1"/>
            </p:cNvSpPr>
            <p:nvPr/>
          </p:nvSpPr>
          <p:spPr bwMode="auto">
            <a:xfrm>
              <a:off x="240" y="2088"/>
              <a:ext cx="816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b="1" i="1" kern="10">
                  <a:ln w="15875">
                    <a:solidFill>
                      <a:srgbClr val="FF0000"/>
                    </a:solidFill>
                    <a:round/>
                    <a:headEnd/>
                    <a:tailEnd/>
                  </a:ln>
                  <a:solidFill>
                    <a:srgbClr val="FFCC99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a - b + c -14 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28600" y="4114800"/>
            <a:ext cx="1676400" cy="1143000"/>
            <a:chOff x="144" y="2832"/>
            <a:chExt cx="1056" cy="720"/>
          </a:xfrm>
        </p:grpSpPr>
        <p:sp>
          <p:nvSpPr>
            <p:cNvPr id="193555" name="AutoShape 19"/>
            <p:cNvSpPr>
              <a:spLocks noChangeArrowheads="1"/>
            </p:cNvSpPr>
            <p:nvPr/>
          </p:nvSpPr>
          <p:spPr bwMode="auto">
            <a:xfrm>
              <a:off x="144" y="2832"/>
              <a:ext cx="1056" cy="720"/>
            </a:xfrm>
            <a:prstGeom prst="cloudCallout">
              <a:avLst>
                <a:gd name="adj1" fmla="val 59375"/>
                <a:gd name="adj2" fmla="val -55000"/>
              </a:avLst>
            </a:prstGeom>
            <a:gradFill rotWithShape="1">
              <a:gsLst>
                <a:gs pos="0">
                  <a:srgbClr val="FF66CC"/>
                </a:gs>
                <a:gs pos="50000">
                  <a:schemeClr val="bg1"/>
                </a:gs>
                <a:gs pos="100000">
                  <a:srgbClr val="FF66CC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/>
              </a:endParaRPr>
            </a:p>
          </p:txBody>
        </p:sp>
        <p:sp>
          <p:nvSpPr>
            <p:cNvPr id="1332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240" y="3024"/>
              <a:ext cx="864" cy="28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pt-BR" sz="3600" b="1" i="1" kern="10">
                  <a:ln w="15875">
                    <a:solidFill>
                      <a:srgbClr val="0000FF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effectLst>
                    <a:outerShdw dist="35921" dir="2700000" algn="ctr" rotWithShape="0">
                      <a:srgbClr val="808080">
                        <a:alpha val="79999"/>
                      </a:srgbClr>
                    </a:outerShdw>
                  </a:effectLst>
                  <a:latin typeface="Arial"/>
                  <a:cs typeface="Arial"/>
                </a:rPr>
                <a:t>4 x a + b : c</a:t>
              </a:r>
              <a:endParaRPr lang="en-US" sz="3600" b="1" i="1" kern="10">
                <a:ln w="1587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bg1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endParaRPr>
            </a:p>
          </p:txBody>
        </p:sp>
      </p:grpSp>
      <p:sp>
        <p:nvSpPr>
          <p:cNvPr id="193559" name="Rectangle 23"/>
          <p:cNvSpPr>
            <a:spLocks noChangeArrowheads="1"/>
          </p:cNvSpPr>
          <p:nvPr/>
        </p:nvSpPr>
        <p:spPr bwMode="auto">
          <a:xfrm>
            <a:off x="1981200" y="2082800"/>
            <a:ext cx="5715000" cy="132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altLang="ko-KR" sz="2600">
                <a:solidFill>
                  <a:srgbClr val="FF0000"/>
                </a:solidFill>
                <a:latin typeface="Arial" charset="0"/>
                <a:ea typeface="Gulim" pitchFamily="34" charset="-127"/>
              </a:rPr>
              <a:t>– </a:t>
            </a:r>
            <a:r>
              <a:rPr lang="en-US" altLang="ko-KR" sz="2600" b="1" i="1">
                <a:solidFill>
                  <a:srgbClr val="FF0000"/>
                </a:solidFill>
                <a:latin typeface="Arial" charset="0"/>
                <a:ea typeface="Gulim" pitchFamily="34" charset="-127"/>
              </a:rPr>
              <a:t>Giống</a:t>
            </a:r>
            <a:r>
              <a:rPr lang="en-US" altLang="ko-KR" sz="2600" b="1" i="1">
                <a:solidFill>
                  <a:srgbClr val="FF3300"/>
                </a:solidFill>
                <a:latin typeface="Arial" charset="0"/>
                <a:ea typeface="Gulim" pitchFamily="34" charset="-127"/>
              </a:rPr>
              <a:t> nhau</a:t>
            </a:r>
            <a:r>
              <a:rPr lang="en-US" altLang="ko-KR" sz="28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: </a:t>
            </a:r>
            <a:r>
              <a:rPr lang="en-US" altLang="ko-KR" sz="26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là các biểu thức có chứa chữ, có thể có hoặc không có phần số.</a:t>
            </a:r>
          </a:p>
        </p:txBody>
      </p:sp>
      <p:sp>
        <p:nvSpPr>
          <p:cNvPr id="193561" name="Oval 25"/>
          <p:cNvSpPr>
            <a:spLocks noChangeArrowheads="1"/>
          </p:cNvSpPr>
          <p:nvPr/>
        </p:nvSpPr>
        <p:spPr bwMode="auto">
          <a:xfrm>
            <a:off x="3200400" y="1524000"/>
            <a:ext cx="1905000" cy="685800"/>
          </a:xfrm>
          <a:prstGeom prst="ellipse">
            <a:avLst/>
          </a:prstGeom>
          <a:solidFill>
            <a:srgbClr val="CCFF33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CC00FF"/>
                </a:solidFill>
                <a:latin typeface="Arial" charset="0"/>
              </a:rPr>
              <a:t>a - b - 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3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3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35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3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35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3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35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9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35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3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46" grpId="0"/>
      <p:bldP spid="193547" grpId="0" animBg="1"/>
      <p:bldP spid="193548" grpId="0" animBg="1"/>
      <p:bldP spid="193549" grpId="0" animBg="1"/>
      <p:bldP spid="193559" grpId="0"/>
      <p:bldP spid="1935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9"/>
          <p:cNvSpPr txBox="1">
            <a:spLocks noChangeArrowheads="1"/>
          </p:cNvSpPr>
          <p:nvPr/>
        </p:nvSpPr>
        <p:spPr bwMode="auto">
          <a:xfrm>
            <a:off x="687388" y="1143000"/>
            <a:ext cx="156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tập 1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4339" name="Text Box 20"/>
          <p:cNvSpPr txBox="1">
            <a:spLocks noChangeArrowheads="1"/>
          </p:cNvSpPr>
          <p:nvPr/>
        </p:nvSpPr>
        <p:spPr bwMode="auto">
          <a:xfrm>
            <a:off x="955675" y="1676400"/>
            <a:ext cx="4418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Tính giá trị của a + b + c nếu:</a:t>
            </a:r>
          </a:p>
        </p:txBody>
      </p:sp>
      <p:sp>
        <p:nvSpPr>
          <p:cNvPr id="14340" name="Text Box 21"/>
          <p:cNvSpPr txBox="1">
            <a:spLocks noChangeArrowheads="1"/>
          </p:cNvSpPr>
          <p:nvPr/>
        </p:nvSpPr>
        <p:spPr bwMode="auto">
          <a:xfrm>
            <a:off x="303213" y="2209800"/>
            <a:ext cx="34988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9900"/>
                </a:solidFill>
                <a:latin typeface="Arial" charset="0"/>
              </a:rPr>
              <a:t>a)  a = 5, b = 7, c = 10</a:t>
            </a:r>
          </a:p>
        </p:txBody>
      </p:sp>
      <p:sp>
        <p:nvSpPr>
          <p:cNvPr id="14341" name="Text Box 22"/>
          <p:cNvSpPr txBox="1">
            <a:spLocks noChangeArrowheads="1"/>
          </p:cNvSpPr>
          <p:nvPr/>
        </p:nvSpPr>
        <p:spPr bwMode="auto">
          <a:xfrm>
            <a:off x="4819650" y="2209800"/>
            <a:ext cx="35147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600" b="1" i="1">
                <a:solidFill>
                  <a:srgbClr val="009900"/>
                </a:solidFill>
                <a:latin typeface="Arial" charset="0"/>
              </a:rPr>
              <a:t>b) a = 12, b = 15, c= 9</a:t>
            </a:r>
          </a:p>
        </p:txBody>
      </p:sp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066800" y="4292600"/>
            <a:ext cx="1255713" cy="650875"/>
            <a:chOff x="4140" y="4476"/>
            <a:chExt cx="791" cy="410"/>
          </a:xfrm>
        </p:grpSpPr>
        <p:pic>
          <p:nvPicPr>
            <p:cNvPr id="14366" name="Picture 25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7" name="Text Box 26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35</a:t>
              </a:r>
            </a:p>
          </p:txBody>
        </p:sp>
      </p:grp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1104900" y="2844800"/>
            <a:ext cx="1217613" cy="579438"/>
            <a:chOff x="672" y="3504"/>
            <a:chExt cx="767" cy="365"/>
          </a:xfrm>
        </p:grpSpPr>
        <p:pic>
          <p:nvPicPr>
            <p:cNvPr id="14364" name="Picture 28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5" name="Text Box 29"/>
            <p:cNvSpPr txBox="1">
              <a:spLocks noChangeArrowheads="1"/>
            </p:cNvSpPr>
            <p:nvPr/>
          </p:nvSpPr>
          <p:spPr bwMode="auto">
            <a:xfrm>
              <a:off x="1008" y="3504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12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1066800" y="3530600"/>
            <a:ext cx="1263650" cy="650875"/>
            <a:chOff x="2549" y="4522"/>
            <a:chExt cx="796" cy="410"/>
          </a:xfrm>
        </p:grpSpPr>
        <p:pic>
          <p:nvPicPr>
            <p:cNvPr id="14362" name="Picture 31" descr="B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3" name="Text Box 32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22</a:t>
              </a: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1079500" y="5054600"/>
            <a:ext cx="1193800" cy="638175"/>
            <a:chOff x="2370" y="3744"/>
            <a:chExt cx="752" cy="402"/>
          </a:xfrm>
        </p:grpSpPr>
        <p:pic>
          <p:nvPicPr>
            <p:cNvPr id="14360" name="Picture 34" descr="D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61" name="Text Box 35"/>
            <p:cNvSpPr txBox="1">
              <a:spLocks noChangeArrowheads="1"/>
            </p:cNvSpPr>
            <p:nvPr/>
          </p:nvSpPr>
          <p:spPr bwMode="auto">
            <a:xfrm>
              <a:off x="2753" y="379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75</a:t>
              </a: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5638800" y="4216400"/>
            <a:ext cx="1255713" cy="650875"/>
            <a:chOff x="4140" y="4476"/>
            <a:chExt cx="791" cy="410"/>
          </a:xfrm>
        </p:grpSpPr>
        <p:pic>
          <p:nvPicPr>
            <p:cNvPr id="14358" name="Picture 40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140" y="4476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9" name="Text Box 41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4500" y="4512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24</a:t>
              </a:r>
            </a:p>
          </p:txBody>
        </p:sp>
      </p:grpSp>
      <p:grpSp>
        <p:nvGrpSpPr>
          <p:cNvPr id="7" name="Group 42"/>
          <p:cNvGrpSpPr>
            <a:grpSpLocks/>
          </p:cNvGrpSpPr>
          <p:nvPr/>
        </p:nvGrpSpPr>
        <p:grpSpPr bwMode="auto">
          <a:xfrm>
            <a:off x="5672138" y="2768600"/>
            <a:ext cx="1217612" cy="579438"/>
            <a:chOff x="672" y="3504"/>
            <a:chExt cx="767" cy="365"/>
          </a:xfrm>
        </p:grpSpPr>
        <p:pic>
          <p:nvPicPr>
            <p:cNvPr id="14356" name="Picture 43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672" y="3504"/>
              <a:ext cx="384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7" name="Text Box 44"/>
            <p:cNvSpPr txBox="1">
              <a:spLocks noChangeArrowheads="1"/>
            </p:cNvSpPr>
            <p:nvPr/>
          </p:nvSpPr>
          <p:spPr bwMode="auto">
            <a:xfrm>
              <a:off x="1008" y="3504"/>
              <a:ext cx="43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 21</a:t>
              </a:r>
            </a:p>
          </p:txBody>
        </p:sp>
      </p:grpSp>
      <p:grpSp>
        <p:nvGrpSpPr>
          <p:cNvPr id="8" name="Group 45"/>
          <p:cNvGrpSpPr>
            <a:grpSpLocks/>
          </p:cNvGrpSpPr>
          <p:nvPr/>
        </p:nvGrpSpPr>
        <p:grpSpPr bwMode="auto">
          <a:xfrm>
            <a:off x="5638800" y="3454400"/>
            <a:ext cx="1263650" cy="650875"/>
            <a:chOff x="2549" y="4522"/>
            <a:chExt cx="796" cy="410"/>
          </a:xfrm>
        </p:grpSpPr>
        <p:pic>
          <p:nvPicPr>
            <p:cNvPr id="14354" name="Picture 46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549" y="4522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5" name="Text Box 47">
              <a:hlinkClick r:id="rId4" action="ppaction://hlinksldjump"/>
            </p:cNvPr>
            <p:cNvSpPr txBox="1">
              <a:spLocks noChangeArrowheads="1"/>
            </p:cNvSpPr>
            <p:nvPr/>
          </p:nvSpPr>
          <p:spPr bwMode="auto">
            <a:xfrm>
              <a:off x="2976" y="4560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27</a:t>
              </a:r>
            </a:p>
          </p:txBody>
        </p:sp>
      </p:grpSp>
      <p:grpSp>
        <p:nvGrpSpPr>
          <p:cNvPr id="9" name="Group 48"/>
          <p:cNvGrpSpPr>
            <a:grpSpLocks/>
          </p:cNvGrpSpPr>
          <p:nvPr/>
        </p:nvGrpSpPr>
        <p:grpSpPr bwMode="auto">
          <a:xfrm>
            <a:off x="5646738" y="4978400"/>
            <a:ext cx="1193800" cy="638175"/>
            <a:chOff x="2370" y="3744"/>
            <a:chExt cx="752" cy="402"/>
          </a:xfrm>
        </p:grpSpPr>
        <p:pic>
          <p:nvPicPr>
            <p:cNvPr id="14352" name="Picture 49" descr="D">
              <a:hlinkClick r:id="rId6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370" y="3744"/>
              <a:ext cx="423" cy="4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353" name="Text Box 50"/>
            <p:cNvSpPr txBox="1">
              <a:spLocks noChangeArrowheads="1"/>
            </p:cNvSpPr>
            <p:nvPr/>
          </p:nvSpPr>
          <p:spPr bwMode="auto">
            <a:xfrm>
              <a:off x="2753" y="3794"/>
              <a:ext cx="36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1" hangingPunct="1"/>
              <a:r>
                <a:rPr lang="en-US" sz="2800">
                  <a:solidFill>
                    <a:srgbClr val="0000FF"/>
                  </a:solidFill>
                  <a:latin typeface="Arial" charset="0"/>
                </a:rPr>
                <a:t>36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573088" y="1428750"/>
            <a:ext cx="15684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 u="sng">
                <a:solidFill>
                  <a:srgbClr val="000000"/>
                </a:solidFill>
                <a:latin typeface="Arial" charset="0"/>
              </a:rPr>
              <a:t>Bài tập 2</a:t>
            </a:r>
            <a:r>
              <a:rPr lang="en-US" sz="2400" b="1" i="1">
                <a:solidFill>
                  <a:srgbClr val="000000"/>
                </a:solidFill>
                <a:latin typeface="Arial" charset="0"/>
              </a:rPr>
              <a:t>:</a:t>
            </a:r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930275" y="1752600"/>
            <a:ext cx="5788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009900"/>
                </a:solidFill>
                <a:latin typeface="Arial" charset="0"/>
              </a:rPr>
              <a:t>a x b x c</a:t>
            </a:r>
            <a:r>
              <a:rPr lang="en-US" sz="2400" b="1">
                <a:solidFill>
                  <a:srgbClr val="CC00CC"/>
                </a:solidFill>
                <a:latin typeface="Arial" charset="0"/>
              </a:rPr>
              <a:t> là biểu thức có chứa ba chữ. </a:t>
            </a:r>
          </a:p>
        </p:txBody>
      </p:sp>
      <p:sp>
        <p:nvSpPr>
          <p:cNvPr id="197689" name="Text Box 57"/>
          <p:cNvSpPr txBox="1">
            <a:spLocks noChangeArrowheads="1"/>
          </p:cNvSpPr>
          <p:nvPr/>
        </p:nvSpPr>
        <p:spPr bwMode="auto">
          <a:xfrm>
            <a:off x="963613" y="2209800"/>
            <a:ext cx="6818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Tính giá trị của a x b x c nếu </a:t>
            </a:r>
            <a:r>
              <a:rPr lang="en-US" sz="2400" b="1" i="1">
                <a:solidFill>
                  <a:srgbClr val="0000FF"/>
                </a:solidFill>
                <a:latin typeface="Arial" charset="0"/>
              </a:rPr>
              <a:t>a = 4, b = 3, c= 5</a:t>
            </a:r>
            <a:r>
              <a:rPr lang="en-US" sz="2400" b="1">
                <a:solidFill>
                  <a:srgbClr val="CC00FF"/>
                </a:solidFill>
                <a:latin typeface="Arial" charset="0"/>
              </a:rPr>
              <a:t>.</a:t>
            </a:r>
          </a:p>
        </p:txBody>
      </p:sp>
      <p:sp>
        <p:nvSpPr>
          <p:cNvPr id="197690" name="Text Box 58"/>
          <p:cNvSpPr txBox="1">
            <a:spLocks noChangeArrowheads="1"/>
          </p:cNvSpPr>
          <p:nvPr/>
        </p:nvSpPr>
        <p:spPr bwMode="auto">
          <a:xfrm>
            <a:off x="-26988" y="5334000"/>
            <a:ext cx="9131301" cy="8620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solidFill>
                  <a:srgbClr val="000000"/>
                </a:solidFill>
                <a:latin typeface="Arial" charset="0"/>
              </a:rPr>
              <a:t>Nếu</a:t>
            </a:r>
            <a:r>
              <a:rPr lang="en-US" sz="2500">
                <a:latin typeface="Arial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Arial" charset="0"/>
              </a:rPr>
              <a:t>a = 15, b = 0, c= 37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thì giá trị của biểu thức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a x b x 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là:</a:t>
            </a:r>
          </a:p>
          <a:p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a x b x c = 15 x 0 x 37 = 0</a:t>
            </a:r>
            <a:r>
              <a:rPr lang="en-US" sz="2500">
                <a:solidFill>
                  <a:srgbClr val="CC00FF"/>
                </a:solidFill>
                <a:latin typeface="Arial" charset="0"/>
              </a:rPr>
              <a:t> </a:t>
            </a: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968375" y="2819400"/>
            <a:ext cx="34051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a)  a = 9, b = 5 và c = 2</a:t>
            </a:r>
          </a:p>
        </p:txBody>
      </p:sp>
      <p:sp>
        <p:nvSpPr>
          <p:cNvPr id="197643" name="Text Box 11"/>
          <p:cNvSpPr txBox="1">
            <a:spLocks noChangeArrowheads="1"/>
          </p:cNvSpPr>
          <p:nvPr/>
        </p:nvSpPr>
        <p:spPr bwMode="auto">
          <a:xfrm>
            <a:off x="1022350" y="4648200"/>
            <a:ext cx="3678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 i="1">
                <a:solidFill>
                  <a:srgbClr val="009900"/>
                </a:solidFill>
                <a:latin typeface="Arial" charset="0"/>
              </a:rPr>
              <a:t>b) a = 15, b = 0 và c = 37</a:t>
            </a:r>
          </a:p>
        </p:txBody>
      </p:sp>
      <p:sp>
        <p:nvSpPr>
          <p:cNvPr id="197691" name="Text Box 59"/>
          <p:cNvSpPr txBox="1">
            <a:spLocks noChangeArrowheads="1"/>
          </p:cNvSpPr>
          <p:nvPr/>
        </p:nvSpPr>
        <p:spPr bwMode="auto">
          <a:xfrm>
            <a:off x="1781175" y="2171700"/>
            <a:ext cx="4402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rgbClr val="CC00CC"/>
                </a:solidFill>
                <a:latin typeface="Arial" charset="0"/>
              </a:rPr>
              <a:t>Tính giá trị của a x b x c nếu:</a:t>
            </a:r>
            <a:endParaRPr lang="en-US" sz="2400" b="1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15369" name="Text Box 7"/>
          <p:cNvSpPr txBox="1">
            <a:spLocks noChangeArrowheads="1"/>
          </p:cNvSpPr>
          <p:nvPr/>
        </p:nvSpPr>
        <p:spPr bwMode="auto">
          <a:xfrm>
            <a:off x="2286000" y="1066800"/>
            <a:ext cx="55626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75000"/>
              </a:lnSpc>
              <a:spcBef>
                <a:spcPct val="50000"/>
              </a:spcBef>
            </a:pPr>
            <a:r>
              <a:rPr lang="en-US" sz="2400" b="1">
                <a:solidFill>
                  <a:srgbClr val="FF3300"/>
                </a:solidFill>
                <a:latin typeface="Arial" charset="0"/>
                <a:cs typeface="Times New Roman" pitchFamily="18" charset="0"/>
              </a:rPr>
              <a:t>BI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Ể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U TH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ỨC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Ó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ỨA</a:t>
            </a:r>
            <a:r>
              <a:rPr lang="en-US" sz="2400" b="1">
                <a:solidFill>
                  <a:srgbClr val="FF3300"/>
                </a:solidFill>
                <a:latin typeface="Arial" charset="0"/>
              </a:rPr>
              <a:t> BA CH</a:t>
            </a:r>
            <a:r>
              <a:rPr lang="vi-VN" sz="2400" b="1">
                <a:solidFill>
                  <a:srgbClr val="FF3300"/>
                </a:solidFill>
                <a:latin typeface="Arial" charset="0"/>
              </a:rPr>
              <a:t>Ữ</a:t>
            </a:r>
          </a:p>
        </p:txBody>
      </p:sp>
      <p:sp>
        <p:nvSpPr>
          <p:cNvPr id="15370" name="Text Box 14"/>
          <p:cNvSpPr txBox="1">
            <a:spLocks noChangeArrowheads="1"/>
          </p:cNvSpPr>
          <p:nvPr/>
        </p:nvSpPr>
        <p:spPr bwMode="auto">
          <a:xfrm>
            <a:off x="1905000" y="76200"/>
            <a:ext cx="5464175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5000"/>
              </a:lnSpc>
              <a:spcBef>
                <a:spcPct val="50000"/>
              </a:spcBef>
            </a:pPr>
            <a:endParaRPr lang="en-US" sz="2600" b="1" i="1">
              <a:solidFill>
                <a:srgbClr val="000000"/>
              </a:solidFill>
              <a:latin typeface="Arial" charset="0"/>
              <a:cs typeface="Times New Roman" pitchFamily="18" charset="0"/>
            </a:endParaRPr>
          </a:p>
          <a:p>
            <a:pPr>
              <a:lnSpc>
                <a:spcPct val="65000"/>
              </a:lnSpc>
              <a:spcBef>
                <a:spcPct val="50000"/>
              </a:spcBef>
            </a:pPr>
            <a:r>
              <a:rPr lang="en-US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To</a:t>
            </a:r>
            <a:r>
              <a:rPr lang="vi-VN" sz="2600" b="1" u="sng">
                <a:solidFill>
                  <a:srgbClr val="000000"/>
                </a:solidFill>
                <a:latin typeface="Arial" charset="0"/>
                <a:cs typeface="Times New Roman" pitchFamily="18" charset="0"/>
              </a:rPr>
              <a:t>án</a:t>
            </a:r>
          </a:p>
        </p:txBody>
      </p:sp>
      <p:sp>
        <p:nvSpPr>
          <p:cNvPr id="38" name="Text Box 58"/>
          <p:cNvSpPr txBox="1">
            <a:spLocks noChangeArrowheads="1"/>
          </p:cNvSpPr>
          <p:nvPr/>
        </p:nvSpPr>
        <p:spPr bwMode="auto">
          <a:xfrm>
            <a:off x="301625" y="3657600"/>
            <a:ext cx="8815388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solidFill>
                  <a:srgbClr val="000000"/>
                </a:solidFill>
                <a:latin typeface="Arial" charset="0"/>
              </a:rPr>
              <a:t>Nếu</a:t>
            </a:r>
            <a:r>
              <a:rPr lang="en-US" sz="2500">
                <a:latin typeface="Arial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Arial" charset="0"/>
              </a:rPr>
              <a:t>a = 9, b = 5, c = 2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thì giá trị của biểu thức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a </a:t>
            </a:r>
            <a:r>
              <a:rPr lang="en-US" b="1" i="1">
                <a:solidFill>
                  <a:srgbClr val="009900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 b </a:t>
            </a:r>
            <a:r>
              <a:rPr lang="en-US" b="1" i="1">
                <a:solidFill>
                  <a:srgbClr val="009900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 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là:</a:t>
            </a:r>
          </a:p>
          <a:p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a 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b 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c = 9 </a:t>
            </a:r>
            <a:r>
              <a:rPr lang="en-US" sz="16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5 </a:t>
            </a:r>
            <a:r>
              <a:rPr lang="en-US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2 = 45 </a:t>
            </a:r>
            <a:r>
              <a:rPr lang="en-US" sz="2000" b="1" i="1">
                <a:solidFill>
                  <a:srgbClr val="CC00FF"/>
                </a:solidFill>
                <a:latin typeface="Arial" charset="0"/>
              </a:rPr>
              <a:t>X</a:t>
            </a:r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 2 = 90</a:t>
            </a:r>
            <a:r>
              <a:rPr lang="en-US" sz="2500">
                <a:solidFill>
                  <a:srgbClr val="CC00FF"/>
                </a:solidFill>
                <a:latin typeface="Arial" charset="0"/>
              </a:rPr>
              <a:t> </a:t>
            </a:r>
          </a:p>
        </p:txBody>
      </p:sp>
      <p:sp>
        <p:nvSpPr>
          <p:cNvPr id="39" name="Text Box 58"/>
          <p:cNvSpPr txBox="1">
            <a:spLocks noChangeArrowheads="1"/>
          </p:cNvSpPr>
          <p:nvPr/>
        </p:nvSpPr>
        <p:spPr bwMode="auto">
          <a:xfrm>
            <a:off x="334963" y="3048000"/>
            <a:ext cx="8774112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500">
                <a:solidFill>
                  <a:srgbClr val="000000"/>
                </a:solidFill>
                <a:latin typeface="Arial" charset="0"/>
              </a:rPr>
              <a:t>Nếu</a:t>
            </a:r>
            <a:r>
              <a:rPr lang="en-US" sz="2500">
                <a:latin typeface="Arial" charset="0"/>
              </a:rPr>
              <a:t> </a:t>
            </a:r>
            <a:r>
              <a:rPr lang="en-US" sz="2500" b="1" i="1">
                <a:solidFill>
                  <a:srgbClr val="0000FF"/>
                </a:solidFill>
                <a:latin typeface="Arial" charset="0"/>
              </a:rPr>
              <a:t>a = 4, b = 3, c= 5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thì giá trị của biểu thức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9900"/>
                </a:solidFill>
                <a:latin typeface="Arial" charset="0"/>
              </a:rPr>
              <a:t>a x b x c</a:t>
            </a:r>
            <a:r>
              <a:rPr lang="en-US" sz="2500" b="1" i="1">
                <a:latin typeface="Arial" charset="0"/>
              </a:rPr>
              <a:t> </a:t>
            </a:r>
            <a:r>
              <a:rPr lang="en-US" sz="2500" b="1" i="1">
                <a:solidFill>
                  <a:srgbClr val="000000"/>
                </a:solidFill>
                <a:latin typeface="Arial" charset="0"/>
              </a:rPr>
              <a:t>là:</a:t>
            </a:r>
          </a:p>
          <a:p>
            <a:r>
              <a:rPr lang="en-US" sz="2500" b="1" i="1">
                <a:solidFill>
                  <a:srgbClr val="CC00FF"/>
                </a:solidFill>
                <a:latin typeface="Arial" charset="0"/>
              </a:rPr>
              <a:t>a x b x c = 4 x 3 x 5 = 12 x 5 = 60</a:t>
            </a:r>
            <a:r>
              <a:rPr lang="en-US" sz="2500">
                <a:solidFill>
                  <a:srgbClr val="CC00FF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7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7" dur="500"/>
                                        <p:tgtEl>
                                          <p:spTgt spid="1976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7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3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7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97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976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76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9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9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41" grpId="0"/>
      <p:bldP spid="197689" grpId="0"/>
      <p:bldP spid="197689" grpId="1"/>
      <p:bldP spid="197690" grpId="0" animBg="1"/>
      <p:bldP spid="197642" grpId="0"/>
      <p:bldP spid="197643" grpId="0"/>
      <p:bldP spid="197691" grpId="0"/>
      <p:bldP spid="38" grpId="0"/>
      <p:bldP spid="39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2025</TotalTime>
  <Words>913</Words>
  <Application>Microsoft PowerPoint</Application>
  <PresentationFormat>On-screen Show (4:3)</PresentationFormat>
  <Paragraphs>127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Flow</vt:lpstr>
      <vt:lpstr>Clip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Chibi 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 Tuyen</dc:creator>
  <cp:lastModifiedBy>Admin</cp:lastModifiedBy>
  <cp:revision>132</cp:revision>
  <cp:lastPrinted>1601-01-01T00:00:00Z</cp:lastPrinted>
  <dcterms:created xsi:type="dcterms:W3CDTF">2006-02-21T00:28:28Z</dcterms:created>
  <dcterms:modified xsi:type="dcterms:W3CDTF">2019-08-09T11:08:46Z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