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4" r:id="rId2"/>
    <p:sldId id="275" r:id="rId3"/>
    <p:sldId id="258" r:id="rId4"/>
    <p:sldId id="293" r:id="rId5"/>
    <p:sldId id="259" r:id="rId6"/>
    <p:sldId id="277" r:id="rId7"/>
    <p:sldId id="260" r:id="rId8"/>
    <p:sldId id="332" r:id="rId9"/>
    <p:sldId id="281" r:id="rId10"/>
    <p:sldId id="334" r:id="rId11"/>
    <p:sldId id="343" r:id="rId12"/>
    <p:sldId id="338" r:id="rId13"/>
    <p:sldId id="342" r:id="rId14"/>
    <p:sldId id="279" r:id="rId15"/>
    <p:sldId id="262" r:id="rId16"/>
    <p:sldId id="305" r:id="rId17"/>
    <p:sldId id="306" r:id="rId18"/>
    <p:sldId id="265" r:id="rId19"/>
    <p:sldId id="336" r:id="rId20"/>
    <p:sldId id="282" r:id="rId21"/>
    <p:sldId id="337" r:id="rId22"/>
    <p:sldId id="300" r:id="rId23"/>
    <p:sldId id="314" r:id="rId24"/>
    <p:sldId id="315" r:id="rId25"/>
    <p:sldId id="290" r:id="rId26"/>
    <p:sldId id="291" r:id="rId27"/>
    <p:sldId id="292" r:id="rId28"/>
    <p:sldId id="339" r:id="rId29"/>
    <p:sldId id="344" r:id="rId30"/>
    <p:sldId id="303" r:id="rId31"/>
    <p:sldId id="310" r:id="rId32"/>
    <p:sldId id="312" r:id="rId33"/>
    <p:sldId id="320" r:id="rId34"/>
    <p:sldId id="325" r:id="rId35"/>
    <p:sldId id="32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25901-E255-4C55-8154-5DE48B22D7D4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92160-3D6C-4F3B-8521-B74884F95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E3E-61F9-4A2A-B6A6-989310BE1B15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330F-B90B-408D-A8F2-5CD48BC6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E3E-61F9-4A2A-B6A6-989310BE1B15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330F-B90B-408D-A8F2-5CD48BC6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E3E-61F9-4A2A-B6A6-989310BE1B15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330F-B90B-408D-A8F2-5CD48BC6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04A4-83D0-4168-91C7-2667B5626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E3E-61F9-4A2A-B6A6-989310BE1B15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330F-B90B-408D-A8F2-5CD48BC6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E3E-61F9-4A2A-B6A6-989310BE1B15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330F-B90B-408D-A8F2-5CD48BC6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E3E-61F9-4A2A-B6A6-989310BE1B15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330F-B90B-408D-A8F2-5CD48BC6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E3E-61F9-4A2A-B6A6-989310BE1B15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330F-B90B-408D-A8F2-5CD48BC6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E3E-61F9-4A2A-B6A6-989310BE1B15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330F-B90B-408D-A8F2-5CD48BC6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E3E-61F9-4A2A-B6A6-989310BE1B15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330F-B90B-408D-A8F2-5CD48BC6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E3E-61F9-4A2A-B6A6-989310BE1B15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330F-B90B-408D-A8F2-5CD48BC6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E3E-61F9-4A2A-B6A6-989310BE1B15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330F-B90B-408D-A8F2-5CD48BC6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CE3E-61F9-4A2A-B6A6-989310BE1B15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9330F-B90B-408D-A8F2-5CD48BC6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L%20luu%20C%2028-07-2017\Downloads\Video%20Joiner181024155854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762000"/>
            <a:ext cx="8534400" cy="579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CHÀO QUÝ THẦY CÔ VỀ DỰ HỘI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 Box 48"/>
          <p:cNvSpPr txBox="1">
            <a:spLocks noChangeArrowheads="1"/>
          </p:cNvSpPr>
          <p:nvPr/>
        </p:nvSpPr>
        <p:spPr bwMode="auto">
          <a:xfrm>
            <a:off x="2057400" y="1600200"/>
            <a:ext cx="5867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LỚP 5D</a:t>
            </a:r>
          </a:p>
          <a:p>
            <a:pPr>
              <a:spcBef>
                <a:spcPct val="50000"/>
              </a:spcBef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        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Trần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 Kim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Phụng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          TRƯỜNG TIỂU HỌC THẠCH BÀN A</a:t>
            </a:r>
            <a:endParaRPr lang="en-US" sz="2400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4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8"/>
          <p:cNvSpPr>
            <a:spLocks noChangeArrowheads="1"/>
          </p:cNvSpPr>
          <p:nvPr/>
        </p:nvSpPr>
        <p:spPr bwMode="auto">
          <a:xfrm>
            <a:off x="1295400" y="4724400"/>
            <a:ext cx="662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Ấm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tích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</a:rPr>
              <a:t>ấm</a:t>
            </a:r>
            <a:r>
              <a:rPr lang="en-US" sz="3200" b="1" dirty="0">
                <a:latin typeface="Times New Roman" pitchFamily="18" charset="0"/>
              </a:rPr>
              <a:t> to </a:t>
            </a:r>
            <a:r>
              <a:rPr lang="en-US" sz="3200" b="1" dirty="0" err="1">
                <a:latin typeface="Times New Roman" pitchFamily="18" charset="0"/>
              </a:rPr>
              <a:t>bằng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sư</a:t>
            </a:r>
            <a:r>
              <a:rPr lang="en-US" sz="3200" b="1" dirty="0" smtClean="0">
                <a:latin typeface="Times New Roman" pitchFamily="18" charset="0"/>
              </a:rPr>
              <a:t>́ </a:t>
            </a:r>
            <a:r>
              <a:rPr lang="en-US" sz="3200" b="1" dirty="0" err="1">
                <a:latin typeface="Times New Roman" pitchFamily="18" charset="0"/>
              </a:rPr>
              <a:t>dùng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đê</a:t>
            </a:r>
            <a:r>
              <a:rPr lang="en-US" sz="3200" b="1" dirty="0">
                <a:latin typeface="Times New Roman" pitchFamily="18" charset="0"/>
              </a:rPr>
              <a:t>̉ </a:t>
            </a:r>
            <a:r>
              <a:rPr lang="en-US" sz="3200" b="1" dirty="0" err="1">
                <a:latin typeface="Times New Roman" pitchFamily="18" charset="0"/>
              </a:rPr>
              <a:t>đựng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nước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uống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24579" name="Picture 12" descr="img-4415-cro_1307710538895671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85800"/>
            <a:ext cx="4373563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8"/>
          <p:cNvSpPr>
            <a:spLocks noChangeArrowheads="1"/>
          </p:cNvSpPr>
          <p:nvPr/>
        </p:nvSpPr>
        <p:spPr bwMode="auto">
          <a:xfrm>
            <a:off x="357188" y="5732463"/>
            <a:ext cx="8501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</a:rPr>
              <a:t>Khộp</a:t>
            </a:r>
            <a:r>
              <a:rPr lang="en-US" sz="3200" b="1" dirty="0">
                <a:latin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gô</a:t>
            </a:r>
            <a:r>
              <a:rPr lang="en-US" sz="3200" b="1" dirty="0">
                <a:latin typeface="Times New Roman" pitchFamily="18" charset="0"/>
              </a:rPr>
              <a:t>̃ </a:t>
            </a:r>
            <a:r>
              <a:rPr lang="en-US" sz="3200" b="1" dirty="0" err="1">
                <a:latin typeface="Times New Roman" pitchFamily="18" charset="0"/>
              </a:rPr>
              <a:t>thẳng</a:t>
            </a:r>
            <a:r>
              <a:rPr lang="en-US" sz="3200" b="1" dirty="0">
                <a:latin typeface="Times New Roman" pitchFamily="18" charset="0"/>
              </a:rPr>
              <a:t>, họ </a:t>
            </a:r>
            <a:r>
              <a:rPr lang="en-US" sz="3200" b="1" dirty="0" err="1">
                <a:latin typeface="Times New Roman" pitchFamily="18" charset="0"/>
              </a:rPr>
              <a:t>dầu</a:t>
            </a:r>
            <a:r>
              <a:rPr lang="en-US" sz="3200" b="1" dirty="0">
                <a:latin typeface="Times New Roman" pitchFamily="18" charset="0"/>
              </a:rPr>
              <a:t>, lá </a:t>
            </a:r>
            <a:r>
              <a:rPr lang="en-US" sz="3200" b="1" dirty="0" smtClean="0">
                <a:latin typeface="Times New Roman" pitchFamily="18" charset="0"/>
              </a:rPr>
              <a:t>to </a:t>
            </a:r>
            <a:r>
              <a:rPr lang="en-US" sz="3200" b="1" dirty="0" err="1" smtClean="0">
                <a:latin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rụng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sớm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vào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đầu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mùa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khô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9" name="Picture 4" descr="Magical%20Fo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71" y="476672"/>
            <a:ext cx="4585348" cy="5102391"/>
          </a:xfrm>
          <a:prstGeom prst="rect">
            <a:avLst/>
          </a:prstGeom>
          <a:ln w="889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3" name="Picture 9" descr="https://lh5.googleusercontent.com/-I8ZoQ1DX-dQ/UMrwKf2iCrI/AAAAAAAAAqA/NpI6giCT8nk/w600-h434-no/14-2PSA15962_wh650_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13" y="476250"/>
            <a:ext cx="4535487" cy="51022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57200" y="609600"/>
            <a:ext cx="8382000" cy="55626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27432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LUYỆN ĐỌC  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57200" y="609600"/>
            <a:ext cx="8382000" cy="55626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27432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THI ĐỌC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066800" y="1524000"/>
            <a:ext cx="6934200" cy="29718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26670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267325" y="2209800"/>
            <a:ext cx="3876675" cy="4700588"/>
            <a:chOff x="5267281" y="2209800"/>
            <a:chExt cx="3876719" cy="4699993"/>
          </a:xfrm>
        </p:grpSpPr>
        <p:pic>
          <p:nvPicPr>
            <p:cNvPr id="29705" name="Picture 15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16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17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18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Picture 19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600" y="3733800"/>
            <a:ext cx="4191000" cy="3124200"/>
            <a:chOff x="4717179" y="1000440"/>
            <a:chExt cx="4357457" cy="5857927"/>
          </a:xfrm>
        </p:grpSpPr>
        <p:pic>
          <p:nvPicPr>
            <p:cNvPr id="29703" name="Picture 1" descr="http://assets.inhabitat.com/wp-content/blogs.dir/1/files/2012/12/amanita-muscaria-mushroom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7179" y="1000440"/>
              <a:ext cx="4350236" cy="394072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pic>
          <p:nvPicPr>
            <p:cNvPr id="29704" name="Picture 17" descr="lau dai nam 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4400" y="4797152"/>
              <a:ext cx="4350236" cy="206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87762"/>
            <a:ext cx="429736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&amp;Dstrok;ó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8532"/>
            <a:ext cx="3962400" cy="3563668"/>
          </a:xfrm>
          <a:prstGeom prst="rect">
            <a:avLst/>
          </a:prstGeom>
          <a:noFill/>
        </p:spPr>
      </p:pic>
      <p:pic>
        <p:nvPicPr>
          <p:cNvPr id="15" name="Picture 9" descr="mushroo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152400"/>
            <a:ext cx="4419600" cy="34717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6213" y="5661025"/>
            <a:ext cx="87169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   </a:t>
            </a:r>
            <a:r>
              <a:rPr lang="en-US" sz="3200" b="1" dirty="0" err="1">
                <a:latin typeface="Times New Roman"/>
                <a:cs typeface="+mn-cs"/>
              </a:rPr>
              <a:t>Vượn</a:t>
            </a:r>
            <a:r>
              <a:rPr lang="en-US" sz="3200" b="1" dirty="0">
                <a:latin typeface="Times New Roman"/>
                <a:cs typeface="+mn-cs"/>
              </a:rPr>
              <a:t> </a:t>
            </a:r>
            <a:r>
              <a:rPr lang="en-US" sz="3200" b="1" dirty="0" err="1">
                <a:latin typeface="Times New Roman"/>
                <a:cs typeface="+mn-cs"/>
              </a:rPr>
              <a:t>bạc</a:t>
            </a:r>
            <a:r>
              <a:rPr lang="en-US" sz="3200" b="1" dirty="0">
                <a:latin typeface="Times New Roman"/>
                <a:cs typeface="+mn-cs"/>
              </a:rPr>
              <a:t> </a:t>
            </a:r>
            <a:r>
              <a:rPr lang="en-US" sz="3200" b="1" dirty="0" err="1">
                <a:latin typeface="Times New Roman"/>
                <a:cs typeface="+mn-cs"/>
              </a:rPr>
              <a:t>má</a:t>
            </a:r>
            <a:r>
              <a:rPr lang="en-US" sz="3200" b="1" dirty="0">
                <a:latin typeface="Times New Roman"/>
                <a:cs typeface="+mn-cs"/>
              </a:rPr>
              <a:t>: </a:t>
            </a:r>
            <a:r>
              <a:rPr lang="en-US" sz="3200" b="1" dirty="0" err="1">
                <a:latin typeface="Times New Roman"/>
                <a:cs typeface="+mn-cs"/>
              </a:rPr>
              <a:t>một</a:t>
            </a:r>
            <a:r>
              <a:rPr lang="en-US" sz="3200" b="1" dirty="0">
                <a:latin typeface="Times New Roman"/>
                <a:cs typeface="+mn-cs"/>
              </a:rPr>
              <a:t> </a:t>
            </a:r>
            <a:r>
              <a:rPr lang="en-US" sz="3200" b="1" dirty="0" err="1">
                <a:latin typeface="Times New Roman"/>
                <a:cs typeface="+mn-cs"/>
              </a:rPr>
              <a:t>loài</a:t>
            </a:r>
            <a:r>
              <a:rPr lang="en-US" sz="3200" b="1" dirty="0">
                <a:latin typeface="Times New Roman"/>
                <a:cs typeface="+mn-cs"/>
              </a:rPr>
              <a:t> </a:t>
            </a:r>
            <a:r>
              <a:rPr lang="en-US" sz="3200" b="1" dirty="0" err="1">
                <a:latin typeface="Times New Roman"/>
                <a:cs typeface="+mn-cs"/>
              </a:rPr>
              <a:t>vượn</a:t>
            </a:r>
            <a:r>
              <a:rPr lang="en-US" sz="3200" b="1" dirty="0">
                <a:latin typeface="Times New Roman"/>
                <a:cs typeface="+mn-cs"/>
              </a:rPr>
              <a:t> </a:t>
            </a:r>
            <a:r>
              <a:rPr lang="en-US" sz="3200" b="1" dirty="0" err="1">
                <a:latin typeface="Times New Roman"/>
                <a:cs typeface="+mn-cs"/>
              </a:rPr>
              <a:t>có</a:t>
            </a:r>
            <a:r>
              <a:rPr lang="en-US" sz="3200" b="1" dirty="0">
                <a:latin typeface="Times New Roman"/>
                <a:cs typeface="+mn-cs"/>
              </a:rPr>
              <a:t> </a:t>
            </a:r>
            <a:r>
              <a:rPr lang="en-US" sz="3200" b="1" dirty="0" err="1">
                <a:latin typeface="Times New Roman"/>
                <a:cs typeface="+mn-cs"/>
              </a:rPr>
              <a:t>chòm</a:t>
            </a:r>
            <a:r>
              <a:rPr lang="en-US" sz="3200" b="1" dirty="0">
                <a:latin typeface="Times New Roman"/>
                <a:cs typeface="+mn-cs"/>
              </a:rPr>
              <a:t> </a:t>
            </a:r>
            <a:r>
              <a:rPr lang="en-US" sz="3200" b="1" dirty="0" err="1">
                <a:latin typeface="Times New Roman"/>
                <a:cs typeface="+mn-cs"/>
              </a:rPr>
              <a:t>lông</a:t>
            </a:r>
            <a:r>
              <a:rPr lang="en-US" sz="3200" b="1" dirty="0">
                <a:latin typeface="Times New Roman"/>
                <a:cs typeface="+mn-cs"/>
              </a:rPr>
              <a:t> </a:t>
            </a:r>
            <a:r>
              <a:rPr lang="en-US" sz="3200" b="1" dirty="0" err="1">
                <a:latin typeface="Times New Roman"/>
                <a:cs typeface="+mn-cs"/>
              </a:rPr>
              <a:t>trắng</a:t>
            </a:r>
            <a:r>
              <a:rPr lang="en-US" sz="3200" b="1" dirty="0">
                <a:latin typeface="Times New Roman"/>
                <a:cs typeface="+mn-cs"/>
              </a:rPr>
              <a:t> </a:t>
            </a:r>
            <a:r>
              <a:rPr lang="en-US" sz="3200" b="1" dirty="0" err="1">
                <a:latin typeface="Times New Roman"/>
                <a:cs typeface="+mn-cs"/>
              </a:rPr>
              <a:t>như</a:t>
            </a:r>
            <a:r>
              <a:rPr lang="en-US" sz="3200" b="1" dirty="0">
                <a:latin typeface="Times New Roman"/>
                <a:cs typeface="+mn-cs"/>
              </a:rPr>
              <a:t> </a:t>
            </a:r>
            <a:r>
              <a:rPr lang="en-US" sz="3200" b="1" dirty="0" err="1">
                <a:latin typeface="Times New Roman"/>
                <a:cs typeface="+mn-cs"/>
              </a:rPr>
              <a:t>bông</a:t>
            </a:r>
            <a:r>
              <a:rPr lang="en-US" sz="3200" b="1" dirty="0">
                <a:latin typeface="Times New Roman"/>
                <a:cs typeface="+mn-cs"/>
              </a:rPr>
              <a:t> ở </a:t>
            </a:r>
            <a:r>
              <a:rPr lang="en-US" sz="3200" b="1" dirty="0" err="1">
                <a:latin typeface="Times New Roman"/>
                <a:cs typeface="+mn-cs"/>
              </a:rPr>
              <a:t>hai</a:t>
            </a:r>
            <a:r>
              <a:rPr lang="en-US" sz="3200" b="1" dirty="0">
                <a:latin typeface="Times New Roman"/>
                <a:cs typeface="+mn-cs"/>
              </a:rPr>
              <a:t> </a:t>
            </a:r>
            <a:r>
              <a:rPr lang="en-US" sz="3200" b="1" dirty="0" err="1">
                <a:latin typeface="Times New Roman"/>
                <a:cs typeface="+mn-cs"/>
              </a:rPr>
              <a:t>bên</a:t>
            </a:r>
            <a:r>
              <a:rPr lang="en-US" sz="3200" b="1" dirty="0">
                <a:latin typeface="Times New Roman"/>
                <a:cs typeface="+mn-cs"/>
              </a:rPr>
              <a:t> </a:t>
            </a:r>
            <a:r>
              <a:rPr lang="en-US" sz="3200" b="1" dirty="0" err="1">
                <a:latin typeface="Times New Roman"/>
                <a:cs typeface="+mn-cs"/>
              </a:rPr>
              <a:t>má</a:t>
            </a:r>
            <a:r>
              <a:rPr lang="en-US" sz="3200" b="1" dirty="0">
                <a:latin typeface="Times New Roman"/>
                <a:cs typeface="+mn-cs"/>
              </a:rPr>
              <a:t>.</a:t>
            </a:r>
          </a:p>
        </p:txBody>
      </p:sp>
      <p:pic>
        <p:nvPicPr>
          <p:cNvPr id="28675" name="Picture 8" descr="137_Anh_1_Vuon_ma_trang_gui_d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6950" y="1219200"/>
            <a:ext cx="381705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110725kpvuonbacma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87182"/>
            <a:ext cx="5029200" cy="39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FLOWER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24475"/>
            <a:ext cx="17811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9" descr="FLOWER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2825" y="5287963"/>
            <a:ext cx="17811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838200" y="2895600"/>
            <a:ext cx="800100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-la-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-ca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xplosion 1 8"/>
          <p:cNvSpPr>
            <a:spLocks noChangeArrowheads="1"/>
          </p:cNvSpPr>
          <p:nvPr/>
        </p:nvSpPr>
        <p:spPr bwMode="auto">
          <a:xfrm>
            <a:off x="914400" y="228600"/>
            <a:ext cx="7620000" cy="2438400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7"/>
          <p:cNvSpPr txBox="1">
            <a:spLocks noChangeArrowheads="1"/>
          </p:cNvSpPr>
          <p:nvPr/>
        </p:nvSpPr>
        <p:spPr bwMode="auto">
          <a:xfrm>
            <a:off x="4143375" y="6130925"/>
            <a:ext cx="2084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Chồn sóc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naturalunseenhazards.files.wordpress.com/2011/07/striped-sku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7315200" cy="5181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8"/>
          <p:cNvSpPr>
            <a:spLocks noChangeArrowheads="1"/>
          </p:cNvSpPr>
          <p:nvPr/>
        </p:nvSpPr>
        <p:spPr bwMode="auto">
          <a:xfrm>
            <a:off x="-20638" y="1196975"/>
            <a:ext cx="2287588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</a:rPr>
              <a:t>Con </a:t>
            </a:r>
            <a:r>
              <a:rPr lang="en-US" sz="3000" b="1" dirty="0" err="1">
                <a:latin typeface="Times New Roman" pitchFamily="18" charset="0"/>
              </a:rPr>
              <a:t>mang</a:t>
            </a:r>
            <a:r>
              <a:rPr lang="en-US" sz="3000" b="1" dirty="0">
                <a:latin typeface="Times New Roman" pitchFamily="18" charset="0"/>
              </a:rPr>
              <a:t> (con </a:t>
            </a:r>
            <a:r>
              <a:rPr lang="en-US" sz="3000" b="1" dirty="0" err="1">
                <a:latin typeface="Times New Roman" pitchFamily="18" charset="0"/>
              </a:rPr>
              <a:t>hoẵng</a:t>
            </a:r>
            <a:r>
              <a:rPr lang="en-US" sz="3000" b="1" dirty="0">
                <a:latin typeface="Times New Roman" pitchFamily="18" charset="0"/>
              </a:rPr>
              <a:t>): </a:t>
            </a:r>
            <a:r>
              <a:rPr lang="en-US" sz="3000" b="1" dirty="0" err="1">
                <a:latin typeface="Times New Roman" pitchFamily="18" charset="0"/>
              </a:rPr>
              <a:t>loài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thu</a:t>
            </a:r>
            <a:r>
              <a:rPr lang="en-US" sz="3000" b="1" dirty="0">
                <a:latin typeface="Times New Roman" pitchFamily="18" charset="0"/>
              </a:rPr>
              <a:t>́ </a:t>
            </a:r>
            <a:r>
              <a:rPr lang="en-US" sz="3000" b="1" dirty="0" err="1">
                <a:latin typeface="Times New Roman" pitchFamily="18" charset="0"/>
              </a:rPr>
              <a:t>rừng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cùng</a:t>
            </a:r>
            <a:r>
              <a:rPr lang="en-US" sz="3000" b="1" dirty="0">
                <a:latin typeface="Times New Roman" pitchFamily="18" charset="0"/>
              </a:rPr>
              <a:t> họ </a:t>
            </a:r>
            <a:r>
              <a:rPr lang="en-US" sz="3000" b="1" dirty="0" err="1">
                <a:latin typeface="Times New Roman" pitchFamily="18" charset="0"/>
              </a:rPr>
              <a:t>với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hươu</a:t>
            </a:r>
            <a:r>
              <a:rPr lang="en-US" sz="3000" b="1" dirty="0">
                <a:latin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</a:rPr>
              <a:t>sừng</a:t>
            </a:r>
            <a:r>
              <a:rPr lang="en-US" sz="3000" b="1" dirty="0">
                <a:latin typeface="Times New Roman" pitchFamily="18" charset="0"/>
              </a:rPr>
              <a:t> bé có </a:t>
            </a:r>
            <a:r>
              <a:rPr lang="en-US" sz="3000" b="1" dirty="0" err="1">
                <a:latin typeface="Times New Roman" pitchFamily="18" charset="0"/>
              </a:rPr>
              <a:t>hai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nhánh</a:t>
            </a:r>
            <a:r>
              <a:rPr lang="en-US" sz="3000" b="1" dirty="0">
                <a:latin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</a:rPr>
              <a:t>lông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màu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vàng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đo</a:t>
            </a:r>
            <a:r>
              <a:rPr lang="en-US" sz="3000" b="1" dirty="0">
                <a:latin typeface="Times New Roman" pitchFamily="18" charset="0"/>
              </a:rPr>
              <a:t>̉.</a:t>
            </a:r>
          </a:p>
        </p:txBody>
      </p:sp>
      <p:pic>
        <p:nvPicPr>
          <p:cNvPr id="32770" name="Picture 24" descr="http://3.bp.blogspot.com/-w9mIlM7Wwdo/UimWvVBTJII/AAAAAAAAB1o/m9jgw7Rjrg8/s400/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163" y="188913"/>
            <a:ext cx="6700837" cy="61198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rung kh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685800" y="1219200"/>
            <a:ext cx="6934200" cy="38100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7800" y="2209800"/>
            <a:ext cx="5715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1219200" y="1524000"/>
            <a:ext cx="7162800" cy="2819400"/>
          </a:xfrm>
          <a:prstGeom prst="ellipse">
            <a:avLst/>
          </a:prstGeom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2590800"/>
            <a:ext cx="68210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5400" b="1" dirty="0">
              <a:ln w="11430"/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267325" y="2209800"/>
            <a:ext cx="3876675" cy="4700588"/>
            <a:chOff x="5267281" y="2209800"/>
            <a:chExt cx="3876719" cy="4699993"/>
          </a:xfrm>
        </p:grpSpPr>
        <p:pic>
          <p:nvPicPr>
            <p:cNvPr id="47108" name="Picture 15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09" name="Picture 16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0" name="Picture 17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1" name="Picture 18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2" name="Picture 19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267325" y="2209800"/>
            <a:ext cx="3876675" cy="4700588"/>
            <a:chOff x="5267281" y="2209800"/>
            <a:chExt cx="3876719" cy="4699993"/>
          </a:xfrm>
        </p:grpSpPr>
        <p:pic>
          <p:nvPicPr>
            <p:cNvPr id="50180" name="Picture 15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1" name="Picture 16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2" name="Picture 17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3" name="Picture 18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4" name="Picture 19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1" name="TextBox 5"/>
          <p:cNvSpPr txBox="1">
            <a:spLocks noChangeArrowheads="1"/>
          </p:cNvSpPr>
          <p:nvPr/>
        </p:nvSpPr>
        <p:spPr bwMode="auto">
          <a:xfrm>
            <a:off x="0" y="836613"/>
            <a:ext cx="9144000" cy="624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Loanh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lối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đầy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dại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lúp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xúp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bóng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ấm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sặc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rực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đài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trúc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̀.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khổng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́ hon.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Đền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đài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miếu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mạo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họ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lúp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xúp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179" name="Rectangle 13"/>
          <p:cNvSpPr>
            <a:spLocks noChangeArrowheads="1"/>
          </p:cNvSpPr>
          <p:nvPr/>
        </p:nvSpPr>
        <p:spPr bwMode="auto">
          <a:xfrm>
            <a:off x="-107950" y="115888"/>
            <a:ext cx="4149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267325" y="2209800"/>
            <a:ext cx="3876675" cy="4700588"/>
            <a:chOff x="5267281" y="2209800"/>
            <a:chExt cx="3876719" cy="4699993"/>
          </a:xfrm>
        </p:grpSpPr>
        <p:pic>
          <p:nvPicPr>
            <p:cNvPr id="51208" name="Picture 15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Picture 16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0" name="Picture 17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1" name="Picture 18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2" name="Picture 19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5" name="TextBox 5"/>
          <p:cNvSpPr txBox="1">
            <a:spLocks noChangeArrowheads="1"/>
          </p:cNvSpPr>
          <p:nvPr/>
        </p:nvSpPr>
        <p:spPr bwMode="auto">
          <a:xfrm>
            <a:off x="0" y="736600"/>
            <a:ext cx="9036050" cy="4032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đầy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bóng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sặc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rực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khổng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hon.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miếu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họ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07" name="Rectangle 20"/>
          <p:cNvSpPr>
            <a:spLocks noChangeArrowheads="1"/>
          </p:cNvSpPr>
          <p:nvPr/>
        </p:nvSpPr>
        <p:spPr bwMode="auto">
          <a:xfrm>
            <a:off x="179388" y="-100013"/>
            <a:ext cx="41513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3) Luyện đọc diễn cảm</a:t>
            </a:r>
          </a:p>
        </p:txBody>
      </p:sp>
      <p:cxnSp>
        <p:nvCxnSpPr>
          <p:cNvPr id="14" name="Straight Connector 28"/>
          <p:cNvCxnSpPr>
            <a:cxnSpLocks noChangeShapeType="1"/>
          </p:cNvCxnSpPr>
          <p:nvPr/>
        </p:nvCxnSpPr>
        <p:spPr bwMode="auto">
          <a:xfrm rot="10800000">
            <a:off x="762000" y="1295400"/>
            <a:ext cx="1981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15" name="Straight Connector 28"/>
          <p:cNvCxnSpPr>
            <a:cxnSpLocks noChangeShapeType="1"/>
          </p:cNvCxnSpPr>
          <p:nvPr/>
        </p:nvCxnSpPr>
        <p:spPr bwMode="auto">
          <a:xfrm rot="10800000">
            <a:off x="990600" y="1752600"/>
            <a:ext cx="1219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23" name="Straight Connector 28"/>
          <p:cNvCxnSpPr>
            <a:cxnSpLocks noChangeShapeType="1"/>
          </p:cNvCxnSpPr>
          <p:nvPr/>
        </p:nvCxnSpPr>
        <p:spPr bwMode="auto">
          <a:xfrm rot="10800000">
            <a:off x="5943600" y="1828800"/>
            <a:ext cx="11430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26" name="Straight Connector 28"/>
          <p:cNvCxnSpPr>
            <a:cxnSpLocks noChangeShapeType="1"/>
          </p:cNvCxnSpPr>
          <p:nvPr/>
        </p:nvCxnSpPr>
        <p:spPr bwMode="auto">
          <a:xfrm rot="10800000">
            <a:off x="6781800" y="2286000"/>
            <a:ext cx="1219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10800000">
            <a:off x="0" y="2743200"/>
            <a:ext cx="2362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32" name="Straight Connector 28"/>
          <p:cNvCxnSpPr>
            <a:cxnSpLocks noChangeShapeType="1"/>
          </p:cNvCxnSpPr>
          <p:nvPr/>
        </p:nvCxnSpPr>
        <p:spPr bwMode="auto">
          <a:xfrm rot="10800000">
            <a:off x="152400" y="3276600"/>
            <a:ext cx="838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36" name="Straight Connector 28"/>
          <p:cNvCxnSpPr>
            <a:cxnSpLocks noChangeShapeType="1"/>
          </p:cNvCxnSpPr>
          <p:nvPr/>
        </p:nvCxnSpPr>
        <p:spPr bwMode="auto">
          <a:xfrm rot="10800000">
            <a:off x="7696200" y="3276600"/>
            <a:ext cx="11430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39" name="Straight Connector 28"/>
          <p:cNvCxnSpPr>
            <a:cxnSpLocks noChangeShapeType="1"/>
          </p:cNvCxnSpPr>
          <p:nvPr/>
        </p:nvCxnSpPr>
        <p:spPr bwMode="auto">
          <a:xfrm rot="10800000">
            <a:off x="8534400" y="3733800"/>
            <a:ext cx="6096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40" name="Straight Connector 28"/>
          <p:cNvCxnSpPr>
            <a:cxnSpLocks noChangeShapeType="1"/>
          </p:cNvCxnSpPr>
          <p:nvPr/>
        </p:nvCxnSpPr>
        <p:spPr bwMode="auto">
          <a:xfrm rot="10800000">
            <a:off x="0" y="4191000"/>
            <a:ext cx="838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44" name="Straight Connector 28"/>
          <p:cNvCxnSpPr>
            <a:cxnSpLocks noChangeShapeType="1"/>
          </p:cNvCxnSpPr>
          <p:nvPr/>
        </p:nvCxnSpPr>
        <p:spPr bwMode="auto">
          <a:xfrm rot="10800000">
            <a:off x="7772400" y="4267200"/>
            <a:ext cx="11430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172200" y="6172200"/>
            <a:ext cx="2514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DF45000-1280-4F33-ACCA-2CE20B631ACE}" type="datetime1">
              <a:rPr lang="en-US" smtClean="0"/>
              <a:pPr/>
              <a:t>11/6/2018</a:t>
            </a:fld>
            <a:endParaRPr lang="en-US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AC40E9D-9B6C-4E1D-AB2A-41652C121579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13" name="Picture 4" descr="Pla019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99303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057400" y="2286001"/>
            <a:ext cx="5333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hlink"/>
                </a:solidFill>
                <a:latin typeface="Times New Roman" pitchFamily="18" charset="0"/>
              </a:rPr>
              <a:t>Thi</a:t>
            </a:r>
            <a:r>
              <a:rPr lang="en-US" sz="54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hlink"/>
                </a:solidFill>
                <a:latin typeface="Times New Roman" pitchFamily="18" charset="0"/>
              </a:rPr>
              <a:t>đọc</a:t>
            </a:r>
            <a:r>
              <a:rPr lang="en-US" sz="54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hlink"/>
                </a:solidFill>
                <a:latin typeface="Times New Roman" pitchFamily="18" charset="0"/>
              </a:rPr>
              <a:t>diễn</a:t>
            </a:r>
            <a:r>
              <a:rPr lang="en-US" sz="54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hlink"/>
                </a:solidFill>
                <a:latin typeface="Times New Roman" pitchFamily="18" charset="0"/>
              </a:rPr>
              <a:t>cảm</a:t>
            </a:r>
            <a:endParaRPr lang="en-US" sz="5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219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33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Video Joiner18102415585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35100" y="982663"/>
          <a:ext cx="7681915" cy="511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111"/>
                <a:gridCol w="640164"/>
                <a:gridCol w="640164"/>
                <a:gridCol w="640164"/>
                <a:gridCol w="640164"/>
                <a:gridCol w="640164"/>
                <a:gridCol w="640164"/>
                <a:gridCol w="640164"/>
                <a:gridCol w="640164"/>
                <a:gridCol w="640164"/>
                <a:gridCol w="640164"/>
                <a:gridCol w="640164"/>
              </a:tblGrid>
              <a:tr h="693377"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800" dirty="0" smtClean="0"/>
                        <a:t>`</a:t>
                      </a:r>
                      <a:endParaRPr lang="en-US" sz="18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64004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mpd="sng">
                      <a:noFill/>
                    </a:lnT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mpd="sng">
                      <a:noFill/>
                    </a:lnT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mpd="sng">
                      <a:noFill/>
                    </a:lnT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mpd="sng">
                      <a:noFill/>
                    </a:lnT>
                    <a:solidFill>
                      <a:srgbClr val="0000FF"/>
                    </a:solidFill>
                  </a:tcPr>
                </a:tc>
              </a:tr>
              <a:tr h="640041">
                <a:tc rowSpan="5"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Ồ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</a:tr>
              <a:tr h="64004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</a:tr>
              <a:tr h="640041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41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640041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57971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-12700" y="914400"/>
            <a:ext cx="5715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98" name="Oval 97"/>
          <p:cNvSpPr/>
          <p:nvPr/>
        </p:nvSpPr>
        <p:spPr>
          <a:xfrm>
            <a:off x="-33338" y="2297113"/>
            <a:ext cx="571501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14288" y="1611313"/>
            <a:ext cx="5715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0" name="Oval 99"/>
          <p:cNvSpPr/>
          <p:nvPr/>
        </p:nvSpPr>
        <p:spPr>
          <a:xfrm>
            <a:off x="-39688" y="3009900"/>
            <a:ext cx="571501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01" name="Oval 100"/>
          <p:cNvSpPr/>
          <p:nvPr/>
        </p:nvSpPr>
        <p:spPr>
          <a:xfrm>
            <a:off x="0" y="3598863"/>
            <a:ext cx="5715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02" name="Oval 101"/>
          <p:cNvSpPr/>
          <p:nvPr/>
        </p:nvSpPr>
        <p:spPr>
          <a:xfrm>
            <a:off x="-12700" y="4870450"/>
            <a:ext cx="5715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0" y="4256088"/>
            <a:ext cx="5715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06" name="Oval 105"/>
          <p:cNvSpPr/>
          <p:nvPr/>
        </p:nvSpPr>
        <p:spPr>
          <a:xfrm>
            <a:off x="0" y="5507038"/>
            <a:ext cx="5715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8" name="Right Arrow 7"/>
          <p:cNvSpPr/>
          <p:nvPr/>
        </p:nvSpPr>
        <p:spPr>
          <a:xfrm flipV="1">
            <a:off x="622300" y="3200400"/>
            <a:ext cx="592138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8" name="Right Arrow 107"/>
          <p:cNvSpPr/>
          <p:nvPr/>
        </p:nvSpPr>
        <p:spPr>
          <a:xfrm flipV="1">
            <a:off x="669925" y="1163638"/>
            <a:ext cx="592138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9" name="Right Arrow 108"/>
          <p:cNvSpPr/>
          <p:nvPr/>
        </p:nvSpPr>
        <p:spPr>
          <a:xfrm flipV="1">
            <a:off x="639763" y="2546350"/>
            <a:ext cx="592137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0" name="Right Arrow 109"/>
          <p:cNvSpPr/>
          <p:nvPr/>
        </p:nvSpPr>
        <p:spPr>
          <a:xfrm flipV="1">
            <a:off x="652463" y="3713163"/>
            <a:ext cx="592137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3" name="Right Arrow 112"/>
          <p:cNvSpPr/>
          <p:nvPr/>
        </p:nvSpPr>
        <p:spPr>
          <a:xfrm flipV="1">
            <a:off x="658813" y="1884363"/>
            <a:ext cx="592137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4" name="Right Arrow 113"/>
          <p:cNvSpPr/>
          <p:nvPr/>
        </p:nvSpPr>
        <p:spPr>
          <a:xfrm flipV="1">
            <a:off x="669925" y="4522788"/>
            <a:ext cx="592138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5" name="Right Arrow 114"/>
          <p:cNvSpPr/>
          <p:nvPr/>
        </p:nvSpPr>
        <p:spPr>
          <a:xfrm flipV="1">
            <a:off x="692150" y="5060950"/>
            <a:ext cx="592138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6" name="Right Arrow 115"/>
          <p:cNvSpPr/>
          <p:nvPr/>
        </p:nvSpPr>
        <p:spPr>
          <a:xfrm flipV="1">
            <a:off x="654050" y="5697538"/>
            <a:ext cx="592138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704" name="Oval 1033"/>
          <p:cNvSpPr>
            <a:spLocks noChangeArrowheads="1"/>
          </p:cNvSpPr>
          <p:nvPr/>
        </p:nvSpPr>
        <p:spPr bwMode="auto">
          <a:xfrm>
            <a:off x="3200400" y="0"/>
            <a:ext cx="2635250" cy="636588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Trò chơi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16213" y="1020763"/>
            <a:ext cx="3889375" cy="695325"/>
            <a:chOff x="2685619" y="967736"/>
            <a:chExt cx="3889113" cy="695000"/>
          </a:xfrm>
        </p:grpSpPr>
        <p:sp>
          <p:nvSpPr>
            <p:cNvPr id="9" name="Rectangle 8"/>
            <p:cNvSpPr/>
            <p:nvPr/>
          </p:nvSpPr>
          <p:spPr>
            <a:xfrm>
              <a:off x="2685619" y="967736"/>
              <a:ext cx="673055" cy="6743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998393" y="967736"/>
              <a:ext cx="641307" cy="6743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363435" y="967736"/>
              <a:ext cx="641307" cy="6743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639699" y="967736"/>
              <a:ext cx="639720" cy="6743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279419" y="967736"/>
              <a:ext cx="639719" cy="6743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35012" y="967736"/>
              <a:ext cx="639720" cy="6950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411288" y="1666875"/>
            <a:ext cx="4538662" cy="661988"/>
            <a:chOff x="1460240" y="1635000"/>
            <a:chExt cx="4483360" cy="661391"/>
          </a:xfrm>
        </p:grpSpPr>
        <p:grpSp>
          <p:nvGrpSpPr>
            <p:cNvPr id="5" name="Group 133"/>
            <p:cNvGrpSpPr>
              <a:grpSpLocks/>
            </p:cNvGrpSpPr>
            <p:nvPr/>
          </p:nvGrpSpPr>
          <p:grpSpPr bwMode="auto">
            <a:xfrm>
              <a:off x="1460240" y="1635000"/>
              <a:ext cx="3856262" cy="650288"/>
              <a:chOff x="2718954" y="992145"/>
              <a:chExt cx="3856262" cy="650288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2718954" y="992145"/>
                <a:ext cx="639808" cy="650288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998570" y="1027039"/>
                <a:ext cx="679011" cy="615394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363466" y="992145"/>
                <a:ext cx="641377" cy="650288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682286" y="1027039"/>
                <a:ext cx="646081" cy="615394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328367" y="1012764"/>
                <a:ext cx="633535" cy="615394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968175" y="1027039"/>
                <a:ext cx="606876" cy="615394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5303792" y="1669894"/>
              <a:ext cx="639808" cy="626497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42"/>
          <p:cNvGrpSpPr>
            <a:grpSpLocks/>
          </p:cNvGrpSpPr>
          <p:nvPr/>
        </p:nvGrpSpPr>
        <p:grpSpPr bwMode="auto">
          <a:xfrm>
            <a:off x="2736850" y="2297113"/>
            <a:ext cx="4483100" cy="669925"/>
            <a:chOff x="1460240" y="1625183"/>
            <a:chExt cx="4483360" cy="671207"/>
          </a:xfrm>
        </p:grpSpPr>
        <p:grpSp>
          <p:nvGrpSpPr>
            <p:cNvPr id="10" name="Group 143"/>
            <p:cNvGrpSpPr>
              <a:grpSpLocks/>
            </p:cNvGrpSpPr>
            <p:nvPr/>
          </p:nvGrpSpPr>
          <p:grpSpPr bwMode="auto">
            <a:xfrm>
              <a:off x="1460240" y="1625183"/>
              <a:ext cx="3856261" cy="660077"/>
              <a:chOff x="2718954" y="982328"/>
              <a:chExt cx="3856261" cy="660077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2718954" y="1026863"/>
                <a:ext cx="662026" cy="615538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998553" y="1026863"/>
                <a:ext cx="684253" cy="615538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363516" y="1012548"/>
                <a:ext cx="671552" cy="629853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682806" y="1026863"/>
                <a:ext cx="596935" cy="615538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279741" y="1026863"/>
                <a:ext cx="639799" cy="615538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935416" y="982328"/>
                <a:ext cx="639800" cy="660073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5" name="Rectangle 144"/>
            <p:cNvSpPr/>
            <p:nvPr/>
          </p:nvSpPr>
          <p:spPr>
            <a:xfrm>
              <a:off x="5303801" y="1655403"/>
              <a:ext cx="639799" cy="640987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2754313" y="2933700"/>
            <a:ext cx="5135562" cy="684213"/>
            <a:chOff x="3581400" y="152400"/>
            <a:chExt cx="5135938" cy="684764"/>
          </a:xfrm>
        </p:grpSpPr>
        <p:grpSp>
          <p:nvGrpSpPr>
            <p:cNvPr id="12" name="Group 152"/>
            <p:cNvGrpSpPr>
              <a:grpSpLocks/>
            </p:cNvGrpSpPr>
            <p:nvPr/>
          </p:nvGrpSpPr>
          <p:grpSpPr bwMode="auto">
            <a:xfrm>
              <a:off x="3581400" y="152400"/>
              <a:ext cx="3856319" cy="629156"/>
              <a:chOff x="2718954" y="1012764"/>
              <a:chExt cx="3856319" cy="629156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2718954" y="1027064"/>
                <a:ext cx="639809" cy="6148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998573" y="1027064"/>
                <a:ext cx="662035" cy="6148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363526" y="1012764"/>
                <a:ext cx="641397" cy="6291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666958" y="1027064"/>
                <a:ext cx="612820" cy="6148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5279778" y="1027064"/>
                <a:ext cx="639810" cy="6148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5935464" y="1027064"/>
                <a:ext cx="639809" cy="6148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4" name="Rectangle 153"/>
            <p:cNvSpPr/>
            <p:nvPr/>
          </p:nvSpPr>
          <p:spPr>
            <a:xfrm>
              <a:off x="7417081" y="180998"/>
              <a:ext cx="677912" cy="656166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077529" y="160344"/>
              <a:ext cx="639809" cy="67682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992563" y="4208463"/>
            <a:ext cx="4500562" cy="666750"/>
            <a:chOff x="4001106" y="4247280"/>
            <a:chExt cx="4500736" cy="666238"/>
          </a:xfrm>
        </p:grpSpPr>
        <p:sp>
          <p:nvSpPr>
            <p:cNvPr id="170" name="Rectangle 169"/>
            <p:cNvSpPr/>
            <p:nvPr/>
          </p:nvSpPr>
          <p:spPr>
            <a:xfrm>
              <a:off x="4001106" y="4255211"/>
              <a:ext cx="639787" cy="658307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58356" y="4259970"/>
              <a:ext cx="641375" cy="62975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299731" y="4256798"/>
              <a:ext cx="639787" cy="61389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958569" y="4259970"/>
              <a:ext cx="639788" cy="61389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580893" y="4259970"/>
              <a:ext cx="641375" cy="61389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228618" y="4247280"/>
              <a:ext cx="639788" cy="61389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862055" y="4255211"/>
              <a:ext cx="639787" cy="613891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1404938" y="5505450"/>
            <a:ext cx="3881437" cy="649288"/>
            <a:chOff x="1396610" y="5507038"/>
            <a:chExt cx="3882521" cy="650125"/>
          </a:xfrm>
        </p:grpSpPr>
        <p:sp>
          <p:nvSpPr>
            <p:cNvPr id="82" name="Rectangle 81"/>
            <p:cNvSpPr/>
            <p:nvPr/>
          </p:nvSpPr>
          <p:spPr>
            <a:xfrm>
              <a:off x="1396610" y="5507038"/>
              <a:ext cx="639941" cy="65012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58782" y="5507038"/>
              <a:ext cx="641529" cy="65012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709839" y="5542008"/>
              <a:ext cx="639942" cy="61515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349780" y="5530882"/>
              <a:ext cx="639941" cy="61356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016717" y="5530882"/>
              <a:ext cx="641529" cy="61356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39190" y="5527703"/>
              <a:ext cx="639941" cy="62946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2705100" y="4832350"/>
            <a:ext cx="6438900" cy="698500"/>
            <a:chOff x="2709863" y="4844599"/>
            <a:chExt cx="6438250" cy="698446"/>
          </a:xfrm>
        </p:grpSpPr>
        <p:sp>
          <p:nvSpPr>
            <p:cNvPr id="181" name="Rectangle 180"/>
            <p:cNvSpPr/>
            <p:nvPr/>
          </p:nvSpPr>
          <p:spPr>
            <a:xfrm>
              <a:off x="5281353" y="4909682"/>
              <a:ext cx="639698" cy="61431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709863" y="4860473"/>
              <a:ext cx="639698" cy="6825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349561" y="4873172"/>
              <a:ext cx="639697" cy="65082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005132" y="4871585"/>
              <a:ext cx="641285" cy="655586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646417" y="4844599"/>
              <a:ext cx="639698" cy="698446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281353" y="4873172"/>
              <a:ext cx="682556" cy="653999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959148" y="4844599"/>
              <a:ext cx="639697" cy="661937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581385" y="4860473"/>
              <a:ext cx="639697" cy="64606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224257" y="4860473"/>
              <a:ext cx="639698" cy="657174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865542" y="4860473"/>
              <a:ext cx="639698" cy="6825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508416" y="4928730"/>
              <a:ext cx="639697" cy="61431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41"/>
          <p:cNvGrpSpPr>
            <a:grpSpLocks/>
          </p:cNvGrpSpPr>
          <p:nvPr/>
        </p:nvGrpSpPr>
        <p:grpSpPr bwMode="auto">
          <a:xfrm>
            <a:off x="2705100" y="3532188"/>
            <a:ext cx="3905250" cy="717550"/>
            <a:chOff x="2699617" y="3543300"/>
            <a:chExt cx="3904383" cy="717550"/>
          </a:xfrm>
        </p:grpSpPr>
        <p:sp>
          <p:nvSpPr>
            <p:cNvPr id="144" name="Rectangle 143"/>
            <p:cNvSpPr/>
            <p:nvPr/>
          </p:nvSpPr>
          <p:spPr>
            <a:xfrm>
              <a:off x="4635937" y="3557587"/>
              <a:ext cx="650731" cy="70326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699617" y="3557587"/>
              <a:ext cx="680887" cy="70326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3412247" y="3557587"/>
              <a:ext cx="639620" cy="70326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4029647" y="3557587"/>
              <a:ext cx="665015" cy="70326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5286668" y="3543300"/>
              <a:ext cx="677713" cy="7112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5964380" y="3557587"/>
              <a:ext cx="639620" cy="66675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95463" y="6324600"/>
            <a:ext cx="574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Câu 1: Từ láy cả âm và vần ở đoạn 2?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60500" y="6324600"/>
            <a:ext cx="8639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Câu 2:  Ở đoạn 1 tác giả nói đến rừng cây dày hay cây thưa?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89038" y="6138863"/>
            <a:ext cx="8180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Câu 3: Tìm  từ trái nghĩa với từ tí hon ở đoạn 1?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2425" y="6186488"/>
            <a:ext cx="8626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Câu 4: Những con chồn sóc với chùm ………to đẹp vút qua không kịp đưa mắt nhìn theo.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89100" y="6186488"/>
            <a:ext cx="6491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Câu 5: Đây là 1 từ láy phần vần ở đoạn 1?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44600" y="6213475"/>
            <a:ext cx="7827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Câu 6: Đây là 1 từ  láy bắt đấu bằng âm m, ở đoạn 3?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60500" y="6213475"/>
            <a:ext cx="715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Câu 7: Đây là 1 từ láy có phần là anh ở đoạn 1?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0075" y="6324600"/>
            <a:ext cx="7534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Câu 8: Ở Đoạn 1tác giả tả  những chiếc nấm to bằng cái gì?</a:t>
            </a:r>
          </a:p>
        </p:txBody>
      </p:sp>
      <p:sp>
        <p:nvSpPr>
          <p:cNvPr id="24721" name="AutoShape 174"/>
          <p:cNvSpPr>
            <a:spLocks noChangeArrowheads="1"/>
          </p:cNvSpPr>
          <p:nvPr/>
        </p:nvSpPr>
        <p:spPr bwMode="auto">
          <a:xfrm>
            <a:off x="5715001" y="122238"/>
            <a:ext cx="3594100" cy="792162"/>
          </a:xfrm>
          <a:prstGeom prst="cloudCallout">
            <a:avLst>
              <a:gd name="adj1" fmla="val -32468"/>
              <a:gd name="adj2" fmla="val 70042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 Ô CHỮ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 build="allAtOnce"/>
      <p:bldP spid="27" grpId="0"/>
      <p:bldP spid="2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Horizontal Scroll 1"/>
          <p:cNvSpPr>
            <a:spLocks noChangeArrowheads="1"/>
          </p:cNvSpPr>
          <p:nvPr/>
        </p:nvSpPr>
        <p:spPr bwMode="auto">
          <a:xfrm>
            <a:off x="381000" y="1371600"/>
            <a:ext cx="8305800" cy="37338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001000" y="4038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VNI-Times" pitchFamily="2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886200" y="4800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VNI-Times" pitchFamily="2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95400" y="1219200"/>
            <a:ext cx="7389813" cy="5181600"/>
            <a:chOff x="1104" y="1056"/>
            <a:chExt cx="4656" cy="3264"/>
          </a:xfrm>
        </p:grpSpPr>
        <p:pic>
          <p:nvPicPr>
            <p:cNvPr id="43076" name="Picture 8" descr="FLOW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328" y="2592"/>
              <a:ext cx="432" cy="46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43077" name="Picture 9" descr="FLOW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328" y="1824"/>
              <a:ext cx="432" cy="46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43078" name="Picture 10" descr="FLOW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328" y="1056"/>
              <a:ext cx="432" cy="46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43079" name="Picture 11" descr="FLOW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328" y="3408"/>
              <a:ext cx="432" cy="46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43080" name="Picture 12" descr="FLOW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264" y="3888"/>
              <a:ext cx="2160" cy="4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43081" name="Picture 13" descr="FLOW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04" y="3888"/>
              <a:ext cx="2160" cy="4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  <a:extLst>
              <a:ext uri="{909E8E84-426E-40DD-AFC4-6F175D3DCCD1}"/>
              <a:ext uri="{91240B29-F687-4F45-9708-019B960494DF}"/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724400" y="3505200"/>
            <a:ext cx="3505200" cy="2362200"/>
            <a:chOff x="912" y="672"/>
            <a:chExt cx="3982" cy="2863"/>
          </a:xfrm>
        </p:grpSpPr>
        <p:sp>
          <p:nvSpPr>
            <p:cNvPr id="43016" name="Freeform 16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17" name="Freeform 17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18" name="Freeform 18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19" name="Rectangle 19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20" name="Freeform 20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21" name="Freeform 21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22" name="Rectangle 22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23" name="Freeform 23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24" name="Freeform 24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25" name="Freeform 25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26" name="Freeform 26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27" name="Freeform 27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28" name="Freeform 28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29" name="Freeform 29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30" name="Freeform 30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31" name="Freeform 31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32" name="Freeform 32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33" name="Freeform 33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34" name="Freeform 34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35" name="Freeform 35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36" name="Freeform 36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37" name="Freeform 37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38" name="Freeform 38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39" name="Freeform 39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40" name="Freeform 40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41" name="Freeform 41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42" name="Freeform 42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43" name="Freeform 43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44" name="Freeform 44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45" name="Freeform 45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46" name="Freeform 46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47" name="Freeform 47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48" name="Freeform 48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49" name="Freeform 49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50" name="Freeform 50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51" name="Freeform 51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52" name="Freeform 52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53" name="Freeform 53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54" name="Freeform 54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55" name="Freeform 55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56" name="Freeform 56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57" name="Freeform 57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58" name="Freeform 58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59" name="Freeform 59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60" name="Freeform 60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61" name="Freeform 61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62" name="Freeform 62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63" name="Freeform 63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64" name="Freeform 64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65" name="Freeform 65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66" name="Freeform 66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67" name="Freeform 67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68" name="Freeform 68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69" name="Freeform 69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70" name="Freeform 70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71" name="Freeform 71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72" name="Freeform 72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73" name="Freeform 73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43074" name="Freeform 74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</a:endParaRPr>
            </a:p>
          </p:txBody>
        </p:sp>
        <p:graphicFrame>
          <p:nvGraphicFramePr>
            <p:cNvPr id="3074" name="Object 75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p:oleObj spid="_x0000_s2050" name="Bitmap Image" r:id="rId5" imgW="1219370" imgH="1228571" progId="PBrush">
                <p:embed/>
              </p:oleObj>
            </a:graphicData>
          </a:graphic>
        </p:graphicFrame>
      </p:grpSp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323850" y="1989138"/>
            <a:ext cx="79930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  </a:t>
            </a:r>
          </a:p>
          <a:p>
            <a:pPr algn="just"/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*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Đọc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lại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trả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lời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câu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hỏi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sách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giáo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khoa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*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Chuẩn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bị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mới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“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Trước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cổng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trời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77" name="Horizontal Scroll 76"/>
          <p:cNvSpPr/>
          <p:nvPr/>
        </p:nvSpPr>
        <p:spPr>
          <a:xfrm>
            <a:off x="2195513" y="908050"/>
            <a:ext cx="3600450" cy="108108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3" descr="C:\Documents and Settings\Administrator\Desktop\hih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0"/>
            <a:ext cx="8715375" cy="6858000"/>
          </a:xfrm>
        </p:spPr>
      </p:pic>
      <p:pic>
        <p:nvPicPr>
          <p:cNvPr id="2150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785938"/>
            <a:ext cx="600075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anh giao an\tranh TViet\Tap_Doc2__T1.jpg"/>
          <p:cNvPicPr>
            <a:picLocks noChangeAspect="1" noChangeArrowheads="1"/>
          </p:cNvPicPr>
          <p:nvPr/>
        </p:nvPicPr>
        <p:blipFill>
          <a:blip r:embed="rId2"/>
          <a:srcRect t="5654" b="5300"/>
          <a:stretch>
            <a:fillRect/>
          </a:stretch>
        </p:blipFill>
        <p:spPr bwMode="auto">
          <a:xfrm>
            <a:off x="238095" y="190478"/>
            <a:ext cx="8661724" cy="6429419"/>
          </a:xfrm>
          <a:prstGeom prst="rect">
            <a:avLst/>
          </a:prstGeom>
          <a:ln w="228600" cap="sq" cmpd="thickThin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381000" y="2514600"/>
            <a:ext cx="8763000" cy="1905000"/>
          </a:xfrm>
          <a:prstGeom prst="cloudCallout">
            <a:avLst>
              <a:gd name="adj1" fmla="val -30580"/>
              <a:gd name="adj2" fmla="val 91583"/>
            </a:avLst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LUYỆN ĐỌC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2590800" y="8382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LUYỆN ĐỌC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152400" y="1981200"/>
            <a:ext cx="868680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           + Đoạn 1 “Từ đầu đến… lúp xúp dưới chân.”</a:t>
            </a:r>
          </a:p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           + Đoạn 2 “Nắng trưa……nhìn theo.”</a:t>
            </a:r>
          </a:p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           + Đoạn 3: phần còn lại.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1219200"/>
            <a:ext cx="7315200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khổng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́ hon.</a:t>
            </a:r>
          </a:p>
        </p:txBody>
      </p:sp>
      <p:cxnSp>
        <p:nvCxnSpPr>
          <p:cNvPr id="8" name="Straight Connector 28"/>
          <p:cNvCxnSpPr>
            <a:cxnSpLocks noChangeShapeType="1"/>
          </p:cNvCxnSpPr>
          <p:nvPr/>
        </p:nvCxnSpPr>
        <p:spPr bwMode="auto">
          <a:xfrm rot="5400000">
            <a:off x="6362700" y="1562100"/>
            <a:ext cx="457200" cy="762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2667000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>
            <a:off x="1104900" y="3467100"/>
            <a:ext cx="457200" cy="762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" y="4114800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28"/>
          <p:cNvCxnSpPr>
            <a:cxnSpLocks noChangeShapeType="1"/>
          </p:cNvCxnSpPr>
          <p:nvPr/>
        </p:nvCxnSpPr>
        <p:spPr bwMode="auto">
          <a:xfrm rot="5400000">
            <a:off x="6972300" y="4457700"/>
            <a:ext cx="457200" cy="762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http://1.bp.blogspot.com/-2t3a-MGqVjE/VJwHlBMEYKI/AAAAAAAABNk/EQqBD9sZm3U/s1600/Fly-agaric-mushr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52450"/>
            <a:ext cx="8064500" cy="56848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600075" y="6259513"/>
            <a:ext cx="80041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000">
                <a:latin typeface="Times New Roman" pitchFamily="18" charset="0"/>
              </a:rPr>
              <a:t>Lúp xúp: ở liền nhau, thấp và sàn sàn như nhau.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740</Words>
  <Application>Microsoft Office PowerPoint</Application>
  <PresentationFormat>On-screen Show (4:3)</PresentationFormat>
  <Paragraphs>118</Paragraphs>
  <Slides>35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Tien Ich May Tinh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Tien Duat</dc:creator>
  <cp:lastModifiedBy>Le Tien Duat</cp:lastModifiedBy>
  <cp:revision>42</cp:revision>
  <dcterms:created xsi:type="dcterms:W3CDTF">2018-10-16T05:55:38Z</dcterms:created>
  <dcterms:modified xsi:type="dcterms:W3CDTF">2018-11-06T05:55:04Z</dcterms:modified>
</cp:coreProperties>
</file>