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0237-CCC3-4153-A0FC-A608CD4DF641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1B32-FE25-4A4D-8317-7096C9C8E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0237-CCC3-4153-A0FC-A608CD4DF641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1B32-FE25-4A4D-8317-7096C9C8E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0237-CCC3-4153-A0FC-A608CD4DF641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1B32-FE25-4A4D-8317-7096C9C8E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0237-CCC3-4153-A0FC-A608CD4DF641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1B32-FE25-4A4D-8317-7096C9C8E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0237-CCC3-4153-A0FC-A608CD4DF641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1B32-FE25-4A4D-8317-7096C9C8E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0237-CCC3-4153-A0FC-A608CD4DF641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1B32-FE25-4A4D-8317-7096C9C8E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0237-CCC3-4153-A0FC-A608CD4DF641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1B32-FE25-4A4D-8317-7096C9C8E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0237-CCC3-4153-A0FC-A608CD4DF641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1B32-FE25-4A4D-8317-7096C9C8E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0237-CCC3-4153-A0FC-A608CD4DF641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1B32-FE25-4A4D-8317-7096C9C8E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0237-CCC3-4153-A0FC-A608CD4DF641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1B32-FE25-4A4D-8317-7096C9C8E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0237-CCC3-4153-A0FC-A608CD4DF641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1B32-FE25-4A4D-8317-7096C9C8E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F0237-CCC3-4153-A0FC-A608CD4DF641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81B32-FE25-4A4D-8317-7096C9C8E08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DSC0236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81000" y="228600"/>
            <a:ext cx="8305800" cy="65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>
                <a:solidFill>
                  <a:srgbClr val="FF0000"/>
                </a:solidFill>
                <a:latin typeface=".VnTimeH" pitchFamily="34" charset="0"/>
              </a:rPr>
              <a:t>Phßng</a:t>
            </a:r>
            <a:r>
              <a:rPr lang="en-US" sz="2000" b="1" dirty="0">
                <a:solidFill>
                  <a:srgbClr val="FF0000"/>
                </a:solidFill>
                <a:latin typeface=".VnTimeH" pitchFamily="34" charset="0"/>
              </a:rPr>
              <a:t> GD&amp; §T </a:t>
            </a:r>
            <a:r>
              <a:rPr lang="en-US" sz="2000" b="1" dirty="0" smtClean="0">
                <a:solidFill>
                  <a:srgbClr val="FF0000"/>
                </a:solidFill>
                <a:latin typeface=".VnTimeH" pitchFamily="34" charset="0"/>
              </a:rPr>
              <a:t>QUËN LONG BI£N</a:t>
            </a:r>
            <a:endParaRPr lang="en-US" sz="2000" b="1" dirty="0">
              <a:solidFill>
                <a:srgbClr val="FF0000"/>
              </a:solidFill>
              <a:latin typeface=".VnTimeH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.VnTimeH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.VnTimeH" pitchFamily="34" charset="0"/>
              </a:rPr>
              <a:t>tr­êng</a:t>
            </a:r>
            <a:r>
              <a:rPr lang="en-US" sz="2000" b="1" dirty="0">
                <a:solidFill>
                  <a:srgbClr val="FF0000"/>
                </a:solidFill>
                <a:latin typeface=".VnTimeH" pitchFamily="34" charset="0"/>
              </a:rPr>
              <a:t> MN non </a:t>
            </a:r>
            <a:r>
              <a:rPr lang="en-US" sz="2000" b="1" dirty="0" smtClean="0">
                <a:solidFill>
                  <a:srgbClr val="FF0000"/>
                </a:solidFill>
                <a:latin typeface=".VnTimeH" pitchFamily="34" charset="0"/>
              </a:rPr>
              <a:t>S¥N CA</a:t>
            </a:r>
            <a:endParaRPr lang="en-US" sz="2000" b="1" dirty="0">
              <a:solidFill>
                <a:srgbClr val="FF0000"/>
              </a:solidFill>
              <a:latin typeface=".VnTimeH" pitchFamily="34" charset="0"/>
            </a:endParaRPr>
          </a:p>
          <a:p>
            <a:pPr algn="ctr">
              <a:spcBef>
                <a:spcPct val="50000"/>
              </a:spcBef>
            </a:pPr>
            <a:endParaRPr lang="en-US" sz="2000" b="1" dirty="0">
              <a:solidFill>
                <a:srgbClr val="FF0000"/>
              </a:solidFill>
              <a:latin typeface=".VnTimeH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.VnTimeH" pitchFamily="34" charset="0"/>
              </a:rPr>
              <a:t>KH¸M PH¸ KHOA </a:t>
            </a:r>
            <a:r>
              <a:rPr lang="en-US" sz="5400" b="1" dirty="0" err="1" smtClean="0">
                <a:solidFill>
                  <a:srgbClr val="FF0000"/>
                </a:solidFill>
                <a:latin typeface=".VnTimeH" pitchFamily="34" charset="0"/>
              </a:rPr>
              <a:t>HäC</a:t>
            </a:r>
            <a:endParaRPr lang="en-US" sz="5400" b="1" dirty="0">
              <a:solidFill>
                <a:srgbClr val="FF0000"/>
              </a:solidFill>
              <a:latin typeface=".VnTimeH" pitchFamily="34" charset="0"/>
            </a:endParaRPr>
          </a:p>
          <a:p>
            <a:pPr algn="ctr">
              <a:spcBef>
                <a:spcPct val="50000"/>
              </a:spcBef>
            </a:pPr>
            <a:endParaRPr lang="en-US" sz="5400" b="1" dirty="0">
              <a:solidFill>
                <a:srgbClr val="FF0000"/>
              </a:solidFill>
              <a:latin typeface=".VnTimeH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rgbClr val="FF0000"/>
                </a:solidFill>
                <a:latin typeface=".VnTimeH" pitchFamily="34" charset="0"/>
              </a:rPr>
              <a:t>®Ò </a:t>
            </a:r>
            <a:r>
              <a:rPr lang="en-US" sz="2000" b="1" dirty="0" err="1" smtClean="0">
                <a:solidFill>
                  <a:srgbClr val="FF0000"/>
                </a:solidFill>
                <a:latin typeface=".VnTimeH" pitchFamily="34" charset="0"/>
              </a:rPr>
              <a:t>tµi</a:t>
            </a:r>
            <a:r>
              <a:rPr lang="en-US" sz="2000" b="1" dirty="0" smtClean="0">
                <a:solidFill>
                  <a:srgbClr val="FF0000"/>
                </a:solidFill>
                <a:latin typeface=".VnTimeH" pitchFamily="34" charset="0"/>
              </a:rPr>
              <a:t>: </a:t>
            </a:r>
            <a:r>
              <a:rPr lang="en-US" sz="2000" b="1" dirty="0" err="1" smtClean="0">
                <a:solidFill>
                  <a:srgbClr val="FF0000"/>
                </a:solidFill>
                <a:latin typeface=".VnTimeH" pitchFamily="34" charset="0"/>
              </a:rPr>
              <a:t>T×m</a:t>
            </a:r>
            <a:r>
              <a:rPr lang="en-US" sz="2000" b="1" dirty="0" smtClean="0">
                <a:solidFill>
                  <a:srgbClr val="FF0000"/>
                </a:solidFill>
                <a:latin typeface=".VnTimeH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.VnTimeH" pitchFamily="34" charset="0"/>
              </a:rPr>
              <a:t>hiªu</a:t>
            </a:r>
            <a:r>
              <a:rPr lang="en-US" sz="2000" b="1" dirty="0" smtClean="0">
                <a:solidFill>
                  <a:srgbClr val="FF0000"/>
                </a:solidFill>
                <a:latin typeface=".VnTimeH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.VnTimeH" pitchFamily="34" charset="0"/>
              </a:rPr>
              <a:t>vÒ</a:t>
            </a:r>
            <a:r>
              <a:rPr lang="en-US" sz="2000" b="1" dirty="0" smtClean="0">
                <a:solidFill>
                  <a:srgbClr val="FF0000"/>
                </a:solidFill>
                <a:latin typeface=".VnTimeH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.VnTimeH" pitchFamily="34" charset="0"/>
              </a:rPr>
              <a:t>thñ</a:t>
            </a:r>
            <a:r>
              <a:rPr lang="en-US" sz="2000" b="1" dirty="0" smtClean="0">
                <a:solidFill>
                  <a:srgbClr val="FF0000"/>
                </a:solidFill>
                <a:latin typeface=".VnTimeH" pitchFamily="34" charset="0"/>
              </a:rPr>
              <a:t> ®« hµ </a:t>
            </a:r>
            <a:r>
              <a:rPr lang="en-US" sz="2000" b="1" dirty="0" err="1" smtClean="0">
                <a:solidFill>
                  <a:srgbClr val="FF0000"/>
                </a:solidFill>
                <a:latin typeface=".VnTimeH" pitchFamily="34" charset="0"/>
              </a:rPr>
              <a:t>néi</a:t>
            </a:r>
            <a:endParaRPr lang="en-US" sz="2000" b="1" dirty="0">
              <a:solidFill>
                <a:srgbClr val="FF0000"/>
              </a:solidFill>
              <a:latin typeface=".VnTimeH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 b="1" dirty="0" err="1" smtClean="0">
                <a:solidFill>
                  <a:srgbClr val="FF0000"/>
                </a:solidFill>
                <a:latin typeface=".VnTimeH" pitchFamily="34" charset="0"/>
              </a:rPr>
              <a:t>Gi¸o</a:t>
            </a:r>
            <a:r>
              <a:rPr lang="en-US" sz="2000" b="1" dirty="0" smtClean="0">
                <a:solidFill>
                  <a:srgbClr val="FF0000"/>
                </a:solidFill>
                <a:latin typeface=".VnTimeH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.VnTimeH" pitchFamily="34" charset="0"/>
              </a:rPr>
              <a:t>viªn</a:t>
            </a:r>
            <a:r>
              <a:rPr lang="en-US" sz="2000" b="1" dirty="0" smtClean="0">
                <a:solidFill>
                  <a:srgbClr val="FF0000"/>
                </a:solidFill>
                <a:latin typeface=".VnTimeH" pitchFamily="34" charset="0"/>
              </a:rPr>
              <a:t>: NGUYỄN THỊ THU PHƯƠNG</a:t>
            </a:r>
            <a:endParaRPr lang="en-US" sz="2000" b="1" dirty="0">
              <a:solidFill>
                <a:srgbClr val="FF0000"/>
              </a:solidFill>
              <a:latin typeface=".VnTimeH" pitchFamily="34" charset="0"/>
            </a:endParaRPr>
          </a:p>
          <a:p>
            <a:pPr algn="ctr">
              <a:spcBef>
                <a:spcPct val="50000"/>
              </a:spcBef>
            </a:pPr>
            <a:endParaRPr lang="en-US" sz="2000" b="1" dirty="0" smtClean="0">
              <a:solidFill>
                <a:srgbClr val="FF0000"/>
              </a:solidFill>
              <a:latin typeface=".VnTimeH" pitchFamily="34" charset="0"/>
            </a:endParaRPr>
          </a:p>
          <a:p>
            <a:pPr algn="ctr">
              <a:spcBef>
                <a:spcPct val="50000"/>
              </a:spcBef>
            </a:pPr>
            <a:endParaRPr lang="en-US" sz="2000" b="1" dirty="0">
              <a:solidFill>
                <a:srgbClr val="FF0000"/>
              </a:solidFill>
              <a:latin typeface=".VnTimeH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 b="1" i="1" dirty="0" err="1">
                <a:solidFill>
                  <a:srgbClr val="FF0000"/>
                </a:solidFill>
                <a:latin typeface=".VnTimeH" pitchFamily="34" charset="0"/>
              </a:rPr>
              <a:t>N¨m</a:t>
            </a:r>
            <a:r>
              <a:rPr lang="en-US" sz="2000" b="1" i="1" dirty="0">
                <a:solidFill>
                  <a:srgbClr val="FF0000"/>
                </a:solidFill>
                <a:latin typeface=".VnTimeH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.VnTimeH" pitchFamily="34" charset="0"/>
              </a:rPr>
              <a:t>häc</a:t>
            </a:r>
            <a:r>
              <a:rPr lang="en-US" sz="2000" b="1" i="1">
                <a:solidFill>
                  <a:srgbClr val="FF0000"/>
                </a:solidFill>
                <a:latin typeface=".VnTimeH" pitchFamily="34" charset="0"/>
              </a:rPr>
              <a:t> </a:t>
            </a:r>
            <a:r>
              <a:rPr lang="en-US" sz="2000" b="1" i="1" smtClean="0">
                <a:solidFill>
                  <a:srgbClr val="FF0000"/>
                </a:solidFill>
                <a:latin typeface=".VnTimeH" pitchFamily="34" charset="0"/>
              </a:rPr>
              <a:t>2018 – 2019</a:t>
            </a:r>
            <a:endParaRPr lang="en-US" sz="2000" b="1" i="1" dirty="0" smtClean="0">
              <a:solidFill>
                <a:srgbClr val="FF0000"/>
              </a:solidFill>
              <a:latin typeface=".VnTimeH" pitchFamily="34" charset="0"/>
            </a:endParaRPr>
          </a:p>
          <a:p>
            <a:pPr algn="ctr">
              <a:spcBef>
                <a:spcPct val="50000"/>
              </a:spcBef>
            </a:pPr>
            <a:endParaRPr lang="en-US" sz="2000" b="1" i="1" dirty="0">
              <a:solidFill>
                <a:srgbClr val="FF0000"/>
              </a:solidFill>
              <a:latin typeface=".VnTimeH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SC02323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 bwMode="auto">
          <a:xfrm>
            <a:off x="304800" y="245745"/>
            <a:ext cx="8534400" cy="5680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676400" y="5943600"/>
            <a:ext cx="5715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err="1" smtClean="0">
                <a:solidFill>
                  <a:srgbClr val="FF0000"/>
                </a:solidFill>
                <a:latin typeface=".VnAvant" pitchFamily="34" charset="0"/>
              </a:rPr>
              <a:t>Th¸p</a:t>
            </a:r>
            <a:r>
              <a:rPr lang="en-US" sz="40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.VnAvant" pitchFamily="34" charset="0"/>
              </a:rPr>
              <a:t>Rïa</a:t>
            </a:r>
            <a:endParaRPr lang="en-US" sz="4000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o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181600" y="304800"/>
            <a:ext cx="37338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500" dirty="0" err="1" smtClean="0">
                <a:solidFill>
                  <a:srgbClr val="FF0000"/>
                </a:solidFill>
                <a:latin typeface=".VnAvant" pitchFamily="34" charset="0"/>
              </a:rPr>
              <a:t>Th¸p</a:t>
            </a:r>
            <a:r>
              <a:rPr lang="en-US" sz="35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latin typeface=".VnAvant" pitchFamily="34" charset="0"/>
              </a:rPr>
              <a:t>Rïa</a:t>
            </a:r>
            <a:r>
              <a:rPr lang="en-US" sz="35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latin typeface=".VnAvant" pitchFamily="34" charset="0"/>
              </a:rPr>
              <a:t>n»m</a:t>
            </a:r>
            <a:r>
              <a:rPr lang="en-US" sz="3500" dirty="0" smtClean="0">
                <a:solidFill>
                  <a:srgbClr val="FF0000"/>
                </a:solidFill>
                <a:latin typeface=".VnAvant" pitchFamily="34" charset="0"/>
              </a:rPr>
              <a:t> ë ®©u?</a:t>
            </a:r>
            <a:endParaRPr lang="en-US" sz="35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5257800" y="1981200"/>
            <a:ext cx="37338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500" dirty="0" smtClean="0">
                <a:solidFill>
                  <a:srgbClr val="FF0000"/>
                </a:solidFill>
                <a:latin typeface=".VnAvant" pitchFamily="34" charset="0"/>
              </a:rPr>
              <a:t>Ai </a:t>
            </a:r>
            <a:r>
              <a:rPr lang="en-US" sz="3500" dirty="0" err="1" smtClean="0">
                <a:solidFill>
                  <a:srgbClr val="FF0000"/>
                </a:solidFill>
                <a:latin typeface=".VnAvant" pitchFamily="34" charset="0"/>
              </a:rPr>
              <a:t>biÕt</a:t>
            </a:r>
            <a:r>
              <a:rPr lang="en-US" sz="3500" dirty="0" smtClean="0">
                <a:solidFill>
                  <a:srgbClr val="FF0000"/>
                </a:solidFill>
                <a:latin typeface=".VnAvant" pitchFamily="34" charset="0"/>
              </a:rPr>
              <a:t> g× </a:t>
            </a:r>
            <a:r>
              <a:rPr lang="en-US" sz="3500" dirty="0" err="1" smtClean="0">
                <a:solidFill>
                  <a:srgbClr val="FF0000"/>
                </a:solidFill>
                <a:latin typeface=".VnAvant" pitchFamily="34" charset="0"/>
              </a:rPr>
              <a:t>vÒ</a:t>
            </a:r>
            <a:r>
              <a:rPr lang="en-US" sz="35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latin typeface=".VnAvant" pitchFamily="34" charset="0"/>
              </a:rPr>
              <a:t>Hå</a:t>
            </a:r>
            <a:r>
              <a:rPr lang="en-US" sz="35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latin typeface=".VnAvant" pitchFamily="34" charset="0"/>
              </a:rPr>
              <a:t>G­¬m</a:t>
            </a:r>
            <a:r>
              <a:rPr lang="en-US" sz="3500" dirty="0" smtClean="0">
                <a:solidFill>
                  <a:srgbClr val="FF0000"/>
                </a:solidFill>
                <a:latin typeface=".VnAvant" pitchFamily="34" charset="0"/>
              </a:rPr>
              <a:t>?</a:t>
            </a:r>
            <a:endParaRPr lang="en-US" sz="35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5410200" y="3810000"/>
            <a:ext cx="3733800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500" dirty="0" err="1" smtClean="0">
                <a:solidFill>
                  <a:srgbClr val="FF0000"/>
                </a:solidFill>
                <a:latin typeface=".VnAvant" pitchFamily="34" charset="0"/>
              </a:rPr>
              <a:t>Hå</a:t>
            </a:r>
            <a:r>
              <a:rPr lang="en-US" sz="35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latin typeface=".VnAvant" pitchFamily="34" charset="0"/>
              </a:rPr>
              <a:t>G­¬m</a:t>
            </a:r>
            <a:r>
              <a:rPr lang="en-US" sz="35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latin typeface=".VnAvant" pitchFamily="34" charset="0"/>
              </a:rPr>
              <a:t>cßn</a:t>
            </a:r>
            <a:r>
              <a:rPr lang="en-US" sz="35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35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latin typeface=".VnAvant" pitchFamily="34" charset="0"/>
              </a:rPr>
              <a:t>tªn</a:t>
            </a:r>
            <a:r>
              <a:rPr lang="en-US" sz="35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latin typeface=".VnAvant" pitchFamily="34" charset="0"/>
              </a:rPr>
              <a:t>gäi</a:t>
            </a:r>
            <a:r>
              <a:rPr lang="en-US" sz="3500" dirty="0" smtClean="0">
                <a:solidFill>
                  <a:srgbClr val="FF0000"/>
                </a:solidFill>
                <a:latin typeface=".VnAvant" pitchFamily="34" charset="0"/>
              </a:rPr>
              <a:t> g× </a:t>
            </a:r>
            <a:r>
              <a:rPr lang="en-US" sz="3500" dirty="0" err="1" smtClean="0">
                <a:solidFill>
                  <a:srgbClr val="FF0000"/>
                </a:solidFill>
                <a:latin typeface=".VnAvant" pitchFamily="34" charset="0"/>
              </a:rPr>
              <a:t>kh¸c</a:t>
            </a:r>
            <a:r>
              <a:rPr lang="en-US" sz="3500" dirty="0" smtClean="0">
                <a:solidFill>
                  <a:srgbClr val="FF0000"/>
                </a:solidFill>
                <a:latin typeface=".VnAvant" pitchFamily="34" charset="0"/>
              </a:rPr>
              <a:t>? T¹i </a:t>
            </a:r>
            <a:r>
              <a:rPr lang="en-US" sz="3500" dirty="0" err="1" smtClean="0">
                <a:solidFill>
                  <a:srgbClr val="FF0000"/>
                </a:solidFill>
                <a:latin typeface=".VnAvant" pitchFamily="34" charset="0"/>
              </a:rPr>
              <a:t>sao</a:t>
            </a:r>
            <a:r>
              <a:rPr lang="en-US" sz="3500" dirty="0" smtClean="0">
                <a:solidFill>
                  <a:srgbClr val="FF0000"/>
                </a:solidFill>
                <a:latin typeface=".VnAvant" pitchFamily="34" charset="0"/>
              </a:rPr>
              <a:t>?</a:t>
            </a:r>
            <a:endParaRPr lang="en-US" sz="35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81000" y="5562601"/>
            <a:ext cx="4648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err="1" smtClean="0">
                <a:solidFill>
                  <a:srgbClr val="FF0000"/>
                </a:solidFill>
                <a:latin typeface=".VnAvant" pitchFamily="34" charset="0"/>
              </a:rPr>
              <a:t>Th¸p</a:t>
            </a:r>
            <a:r>
              <a:rPr lang="en-US" sz="40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.VnAvant" pitchFamily="34" charset="0"/>
              </a:rPr>
              <a:t>Rïa</a:t>
            </a:r>
            <a:endParaRPr lang="en-US" sz="4000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2" name="Picture 2" descr="DSC0232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04800" y="245745"/>
            <a:ext cx="4876800" cy="5240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o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9" grpId="0" autoUpdateAnimBg="0"/>
      <p:bldP spid="10" grpId="0" autoUpdateAnimBg="0"/>
      <p:bldP spid="11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DSC02328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381000" y="914400"/>
            <a:ext cx="3962400" cy="5181600"/>
          </a:xfrm>
          <a:noFill/>
          <a:ln/>
        </p:spPr>
      </p:pic>
      <p:pic>
        <p:nvPicPr>
          <p:cNvPr id="6" name="Picture 14" descr="DSC02329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495800" y="914400"/>
            <a:ext cx="4114800" cy="5105400"/>
          </a:xfrm>
          <a:prstGeom prst="rect">
            <a:avLst/>
          </a:prstGeom>
          <a:noFill/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81000" y="6073914"/>
            <a:ext cx="3962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err="1" smtClean="0">
                <a:solidFill>
                  <a:srgbClr val="FF0000"/>
                </a:solidFill>
                <a:latin typeface=".VnAvant" pitchFamily="34" charset="0"/>
              </a:rPr>
              <a:t>Th¸p</a:t>
            </a:r>
            <a:r>
              <a:rPr lang="en-US" sz="40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.VnAvant" pitchFamily="34" charset="0"/>
              </a:rPr>
              <a:t>Bót</a:t>
            </a:r>
            <a:endParaRPr lang="en-US" sz="4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648200" y="6096000"/>
            <a:ext cx="4038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err="1" smtClean="0">
                <a:solidFill>
                  <a:srgbClr val="FF0000"/>
                </a:solidFill>
                <a:latin typeface=".VnAvant" pitchFamily="34" charset="0"/>
              </a:rPr>
              <a:t>CÇu</a:t>
            </a:r>
            <a:r>
              <a:rPr lang="en-US" sz="40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.VnAvant" pitchFamily="34" charset="0"/>
              </a:rPr>
              <a:t>Th</a:t>
            </a:r>
            <a:r>
              <a:rPr lang="en-US" sz="4000" dirty="0" smtClean="0">
                <a:solidFill>
                  <a:srgbClr val="FF0000"/>
                </a:solidFill>
                <a:latin typeface=".VnAvant" pitchFamily="34" charset="0"/>
              </a:rPr>
              <a:t>ª </a:t>
            </a:r>
            <a:r>
              <a:rPr lang="en-US" sz="4000" dirty="0" err="1" smtClean="0">
                <a:solidFill>
                  <a:srgbClr val="FF0000"/>
                </a:solidFill>
                <a:latin typeface=".VnAvant" pitchFamily="34" charset="0"/>
              </a:rPr>
              <a:t>Hóc</a:t>
            </a:r>
            <a:endParaRPr lang="en-US" sz="4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04800" y="228600"/>
            <a:ext cx="84582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500" dirty="0" err="1" smtClean="0">
                <a:solidFill>
                  <a:srgbClr val="FF0000"/>
                </a:solidFill>
                <a:latin typeface=".VnAvant" pitchFamily="34" charset="0"/>
              </a:rPr>
              <a:t>C¸c</a:t>
            </a:r>
            <a:r>
              <a:rPr lang="en-US" sz="35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latin typeface=".VnAvant" pitchFamily="34" charset="0"/>
              </a:rPr>
              <a:t>c¶nh</a:t>
            </a:r>
            <a:r>
              <a:rPr lang="en-US" sz="3500" dirty="0" smtClean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3500" dirty="0" err="1" smtClean="0">
                <a:solidFill>
                  <a:srgbClr val="FF0000"/>
                </a:solidFill>
                <a:latin typeface=".VnAvant" pitchFamily="34" charset="0"/>
              </a:rPr>
              <a:t>Ñp</a:t>
            </a:r>
            <a:r>
              <a:rPr lang="en-US" sz="3500" dirty="0" smtClean="0">
                <a:solidFill>
                  <a:srgbClr val="FF0000"/>
                </a:solidFill>
                <a:latin typeface=".VnAvant" pitchFamily="34" charset="0"/>
              </a:rPr>
              <a:t> ë </a:t>
            </a:r>
            <a:r>
              <a:rPr lang="en-US" sz="3500" dirty="0" err="1" smtClean="0">
                <a:solidFill>
                  <a:srgbClr val="FF0000"/>
                </a:solidFill>
                <a:latin typeface=".VnAvant" pitchFamily="34" charset="0"/>
              </a:rPr>
              <a:t>Hå</a:t>
            </a:r>
            <a:r>
              <a:rPr lang="en-US" sz="35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latin typeface=".VnAvant" pitchFamily="34" charset="0"/>
              </a:rPr>
              <a:t>G­¬m</a:t>
            </a:r>
            <a:r>
              <a:rPr lang="en-US" sz="35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endParaRPr lang="en-US" sz="3500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 autoUpdateAnimBg="0"/>
      <p:bldP spid="9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SC02330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381000" y="304800"/>
            <a:ext cx="8458200" cy="4191000"/>
          </a:xfrm>
          <a:prstGeom prst="rect">
            <a:avLst/>
          </a:prstGeom>
          <a:noFill/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81000" y="4648200"/>
            <a:ext cx="8382000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dirty="0" err="1" smtClean="0">
                <a:solidFill>
                  <a:srgbClr val="FF0000"/>
                </a:solidFill>
                <a:latin typeface=".VnAvant" pitchFamily="34" charset="0"/>
              </a:rPr>
              <a:t>N­íc</a:t>
            </a:r>
            <a:r>
              <a:rPr lang="en-US" sz="30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.VnAvant" pitchFamily="34" charset="0"/>
              </a:rPr>
              <a:t>hå</a:t>
            </a:r>
            <a:r>
              <a:rPr lang="en-US" sz="30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.VnAvant" pitchFamily="34" charset="0"/>
              </a:rPr>
              <a:t>G­¬m</a:t>
            </a:r>
            <a:r>
              <a:rPr lang="en-US" sz="30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30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.VnAvant" pitchFamily="34" charset="0"/>
              </a:rPr>
              <a:t>mµu</a:t>
            </a:r>
            <a:r>
              <a:rPr lang="en-US" sz="30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.VnAvant" pitchFamily="34" charset="0"/>
              </a:rPr>
              <a:t>rÊt</a:t>
            </a:r>
            <a:r>
              <a:rPr lang="en-US" sz="3000" dirty="0" smtClean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3000" dirty="0" err="1" smtClean="0">
                <a:solidFill>
                  <a:srgbClr val="FF0000"/>
                </a:solidFill>
                <a:latin typeface=".VnAvant" pitchFamily="34" charset="0"/>
              </a:rPr>
              <a:t>Æc</a:t>
            </a:r>
            <a:r>
              <a:rPr lang="en-US" sz="30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.VnAvant" pitchFamily="34" charset="0"/>
              </a:rPr>
              <a:t>biÖt</a:t>
            </a:r>
            <a:r>
              <a:rPr lang="en-US" sz="3000" dirty="0" smtClean="0">
                <a:solidFill>
                  <a:srgbClr val="FF0000"/>
                </a:solidFill>
                <a:latin typeface=".VnAvant" pitchFamily="34" charset="0"/>
              </a:rPr>
              <a:t>. </a:t>
            </a:r>
            <a:r>
              <a:rPr lang="en-US" sz="3000" dirty="0" err="1" smtClean="0">
                <a:solidFill>
                  <a:srgbClr val="FF0000"/>
                </a:solidFill>
                <a:latin typeface=".VnAvant" pitchFamily="34" charset="0"/>
              </a:rPr>
              <a:t>C¸c</a:t>
            </a:r>
            <a:r>
              <a:rPr lang="en-US" sz="3000" dirty="0" smtClean="0">
                <a:solidFill>
                  <a:srgbClr val="FF0000"/>
                </a:solidFill>
                <a:latin typeface=".VnAvant" pitchFamily="34" charset="0"/>
              </a:rPr>
              <a:t> con </a:t>
            </a:r>
            <a:r>
              <a:rPr lang="en-US" sz="3000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30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.VnAvant" pitchFamily="34" charset="0"/>
              </a:rPr>
              <a:t>biÕt</a:t>
            </a:r>
            <a:r>
              <a:rPr lang="en-US" sz="3000" dirty="0" smtClean="0">
                <a:solidFill>
                  <a:srgbClr val="FF0000"/>
                </a:solidFill>
                <a:latin typeface=".VnAvant" pitchFamily="34" charset="0"/>
              </a:rPr>
              <a:t> ®ã lµ </a:t>
            </a:r>
            <a:r>
              <a:rPr lang="en-US" sz="3000" dirty="0" err="1" smtClean="0">
                <a:solidFill>
                  <a:srgbClr val="FF0000"/>
                </a:solidFill>
                <a:latin typeface=".VnAvant" pitchFamily="34" charset="0"/>
              </a:rPr>
              <a:t>mµu</a:t>
            </a:r>
            <a:r>
              <a:rPr lang="en-US" sz="3000" dirty="0" smtClean="0">
                <a:solidFill>
                  <a:srgbClr val="FF0000"/>
                </a:solidFill>
                <a:latin typeface=".VnAvant" pitchFamily="34" charset="0"/>
              </a:rPr>
              <a:t> g× </a:t>
            </a:r>
            <a:r>
              <a:rPr lang="en-US" sz="3000" dirty="0" err="1" smtClean="0">
                <a:solidFill>
                  <a:srgbClr val="FF0000"/>
                </a:solidFill>
                <a:latin typeface=".VnAvant" pitchFamily="34" charset="0"/>
              </a:rPr>
              <a:t>kh«ng</a:t>
            </a:r>
            <a:r>
              <a:rPr lang="en-US" sz="3000" dirty="0" smtClean="0">
                <a:solidFill>
                  <a:srgbClr val="FF0000"/>
                </a:solidFill>
                <a:latin typeface=".VnAvant" pitchFamily="34" charset="0"/>
              </a:rPr>
              <a:t>?</a:t>
            </a:r>
          </a:p>
          <a:p>
            <a:pPr algn="ctr">
              <a:spcBef>
                <a:spcPct val="50000"/>
              </a:spcBef>
            </a:pPr>
            <a:r>
              <a:rPr lang="en-US" sz="3000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3000" dirty="0" smtClean="0">
                <a:solidFill>
                  <a:srgbClr val="FF0000"/>
                </a:solidFill>
                <a:latin typeface=".VnAvant" pitchFamily="34" charset="0"/>
              </a:rPr>
              <a:t> 1 </a:t>
            </a:r>
            <a:r>
              <a:rPr lang="en-US" sz="3000" dirty="0" err="1" smtClean="0">
                <a:solidFill>
                  <a:srgbClr val="FF0000"/>
                </a:solidFill>
                <a:latin typeface=".VnAvant" pitchFamily="34" charset="0"/>
              </a:rPr>
              <a:t>bµi</a:t>
            </a:r>
            <a:r>
              <a:rPr lang="en-US" sz="30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.VnAvant" pitchFamily="34" charset="0"/>
              </a:rPr>
              <a:t>th</a:t>
            </a:r>
            <a:r>
              <a:rPr lang="en-US" sz="3000" dirty="0" smtClean="0">
                <a:solidFill>
                  <a:srgbClr val="FF0000"/>
                </a:solidFill>
                <a:latin typeface=".VnAvant" pitchFamily="34" charset="0"/>
              </a:rPr>
              <a:t>¬ </a:t>
            </a:r>
            <a:r>
              <a:rPr lang="en-US" sz="3000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3000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000" dirty="0" smtClean="0">
                <a:solidFill>
                  <a:srgbClr val="FF0000"/>
                </a:solidFill>
                <a:latin typeface=".VnAvant" pitchFamily="34" charset="0"/>
              </a:rPr>
              <a:t>1 </a:t>
            </a:r>
            <a:r>
              <a:rPr lang="en-US" sz="3000" dirty="0" err="1" smtClean="0">
                <a:solidFill>
                  <a:srgbClr val="FF0000"/>
                </a:solidFill>
                <a:latin typeface=".VnAvant" pitchFamily="34" charset="0"/>
              </a:rPr>
              <a:t>c©u</a:t>
            </a:r>
            <a:r>
              <a:rPr lang="en-US" sz="30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.VnAvant" pitchFamily="34" charset="0"/>
              </a:rPr>
              <a:t>th</a:t>
            </a:r>
            <a:r>
              <a:rPr lang="en-US" sz="3000" dirty="0" smtClean="0">
                <a:solidFill>
                  <a:srgbClr val="FF0000"/>
                </a:solidFill>
                <a:latin typeface=".VnAvant" pitchFamily="34" charset="0"/>
              </a:rPr>
              <a:t>¬ </a:t>
            </a:r>
            <a:r>
              <a:rPr lang="en-US" sz="3000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30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.VnAvant" pitchFamily="34" charset="0"/>
              </a:rPr>
              <a:t>miªu</a:t>
            </a:r>
            <a:r>
              <a:rPr lang="en-US" sz="3000" dirty="0" smtClean="0">
                <a:solidFill>
                  <a:srgbClr val="FF0000"/>
                </a:solidFill>
                <a:latin typeface=".VnAvant" pitchFamily="34" charset="0"/>
              </a:rPr>
              <a:t> t¶ </a:t>
            </a:r>
            <a:r>
              <a:rPr lang="en-US" sz="3000" dirty="0" err="1" smtClean="0">
                <a:solidFill>
                  <a:srgbClr val="FF0000"/>
                </a:solidFill>
                <a:latin typeface=".VnAvant" pitchFamily="34" charset="0"/>
              </a:rPr>
              <a:t>vÒ</a:t>
            </a:r>
            <a:r>
              <a:rPr lang="en-US" sz="30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.VnAvant" pitchFamily="34" charset="0"/>
              </a:rPr>
              <a:t>n­íc</a:t>
            </a:r>
            <a:r>
              <a:rPr lang="en-US" sz="30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.VnAvant" pitchFamily="34" charset="0"/>
              </a:rPr>
              <a:t>hå</a:t>
            </a:r>
            <a:r>
              <a:rPr lang="en-US" sz="30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.VnAvant" pitchFamily="34" charset="0"/>
              </a:rPr>
              <a:t>G­¬m</a:t>
            </a:r>
            <a:r>
              <a:rPr lang="en-US" sz="3000" dirty="0" smtClean="0">
                <a:solidFill>
                  <a:srgbClr val="FF0000"/>
                </a:solidFill>
                <a:latin typeface=".VnAvant" pitchFamily="34" charset="0"/>
              </a:rPr>
              <a:t> ®ã lµ </a:t>
            </a:r>
            <a:r>
              <a:rPr lang="en-US" sz="3000" dirty="0" err="1" smtClean="0">
                <a:solidFill>
                  <a:srgbClr val="FF0000"/>
                </a:solidFill>
                <a:latin typeface=".VnAvant" pitchFamily="34" charset="0"/>
              </a:rPr>
              <a:t>bµi</a:t>
            </a:r>
            <a:r>
              <a:rPr lang="en-US" sz="30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.VnAvant" pitchFamily="34" charset="0"/>
              </a:rPr>
              <a:t>th</a:t>
            </a:r>
            <a:r>
              <a:rPr lang="en-US" sz="3000" dirty="0" smtClean="0">
                <a:solidFill>
                  <a:srgbClr val="FF0000"/>
                </a:solidFill>
                <a:latin typeface=".VnAvant" pitchFamily="34" charset="0"/>
              </a:rPr>
              <a:t>¬ g×?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DSC02364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04800" y="228600"/>
            <a:ext cx="8534400" cy="5334000"/>
          </a:xfrm>
          <a:prstGeom prst="rect">
            <a:avLst/>
          </a:prstGeom>
          <a:noFill/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362200" y="5715000"/>
            <a:ext cx="3962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err="1" smtClean="0">
                <a:solidFill>
                  <a:srgbClr val="FF0000"/>
                </a:solidFill>
                <a:latin typeface=".VnAvant" pitchFamily="34" charset="0"/>
              </a:rPr>
              <a:t>V¨n</a:t>
            </a:r>
            <a:r>
              <a:rPr lang="en-US" sz="40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.VnAvant" pitchFamily="34" charset="0"/>
              </a:rPr>
              <a:t>MiÕu</a:t>
            </a:r>
            <a:endParaRPr lang="en-US" sz="4000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3276600" cy="6049962"/>
          </a:xfrm>
        </p:spPr>
        <p:txBody>
          <a:bodyPr>
            <a:normAutofit/>
          </a:bodyPr>
          <a:lstStyle/>
          <a:p>
            <a:r>
              <a:rPr lang="en-US" sz="3000" dirty="0" err="1" smtClean="0">
                <a:solidFill>
                  <a:srgbClr val="FF0000"/>
                </a:solidFill>
                <a:latin typeface=".VnAvant" pitchFamily="34" charset="0"/>
              </a:rPr>
              <a:t>V¨n</a:t>
            </a:r>
            <a:r>
              <a:rPr lang="en-US" sz="30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.VnAvant" pitchFamily="34" charset="0"/>
              </a:rPr>
              <a:t>MiÕu</a:t>
            </a:r>
            <a:r>
              <a:rPr lang="en-US" sz="3000" dirty="0" smtClean="0">
                <a:solidFill>
                  <a:srgbClr val="FF0000"/>
                </a:solidFill>
                <a:latin typeface=".VnAvant" pitchFamily="34" charset="0"/>
              </a:rPr>
              <a:t> lµ </a:t>
            </a:r>
            <a:r>
              <a:rPr lang="en-US" sz="3000" dirty="0" err="1" smtClean="0">
                <a:solidFill>
                  <a:srgbClr val="FF0000"/>
                </a:solidFill>
                <a:latin typeface=".VnAvant" pitchFamily="34" charset="0"/>
              </a:rPr>
              <a:t>tr­êng</a:t>
            </a:r>
            <a:r>
              <a:rPr lang="en-US" sz="3000" dirty="0" smtClean="0">
                <a:solidFill>
                  <a:srgbClr val="FF0000"/>
                </a:solidFill>
                <a:latin typeface=".VnAvant" pitchFamily="34" charset="0"/>
              </a:rPr>
              <a:t> ®¹i </a:t>
            </a:r>
            <a:r>
              <a:rPr lang="en-US" sz="3000" dirty="0" err="1" smtClean="0">
                <a:solidFill>
                  <a:srgbClr val="FF0000"/>
                </a:solidFill>
                <a:latin typeface=".VnAvant" pitchFamily="34" charset="0"/>
              </a:rPr>
              <a:t>häc</a:t>
            </a:r>
            <a:r>
              <a:rPr lang="en-US" sz="3000" dirty="0" smtClean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3000" dirty="0" err="1" smtClean="0">
                <a:solidFill>
                  <a:srgbClr val="FF0000"/>
                </a:solidFill>
                <a:latin typeface=".VnAvant" pitchFamily="34" charset="0"/>
              </a:rPr>
              <a:t>Çu</a:t>
            </a:r>
            <a:r>
              <a:rPr lang="en-US" sz="30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.VnAvant" pitchFamily="34" charset="0"/>
              </a:rPr>
              <a:t>tiªn</a:t>
            </a:r>
            <a:r>
              <a:rPr lang="en-US" sz="30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.VnAvant" pitchFamily="34" charset="0"/>
              </a:rPr>
              <a:t>cña</a:t>
            </a:r>
            <a:r>
              <a:rPr lang="en-US" sz="30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.VnAvant" pitchFamily="34" charset="0"/>
              </a:rPr>
              <a:t>n­íc</a:t>
            </a:r>
            <a:r>
              <a:rPr lang="en-US" sz="30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.VnAvant" pitchFamily="34" charset="0"/>
              </a:rPr>
              <a:t>ViÖt</a:t>
            </a:r>
            <a:r>
              <a:rPr lang="en-US" sz="3000" dirty="0" smtClean="0">
                <a:solidFill>
                  <a:srgbClr val="FF0000"/>
                </a:solidFill>
                <a:latin typeface=".VnAvant" pitchFamily="34" charset="0"/>
              </a:rPr>
              <a:t> Nam. N¬I ®©y </a:t>
            </a:r>
            <a:r>
              <a:rPr lang="en-US" sz="3000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30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.VnAvant" pitchFamily="34" charset="0"/>
              </a:rPr>
              <a:t>nh÷ng</a:t>
            </a:r>
            <a:r>
              <a:rPr lang="en-US" sz="3000" dirty="0" smtClean="0">
                <a:solidFill>
                  <a:srgbClr val="FF0000"/>
                </a:solidFill>
                <a:latin typeface=".VnAvant" pitchFamily="34" charset="0"/>
              </a:rPr>
              <a:t> con </a:t>
            </a:r>
            <a:r>
              <a:rPr lang="en-US" sz="3000" dirty="0" err="1" smtClean="0">
                <a:solidFill>
                  <a:srgbClr val="FF0000"/>
                </a:solidFill>
                <a:latin typeface=".VnAvant" pitchFamily="34" charset="0"/>
              </a:rPr>
              <a:t>rïa</a:t>
            </a:r>
            <a:r>
              <a:rPr lang="en-US" sz="30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.VnAvant" pitchFamily="34" charset="0"/>
              </a:rPr>
              <a:t>b»ng</a:t>
            </a:r>
            <a:r>
              <a:rPr lang="en-US" sz="3000" dirty="0" smtClean="0">
                <a:solidFill>
                  <a:srgbClr val="FF0000"/>
                </a:solidFill>
                <a:latin typeface=".VnAvant" pitchFamily="34" charset="0"/>
              </a:rPr>
              <a:t> ®¸ </a:t>
            </a:r>
            <a:r>
              <a:rPr lang="en-US" sz="3000" dirty="0" err="1" smtClean="0">
                <a:solidFill>
                  <a:srgbClr val="FF0000"/>
                </a:solidFill>
                <a:latin typeface=".VnAvant" pitchFamily="34" charset="0"/>
              </a:rPr>
              <a:t>trªn</a:t>
            </a:r>
            <a:r>
              <a:rPr lang="en-US" sz="30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.VnAvant" pitchFamily="34" charset="0"/>
              </a:rPr>
              <a:t>l­ng</a:t>
            </a:r>
            <a:r>
              <a:rPr lang="en-US" sz="3000" dirty="0" smtClean="0">
                <a:solidFill>
                  <a:srgbClr val="FF0000"/>
                </a:solidFill>
                <a:latin typeface=".VnAvant" pitchFamily="34" charset="0"/>
              </a:rPr>
              <a:t> ®­</a:t>
            </a:r>
            <a:r>
              <a:rPr lang="en-US" sz="3000" dirty="0" err="1" smtClean="0">
                <a:solidFill>
                  <a:srgbClr val="FF0000"/>
                </a:solidFill>
                <a:latin typeface=".VnAvant" pitchFamily="34" charset="0"/>
              </a:rPr>
              <a:t>îc</a:t>
            </a:r>
            <a:r>
              <a:rPr lang="en-US" sz="30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.VnAvant" pitchFamily="34" charset="0"/>
              </a:rPr>
              <a:t>dùng</a:t>
            </a:r>
            <a:r>
              <a:rPr lang="en-US" sz="30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.VnAvant" pitchFamily="34" charset="0"/>
              </a:rPr>
              <a:t>nh÷ng</a:t>
            </a:r>
            <a:r>
              <a:rPr lang="en-US" sz="3000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.VnAvant" pitchFamily="34" charset="0"/>
              </a:rPr>
              <a:t>tÊm</a:t>
            </a:r>
            <a:r>
              <a:rPr lang="en-US" sz="30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.VnAvant" pitchFamily="34" charset="0"/>
              </a:rPr>
              <a:t>bia</a:t>
            </a:r>
            <a:r>
              <a:rPr lang="en-US" sz="30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.VnAvant" pitchFamily="34" charset="0"/>
              </a:rPr>
              <a:t>ghi</a:t>
            </a:r>
            <a:r>
              <a:rPr lang="en-US" sz="30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.VnAvant" pitchFamily="34" charset="0"/>
              </a:rPr>
              <a:t>tªn</a:t>
            </a:r>
            <a:r>
              <a:rPr lang="en-US" sz="30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.VnAvant" pitchFamily="34" charset="0"/>
              </a:rPr>
              <a:t>nh÷ng</a:t>
            </a:r>
            <a:r>
              <a:rPr lang="en-US" sz="30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.VnAvant" pitchFamily="34" charset="0"/>
              </a:rPr>
              <a:t>ng­êi</a:t>
            </a:r>
            <a:r>
              <a:rPr lang="en-US" sz="3000" dirty="0" smtClean="0">
                <a:solidFill>
                  <a:srgbClr val="FF0000"/>
                </a:solidFill>
                <a:latin typeface=".VnAvant" pitchFamily="34" charset="0"/>
              </a:rPr>
              <a:t> ®ç ®</a:t>
            </a:r>
            <a:r>
              <a:rPr lang="en-US" sz="3000" dirty="0" err="1" smtClean="0">
                <a:solidFill>
                  <a:srgbClr val="FF0000"/>
                </a:solidFill>
                <a:latin typeface=".VnAvant" pitchFamily="34" charset="0"/>
              </a:rPr>
              <a:t>Çu</a:t>
            </a:r>
            <a:r>
              <a:rPr lang="en-US" sz="30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.VnAvant" pitchFamily="34" charset="0"/>
              </a:rPr>
              <a:t>trong</a:t>
            </a:r>
            <a:r>
              <a:rPr lang="en-US" sz="30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.VnAvant" pitchFamily="34" charset="0"/>
              </a:rPr>
              <a:t>c¸c</a:t>
            </a:r>
            <a:r>
              <a:rPr lang="en-US" sz="30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.VnAvant" pitchFamily="34" charset="0"/>
              </a:rPr>
              <a:t>kú</a:t>
            </a:r>
            <a:r>
              <a:rPr lang="en-US" sz="30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.VnAvant" pitchFamily="34" charset="0"/>
              </a:rPr>
              <a:t>thi</a:t>
            </a:r>
            <a:r>
              <a:rPr lang="en-US" sz="3000" dirty="0" smtClean="0">
                <a:solidFill>
                  <a:srgbClr val="FF0000"/>
                </a:solidFill>
                <a:latin typeface=".VnAvant" pitchFamily="34" charset="0"/>
              </a:rPr>
              <a:t>.</a:t>
            </a:r>
            <a:endParaRPr lang="en-US" sz="3000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5" name="Content Placeholder 4" descr="DSC0236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05200" y="228600"/>
            <a:ext cx="5334000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DSC0236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228600"/>
            <a:ext cx="8305800" cy="5638800"/>
          </a:xfrm>
          <a:prstGeom prst="rect">
            <a:avLst/>
          </a:prstGeom>
          <a:noFill/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438400" y="5867400"/>
            <a:ext cx="3962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err="1" smtClean="0">
                <a:solidFill>
                  <a:srgbClr val="FF0000"/>
                </a:solidFill>
                <a:latin typeface=".VnAvant" pitchFamily="34" charset="0"/>
              </a:rPr>
              <a:t>Khu</a:t>
            </a:r>
            <a:r>
              <a:rPr lang="en-US" sz="4000" dirty="0" smtClean="0">
                <a:solidFill>
                  <a:srgbClr val="FF0000"/>
                </a:solidFill>
                <a:latin typeface=".VnAvant" pitchFamily="34" charset="0"/>
              </a:rPr>
              <a:t>ª </a:t>
            </a:r>
            <a:r>
              <a:rPr lang="en-US" sz="4000" dirty="0" err="1" smtClean="0">
                <a:solidFill>
                  <a:srgbClr val="FF0000"/>
                </a:solidFill>
                <a:latin typeface=".VnAvant" pitchFamily="34" charset="0"/>
              </a:rPr>
              <a:t>V¨n</a:t>
            </a:r>
            <a:r>
              <a:rPr lang="en-US" sz="40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.VnAvant" pitchFamily="34" charset="0"/>
              </a:rPr>
              <a:t>C¸c</a:t>
            </a:r>
            <a:endParaRPr lang="en-US" sz="4000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9-Du-lich-chua-mot-cot-mytour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7" name="Content Placeholder 5" descr="9-Du-lich-chua-mot-cot-mytour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Content Placeholder 3" descr="lang-ba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Content Placeholder 3" descr="lang-bac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Content Placeholder 3" descr="lang-bac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194</Words>
  <Application>Microsoft Office PowerPoint</Application>
  <PresentationFormat>On-screen Show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V¨n MiÕu lµ tr­êng ®¹i häc ®Çu tiªn cña n­íc ViÖt Nam. N¬I ®©y cã nh÷ng con rïa b»ng ®¸ trªn l­ng ®­îc dùng nh÷ng tÊm bia ghi tªn nh÷ng ng­êi ®ç ®Çu trong c¸c kú thi.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19</cp:revision>
  <dcterms:created xsi:type="dcterms:W3CDTF">2018-04-03T02:17:49Z</dcterms:created>
  <dcterms:modified xsi:type="dcterms:W3CDTF">2019-04-22T04:01:38Z</dcterms:modified>
</cp:coreProperties>
</file>