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68" r:id="rId4"/>
    <p:sldId id="258" r:id="rId5"/>
    <p:sldId id="259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8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9D3C-25C2-4AFE-B0F2-F6F1DF15A986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747C-1E35-4276-97BE-416B328C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10"/>
          <p:cNvSpPr>
            <a:spLocks noChangeArrowheads="1" noChangeShapeType="1"/>
          </p:cNvSpPr>
          <p:nvPr/>
        </p:nvSpPr>
        <p:spPr bwMode="auto">
          <a:xfrm>
            <a:off x="1752600" y="228600"/>
            <a:ext cx="64008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ArchUp">
              <a:avLst>
                <a:gd name="adj" fmla="val 1078731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WordArt 11"/>
          <p:cNvSpPr>
            <a:spLocks noChangeArrowheads="1" noChangeShapeType="1"/>
          </p:cNvSpPr>
          <p:nvPr/>
        </p:nvSpPr>
        <p:spPr bwMode="auto">
          <a:xfrm>
            <a:off x="2400300" y="1524000"/>
            <a:ext cx="4343400" cy="1143000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Times New Roman"/>
                <a:cs typeface="Times New Roman"/>
              </a:rPr>
              <a:t>Văn</a:t>
            </a:r>
            <a:r>
              <a:rPr lang="en-US" sz="2000" b="1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Times New Roman"/>
                <a:cs typeface="Times New Roman"/>
              </a:rPr>
              <a:t>Học</a:t>
            </a:r>
            <a:endParaRPr lang="en-US" sz="2000" b="1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99"/>
              </a:solidFill>
              <a:latin typeface="Times New Roman"/>
              <a:cs typeface="Times New Roman"/>
            </a:endParaRPr>
          </a:p>
        </p:txBody>
      </p:sp>
      <p:sp>
        <p:nvSpPr>
          <p:cNvPr id="7" name="WordArt 12"/>
          <p:cNvSpPr>
            <a:spLocks noChangeArrowheads="1" noChangeShapeType="1"/>
          </p:cNvSpPr>
          <p:nvPr/>
        </p:nvSpPr>
        <p:spPr bwMode="auto">
          <a:xfrm>
            <a:off x="2019300" y="2971800"/>
            <a:ext cx="5105400" cy="914400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Thơ:Thay</a:t>
            </a:r>
            <a:r>
              <a:rPr lang="en-US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bà</a:t>
            </a:r>
            <a:r>
              <a:rPr lang="en-US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quét</a:t>
            </a:r>
            <a:r>
              <a:rPr lang="en-US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rác</a:t>
            </a:r>
            <a:endParaRPr lang="vi-VN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53882" dir="2700000" algn="ctr" rotWithShape="0">
                  <a:srgbClr val="C0C0C0">
                    <a:alpha val="78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2"/>
          <p:cNvSpPr>
            <a:spLocks noChangeArrowheads="1" noChangeShapeType="1"/>
          </p:cNvSpPr>
          <p:nvPr/>
        </p:nvSpPr>
        <p:spPr bwMode="auto">
          <a:xfrm>
            <a:off x="2171700" y="4267200"/>
            <a:ext cx="5105400" cy="914400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Giang</a:t>
            </a:r>
            <a:endParaRPr lang="en-US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53882" dir="2700000" algn="ctr" rotWithShape="0">
                  <a:srgbClr val="C0C0C0">
                    <a:alpha val="78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23"/>
          <p:cNvSpPr>
            <a:spLocks noChangeArrowheads="1" noChangeShapeType="1"/>
          </p:cNvSpPr>
          <p:nvPr/>
        </p:nvSpPr>
        <p:spPr bwMode="auto">
          <a:xfrm>
            <a:off x="2400300" y="5334000"/>
            <a:ext cx="4343400" cy="1066800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-742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Mẫu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C0C0C0">
                      <a:alpha val="78999"/>
                    </a:srgbClr>
                  </a:outerShdw>
                </a:effectLst>
                <a:latin typeface="Times New Roman"/>
                <a:cs typeface="Times New Roman"/>
              </a:rPr>
              <a:t> C2</a:t>
            </a:r>
          </a:p>
        </p:txBody>
      </p:sp>
      <p:pic>
        <p:nvPicPr>
          <p:cNvPr id="10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890">
            <a:off x="304800" y="5410200"/>
            <a:ext cx="1277938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6" y="536575"/>
            <a:ext cx="12922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4859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3" y="2209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7" y="32385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3970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96" y="31242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8" y="44958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AO_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48" y="863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24200" y="1143000"/>
            <a:ext cx="2948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dục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895600"/>
            <a:ext cx="78604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7030A0"/>
                </a:solidFill>
              </a:rPr>
              <a:t>Qua </a:t>
            </a:r>
            <a:r>
              <a:rPr lang="en-US" sz="2800" b="1" dirty="0" err="1" smtClean="0">
                <a:solidFill>
                  <a:srgbClr val="7030A0"/>
                </a:solidFill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thơ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con </a:t>
            </a:r>
            <a:r>
              <a:rPr lang="en-US" sz="2800" b="1" dirty="0" err="1" smtClean="0">
                <a:solidFill>
                  <a:srgbClr val="7030A0"/>
                </a:solidFill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từ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bạn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nhỏ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</a:rPr>
              <a:t>Muốn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trở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bé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ngoan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mọi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</a:rPr>
              <a:t>yêu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quý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con </a:t>
            </a:r>
            <a:r>
              <a:rPr lang="en-US" sz="2800" b="1" dirty="0" err="1" smtClean="0">
                <a:solidFill>
                  <a:srgbClr val="7030A0"/>
                </a:solidFill>
              </a:rPr>
              <a:t>nên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</a:rPr>
              <a:t>Mục đích – yêu cầu</a:t>
            </a:r>
            <a:br>
              <a:rPr lang="en-US" b="1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447800"/>
            <a:ext cx="68184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1. </a:t>
            </a:r>
            <a:r>
              <a:rPr lang="en-US" b="1" dirty="0" err="1" smtClean="0">
                <a:solidFill>
                  <a:srgbClr val="7030A0"/>
                </a:solidFill>
              </a:rPr>
              <a:t>Kiến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thức</a:t>
            </a:r>
            <a:r>
              <a:rPr lang="en-US" b="1" dirty="0" smtClean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biết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giả</a:t>
            </a:r>
            <a:r>
              <a:rPr lang="en-US" dirty="0" smtClean="0">
                <a:solidFill>
                  <a:srgbClr val="7030A0"/>
                </a:solidFill>
              </a:rPr>
              <a:t> (</a:t>
            </a:r>
            <a:r>
              <a:rPr lang="en-US" dirty="0" err="1" smtClean="0">
                <a:solidFill>
                  <a:srgbClr val="7030A0"/>
                </a:solidFill>
              </a:rPr>
              <a:t>Nguyễn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Lãm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Thắng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nắm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được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nhịp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điệu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âm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điệu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. </a:t>
            </a:r>
            <a:r>
              <a:rPr lang="en-US" dirty="0" err="1" smtClean="0">
                <a:solidFill>
                  <a:srgbClr val="7030A0"/>
                </a:solidFill>
              </a:rPr>
              <a:t>Nhịp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 2/2.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nghĩa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từ</a:t>
            </a:r>
            <a:r>
              <a:rPr lang="en-US" dirty="0" smtClean="0">
                <a:solidFill>
                  <a:srgbClr val="7030A0"/>
                </a:solidFill>
              </a:rPr>
              <a:t> “</a:t>
            </a:r>
            <a:r>
              <a:rPr lang="en-US" dirty="0" err="1" smtClean="0">
                <a:solidFill>
                  <a:srgbClr val="7030A0"/>
                </a:solidFill>
              </a:rPr>
              <a:t>Cười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xòa</a:t>
            </a:r>
            <a:r>
              <a:rPr lang="en-US" dirty="0" smtClean="0">
                <a:solidFill>
                  <a:srgbClr val="7030A0"/>
                </a:solidFill>
              </a:rPr>
              <a:t>”.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nội</a:t>
            </a:r>
            <a:r>
              <a:rPr lang="en-US" dirty="0" smtClean="0">
                <a:solidFill>
                  <a:srgbClr val="7030A0"/>
                </a:solidFill>
              </a:rPr>
              <a:t> dung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Nói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em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ngoan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biết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yêu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thương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quét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thay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bà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2. </a:t>
            </a:r>
            <a:r>
              <a:rPr lang="en-US" b="1" dirty="0" err="1" smtClean="0">
                <a:solidFill>
                  <a:srgbClr val="7030A0"/>
                </a:solidFill>
              </a:rPr>
              <a:t>Kỹ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năng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đọc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rõ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ràng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không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ngọng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trả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lời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đúng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câu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hỏi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cô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có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kỹ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năng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đọc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thơ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theo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nhóm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3. </a:t>
            </a:r>
            <a:r>
              <a:rPr lang="en-US" b="1" dirty="0" err="1" smtClean="0">
                <a:solidFill>
                  <a:srgbClr val="7030A0"/>
                </a:solidFill>
              </a:rPr>
              <a:t>Thái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độ</a:t>
            </a:r>
            <a:r>
              <a:rPr lang="en-US" b="1" dirty="0" smtClean="0">
                <a:solidFill>
                  <a:srgbClr val="7030A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7030A0"/>
                </a:solidFill>
              </a:rPr>
              <a:t>Trẻ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biết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kính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trọng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yêu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thương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có</a:t>
            </a:r>
            <a:r>
              <a:rPr lang="en-US" dirty="0" smtClean="0">
                <a:solidFill>
                  <a:srgbClr val="7030A0"/>
                </a:solidFill>
              </a:rPr>
              <a:t> ý </a:t>
            </a:r>
            <a:r>
              <a:rPr lang="en-US" dirty="0" err="1" smtClean="0">
                <a:solidFill>
                  <a:srgbClr val="7030A0"/>
                </a:solidFill>
              </a:rPr>
              <a:t>thức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việc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vừa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sức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giúp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đỡ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Ông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bà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bố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mẹ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mọi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người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vui</a:t>
            </a:r>
            <a:r>
              <a:rPr lang="en-US" dirty="0" smtClean="0">
                <a:solidFill>
                  <a:srgbClr val="7030A0"/>
                </a:solidFill>
              </a:rPr>
              <a:t>.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3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</a:rPr>
              <a:t>Chuẩn bị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smtClean="0">
                <a:solidFill>
                  <a:srgbClr val="7030A0"/>
                </a:solidFill>
              </a:rPr>
              <a:t>1. Địa điểm: 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Trong lớp học, Trẻ ngồi đội hình chữ U, thay đổi đội hình theo hoạt động cô đưa ra.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smtClean="0">
                <a:solidFill>
                  <a:srgbClr val="7030A0"/>
                </a:solidFill>
              </a:rPr>
              <a:t>2. Đồ dùng của cô: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Nhạc nền đọc thơ, nhạc bài thơ “Thay bà quét rác” đã được phổ nhạc.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Bảng tương tác.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Powerpoint gồm các slide trình chiếu tranh minh họa nội dung bài thơ.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Tranh A3 nội dung bài thơ.</a:t>
            </a:r>
          </a:p>
          <a:p>
            <a:pPr>
              <a:buFontTx/>
              <a:buChar char="-"/>
            </a:pPr>
            <a:r>
              <a:rPr lang="en-US" sz="1800" smtClean="0">
                <a:solidFill>
                  <a:srgbClr val="7030A0"/>
                </a:solidFill>
              </a:rPr>
              <a:t>Sa bàn, rối dẹt.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smtClean="0">
                <a:solidFill>
                  <a:srgbClr val="7030A0"/>
                </a:solidFill>
              </a:rPr>
              <a:t>3. Đồ dùng của trẻ: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smtClean="0">
                <a:solidFill>
                  <a:srgbClr val="7030A0"/>
                </a:solidFill>
              </a:rPr>
              <a:t>- Trang phục gọn gàng, thoải mái, sạch sẽ.</a:t>
            </a:r>
            <a:endParaRPr lang="en-US" sz="1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6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" b="99467" l="0" r="99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284681"/>
            <a:ext cx="2229751" cy="3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09 L -0.24011 0.00509 C -0.34792 0.00509 -0.48021 -0.00139 -0.48021 -0.00602 L -0.48021 -0.01713 " pathEditMode="relative" rAng="0" ptsTypes="FfFF">
                                      <p:cBhvr>
                                        <p:cTn id="6" dur="6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5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06042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19"/>
            <a:ext cx="9144000" cy="63933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629415" cy="29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63000" y="2962671"/>
            <a:ext cx="2133600" cy="3566717"/>
            <a:chOff x="670968" y="904522"/>
            <a:chExt cx="2503487" cy="50489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899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13"/>
            <a:stretch/>
          </p:blipFill>
          <p:spPr>
            <a:xfrm>
              <a:off x="670968" y="904522"/>
              <a:ext cx="2503487" cy="5048955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771650" y="1905000"/>
              <a:ext cx="119063" cy="219075"/>
            </a:xfrm>
            <a:custGeom>
              <a:avLst/>
              <a:gdLst>
                <a:gd name="connsiteX0" fmla="*/ 0 w 119063"/>
                <a:gd name="connsiteY0" fmla="*/ 0 h 219075"/>
                <a:gd name="connsiteX1" fmla="*/ 4763 w 119063"/>
                <a:gd name="connsiteY1" fmla="*/ 23813 h 219075"/>
                <a:gd name="connsiteX2" fmla="*/ 14288 w 119063"/>
                <a:gd name="connsiteY2" fmla="*/ 38100 h 219075"/>
                <a:gd name="connsiteX3" fmla="*/ 19050 w 119063"/>
                <a:gd name="connsiteY3" fmla="*/ 52388 h 219075"/>
                <a:gd name="connsiteX4" fmla="*/ 38100 w 119063"/>
                <a:gd name="connsiteY4" fmla="*/ 80963 h 219075"/>
                <a:gd name="connsiteX5" fmla="*/ 47625 w 119063"/>
                <a:gd name="connsiteY5" fmla="*/ 95250 h 219075"/>
                <a:gd name="connsiteX6" fmla="*/ 71438 w 119063"/>
                <a:gd name="connsiteY6" fmla="*/ 123825 h 219075"/>
                <a:gd name="connsiteX7" fmla="*/ 90488 w 119063"/>
                <a:gd name="connsiteY7" fmla="*/ 166688 h 219075"/>
                <a:gd name="connsiteX8" fmla="*/ 104775 w 119063"/>
                <a:gd name="connsiteY8" fmla="*/ 195263 h 219075"/>
                <a:gd name="connsiteX9" fmla="*/ 119063 w 119063"/>
                <a:gd name="connsiteY9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063" h="219075">
                  <a:moveTo>
                    <a:pt x="0" y="0"/>
                  </a:moveTo>
                  <a:cubicBezTo>
                    <a:pt x="1588" y="7938"/>
                    <a:pt x="1921" y="16234"/>
                    <a:pt x="4763" y="23813"/>
                  </a:cubicBezTo>
                  <a:cubicBezTo>
                    <a:pt x="6773" y="29172"/>
                    <a:pt x="11728" y="32981"/>
                    <a:pt x="14288" y="38100"/>
                  </a:cubicBezTo>
                  <a:cubicBezTo>
                    <a:pt x="16533" y="42590"/>
                    <a:pt x="16612" y="48000"/>
                    <a:pt x="19050" y="52388"/>
                  </a:cubicBezTo>
                  <a:cubicBezTo>
                    <a:pt x="24609" y="62395"/>
                    <a:pt x="31750" y="71438"/>
                    <a:pt x="38100" y="80963"/>
                  </a:cubicBezTo>
                  <a:cubicBezTo>
                    <a:pt x="41275" y="85725"/>
                    <a:pt x="43578" y="91203"/>
                    <a:pt x="47625" y="95250"/>
                  </a:cubicBezTo>
                  <a:cubicBezTo>
                    <a:pt x="65960" y="113585"/>
                    <a:pt x="58177" y="103934"/>
                    <a:pt x="71438" y="123825"/>
                  </a:cubicBezTo>
                  <a:cubicBezTo>
                    <a:pt x="82773" y="157830"/>
                    <a:pt x="75394" y="144046"/>
                    <a:pt x="90488" y="166688"/>
                  </a:cubicBezTo>
                  <a:cubicBezTo>
                    <a:pt x="102455" y="202591"/>
                    <a:pt x="86314" y="158342"/>
                    <a:pt x="104775" y="195263"/>
                  </a:cubicBezTo>
                  <a:cubicBezTo>
                    <a:pt x="117139" y="219991"/>
                    <a:pt x="100459" y="200471"/>
                    <a:pt x="119063" y="21907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05625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0254 L -0.4 -0.02523 " pathEditMode="relative" rAng="0" ptsTypes="AA">
                                      <p:cBhvr>
                                        <p:cTn id="10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6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38" y="1219200"/>
            <a:ext cx="6071562" cy="567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25413"/>
            <a:ext cx="8229600" cy="1169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solidFill>
                  <a:srgbClr val="FF0000"/>
                </a:solidFill>
              </a:rPr>
              <a:t>Đàm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thoại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004138"/>
            <a:ext cx="3061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1. </a:t>
            </a:r>
            <a:r>
              <a:rPr lang="en-US" b="1" dirty="0" err="1" smtClean="0">
                <a:solidFill>
                  <a:srgbClr val="7030A0"/>
                </a:solidFill>
              </a:rPr>
              <a:t>Trong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bài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thơ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</a:rPr>
              <a:t>hình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ảnh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em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>
                <a:solidFill>
                  <a:srgbClr val="7030A0"/>
                </a:solidFill>
              </a:rPr>
              <a:t>b</a:t>
            </a:r>
            <a:r>
              <a:rPr lang="en-US" b="1" dirty="0" err="1" smtClean="0">
                <a:solidFill>
                  <a:srgbClr val="7030A0"/>
                </a:solidFill>
              </a:rPr>
              <a:t>é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được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khắc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họa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rất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đẹp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>
                <a:solidFill>
                  <a:srgbClr val="7030A0"/>
                </a:solidFill>
              </a:rPr>
              <a:t>q</a:t>
            </a:r>
            <a:r>
              <a:rPr lang="en-US" b="1" dirty="0" smtClean="0">
                <a:solidFill>
                  <a:srgbClr val="7030A0"/>
                </a:solidFill>
              </a:rPr>
              <a:t>ua </a:t>
            </a:r>
            <a:r>
              <a:rPr lang="en-US" b="1" dirty="0" err="1" smtClean="0">
                <a:solidFill>
                  <a:srgbClr val="7030A0"/>
                </a:solidFill>
              </a:rPr>
              <a:t>việc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làm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gì</a:t>
            </a:r>
            <a:r>
              <a:rPr lang="en-US" b="1" dirty="0" smtClean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3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90488"/>
            <a:ext cx="6626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36" y="2209800"/>
            <a:ext cx="2463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2. </a:t>
            </a:r>
            <a:r>
              <a:rPr lang="en-US" sz="2000" b="1" dirty="0" err="1" smtClean="0">
                <a:solidFill>
                  <a:srgbClr val="7030A0"/>
                </a:solidFill>
              </a:rPr>
              <a:t>Vì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sao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bạn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nhỏ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lại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sz="2000" b="1" dirty="0" err="1">
                <a:solidFill>
                  <a:srgbClr val="7030A0"/>
                </a:solidFill>
              </a:rPr>
              <a:t>q</a:t>
            </a:r>
            <a:r>
              <a:rPr lang="en-US" sz="2000" b="1" dirty="0" err="1" smtClean="0">
                <a:solidFill>
                  <a:srgbClr val="7030A0"/>
                </a:solidFill>
              </a:rPr>
              <a:t>uét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rác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thay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cho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bà</a:t>
            </a:r>
            <a:r>
              <a:rPr lang="en-US" sz="2000" b="1" dirty="0" smtClean="0">
                <a:solidFill>
                  <a:srgbClr val="7030A0"/>
                </a:solidFill>
              </a:rPr>
              <a:t>?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88"/>
            <a:ext cx="655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981199"/>
            <a:ext cx="2806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3. </a:t>
            </a:r>
            <a:r>
              <a:rPr lang="en-US" b="1" dirty="0" err="1" smtClean="0">
                <a:solidFill>
                  <a:srgbClr val="7030A0"/>
                </a:solidFill>
              </a:rPr>
              <a:t>Bà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của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bạn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nhỏ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cảm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thấy</a:t>
            </a: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n</a:t>
            </a:r>
            <a:r>
              <a:rPr lang="en-US" b="1" dirty="0" err="1" smtClean="0">
                <a:solidFill>
                  <a:srgbClr val="7030A0"/>
                </a:solidFill>
              </a:rPr>
              <a:t>hư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thế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nào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khi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được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7030A0"/>
                </a:solidFill>
              </a:rPr>
              <a:t>bạn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nhỏ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yêu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thương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</a:rPr>
              <a:t>quan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t</a:t>
            </a:r>
            <a:r>
              <a:rPr lang="en-US" b="1" dirty="0" err="1" smtClean="0">
                <a:solidFill>
                  <a:srgbClr val="7030A0"/>
                </a:solidFill>
              </a:rPr>
              <a:t>âm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bà</a:t>
            </a:r>
            <a:r>
              <a:rPr lang="en-US" b="1" dirty="0" smtClean="0">
                <a:solidFill>
                  <a:srgbClr val="7030A0"/>
                </a:solidFill>
              </a:rPr>
              <a:t>?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68&quot;&gt;&lt;property id=&quot;20148&quot; value=&quot;5&quot;/&gt;&lt;property id=&quot;20300&quot; value=&quot;Slide 2&quot;/&gt;&lt;property id=&quot;20307&quot; value=&quot;260&quot;/&gt;&lt;/object&gt;&lt;object type=&quot;3&quot; unique_id=&quot;10069&quot;&gt;&lt;property id=&quot;20148&quot; value=&quot;5&quot;/&gt;&lt;property id=&quot;20300&quot; value=&quot;Slide 5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362</Words>
  <Application>Microsoft Office PowerPoint</Application>
  <PresentationFormat>On-screen Show (4:3)</PresentationFormat>
  <Paragraphs>44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11</cp:revision>
  <dcterms:created xsi:type="dcterms:W3CDTF">2017-10-26T04:19:56Z</dcterms:created>
  <dcterms:modified xsi:type="dcterms:W3CDTF">2017-11-03T07:51:02Z</dcterms:modified>
</cp:coreProperties>
</file>