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normAutofit/>
          </a:bodyPr>
          <a:lstStyle/>
          <a:p>
            <a:r>
              <a:rPr lang="vi-VN" sz="2400" dirty="0" smtClean="0"/>
              <a:t>PHÒNG GIÁO DỤC VÀ ĐÀO TẠO QUẬN LONG BIÊN</a:t>
            </a:r>
            <a:r>
              <a:rPr lang="vi-VN" sz="4000" dirty="0" smtClean="0"/>
              <a:t/>
            </a:r>
            <a:br>
              <a:rPr lang="vi-VN" sz="4000" dirty="0" smtClean="0"/>
            </a:br>
            <a:r>
              <a:rPr lang="vi-VN" sz="2800" dirty="0" smtClean="0"/>
              <a:t>Trường Mầm Non Gia Thượng</a:t>
            </a:r>
            <a:endParaRPr lang="en-US" dirty="0"/>
          </a:p>
        </p:txBody>
      </p:sp>
      <p:sp>
        <p:nvSpPr>
          <p:cNvPr id="3" name="Subtitle 2"/>
          <p:cNvSpPr>
            <a:spLocks noGrp="1"/>
          </p:cNvSpPr>
          <p:nvPr>
            <p:ph type="subTitle" idx="1"/>
          </p:nvPr>
        </p:nvSpPr>
        <p:spPr>
          <a:xfrm>
            <a:off x="1600200" y="5802313"/>
            <a:ext cx="6553200" cy="750887"/>
          </a:xfrm>
        </p:spPr>
        <p:txBody>
          <a:bodyPr>
            <a:normAutofit fontScale="77500" lnSpcReduction="20000"/>
          </a:bodyPr>
          <a:lstStyle/>
          <a:p>
            <a:endParaRPr lang="vi-VN" sz="1600" dirty="0" smtClean="0"/>
          </a:p>
          <a:p>
            <a:endParaRPr lang="vi-VN" sz="1600" dirty="0"/>
          </a:p>
          <a:p>
            <a:r>
              <a:rPr lang="vi-VN" sz="2200" dirty="0" smtClean="0">
                <a:solidFill>
                  <a:srgbClr val="00B050"/>
                </a:solidFill>
                <a:latin typeface="+mj-lt"/>
              </a:rPr>
              <a:t>NĂM HỌC : 2018 - 2019</a:t>
            </a:r>
            <a:endParaRPr lang="en-US" sz="2200" dirty="0">
              <a:solidFill>
                <a:srgbClr val="00B050"/>
              </a:solidFill>
              <a:latin typeface="+mj-lt"/>
            </a:endParaRPr>
          </a:p>
        </p:txBody>
      </p:sp>
      <p:sp>
        <p:nvSpPr>
          <p:cNvPr id="6" name="Title 1"/>
          <p:cNvSpPr txBox="1">
            <a:spLocks/>
          </p:cNvSpPr>
          <p:nvPr/>
        </p:nvSpPr>
        <p:spPr>
          <a:xfrm>
            <a:off x="914400" y="2057400"/>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Subtitle 2"/>
          <p:cNvSpPr txBox="1">
            <a:spLocks/>
          </p:cNvSpPr>
          <p:nvPr/>
        </p:nvSpPr>
        <p:spPr>
          <a:xfrm>
            <a:off x="1539240" y="3541280"/>
            <a:ext cx="6553200" cy="211137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smtClean="0">
                <a:solidFill>
                  <a:srgbClr val="FF0000"/>
                </a:solidFill>
                <a:latin typeface="Times New Roman" pitchFamily="18" charset="0"/>
                <a:cs typeface="Times New Roman" pitchFamily="18" charset="0"/>
              </a:rPr>
              <a:t>GIÁO DỤC ÂM NHẠC</a:t>
            </a:r>
            <a:endParaRPr lang="vi-VN" sz="2800" b="1" dirty="0" smtClean="0">
              <a:solidFill>
                <a:srgbClr val="FF0000"/>
              </a:solidFill>
              <a:latin typeface="Times New Roman" pitchFamily="18" charset="0"/>
              <a:cs typeface="Times New Roman" pitchFamily="18" charset="0"/>
            </a:endParaRPr>
          </a:p>
          <a:p>
            <a:r>
              <a:rPr lang="vi-VN" sz="2400" b="1" dirty="0" smtClean="0">
                <a:solidFill>
                  <a:srgbClr val="FF0000"/>
                </a:solidFill>
                <a:latin typeface="Times New Roman" pitchFamily="18" charset="0"/>
                <a:cs typeface="Times New Roman" pitchFamily="18" charset="0"/>
              </a:rPr>
              <a:t>ĐỀ TÀI: </a:t>
            </a:r>
            <a:r>
              <a:rPr lang="en-US" sz="2400" b="1" dirty="0" smtClean="0">
                <a:solidFill>
                  <a:srgbClr val="FF0000"/>
                </a:solidFill>
                <a:latin typeface="Times New Roman" pitchFamily="18" charset="0"/>
                <a:cs typeface="Times New Roman" pitchFamily="18" charset="0"/>
              </a:rPr>
              <a:t>DH: </a:t>
            </a:r>
            <a:r>
              <a:rPr lang="en-US" sz="2800" b="1" dirty="0" smtClean="0">
                <a:solidFill>
                  <a:srgbClr val="FF0000"/>
                </a:solidFill>
                <a:latin typeface="Times New Roman" pitchFamily="18" charset="0"/>
                <a:cs typeface="Times New Roman" pitchFamily="18" charset="0"/>
              </a:rPr>
              <a:t>Bé yêu biển lắm</a:t>
            </a:r>
            <a:endParaRPr lang="vi-VN" sz="2800" b="1" dirty="0" smtClean="0">
              <a:solidFill>
                <a:srgbClr val="FF0000"/>
              </a:solidFill>
              <a:latin typeface="Times New Roman" pitchFamily="18" charset="0"/>
              <a:cs typeface="Times New Roman" pitchFamily="18" charset="0"/>
            </a:endParaRPr>
          </a:p>
          <a:p>
            <a:pPr algn="l"/>
            <a:r>
              <a:rPr lang="en-US" sz="2000" dirty="0" smtClean="0">
                <a:solidFill>
                  <a:srgbClr val="FF0000"/>
                </a:solidFill>
                <a:latin typeface="+mj-lt"/>
              </a:rPr>
              <a:t>                                      </a:t>
            </a:r>
            <a:r>
              <a:rPr lang="en-US" sz="2400" dirty="0" smtClean="0">
                <a:solidFill>
                  <a:srgbClr val="FF0000"/>
                </a:solidFill>
                <a:latin typeface="Times New Roman" pitchFamily="18" charset="0"/>
                <a:cs typeface="Times New Roman" pitchFamily="18" charset="0"/>
              </a:rPr>
              <a:t>Lứa tuổi</a:t>
            </a:r>
            <a:r>
              <a:rPr lang="vi-VN" sz="2400" dirty="0" smtClean="0">
                <a:solidFill>
                  <a:srgbClr val="FF0000"/>
                </a:solidFill>
                <a:latin typeface="Times New Roman" pitchFamily="18" charset="0"/>
                <a:cs typeface="Times New Roman" pitchFamily="18" charset="0"/>
              </a:rPr>
              <a:t>: 24 – 36 </a:t>
            </a:r>
            <a:r>
              <a:rPr lang="en-US" sz="2400" dirty="0" smtClean="0">
                <a:solidFill>
                  <a:srgbClr val="FF0000"/>
                </a:solidFill>
                <a:latin typeface="Times New Roman" pitchFamily="18" charset="0"/>
                <a:cs typeface="Times New Roman" pitchFamily="18" charset="0"/>
              </a:rPr>
              <a:t>tháng</a:t>
            </a:r>
          </a:p>
          <a:p>
            <a:pPr algn="l"/>
            <a:r>
              <a:rPr lang="en-US" sz="2400" dirty="0" smtClean="0">
                <a:solidFill>
                  <a:srgbClr val="FF0000"/>
                </a:solidFill>
                <a:latin typeface="Times New Roman" pitchFamily="18" charset="0"/>
                <a:cs typeface="Times New Roman" pitchFamily="18" charset="0"/>
              </a:rPr>
              <a:t>                            Thờì gian</a:t>
            </a:r>
            <a:r>
              <a:rPr lang="vi-VN" sz="2400" dirty="0" smtClean="0">
                <a:solidFill>
                  <a:srgbClr val="FF0000"/>
                </a:solidFill>
                <a:latin typeface="Times New Roman" pitchFamily="18" charset="0"/>
                <a:cs typeface="Times New Roman" pitchFamily="18" charset="0"/>
              </a:rPr>
              <a:t>: 12-15 </a:t>
            </a:r>
            <a:r>
              <a:rPr lang="en-US" sz="2400" dirty="0" smtClean="0">
                <a:solidFill>
                  <a:srgbClr val="FF0000"/>
                </a:solidFill>
                <a:latin typeface="Times New Roman" pitchFamily="18" charset="0"/>
                <a:cs typeface="Times New Roman" pitchFamily="18" charset="0"/>
              </a:rPr>
              <a:t>Phút</a:t>
            </a:r>
          </a:p>
          <a:p>
            <a:pPr lvl="0" algn="l">
              <a:spcBef>
                <a:spcPts val="0"/>
              </a:spcBef>
            </a:pPr>
            <a:r>
              <a:rPr lang="en-US" sz="2400" dirty="0" smtClean="0">
                <a:solidFill>
                  <a:srgbClr val="FF0000"/>
                </a:solidFill>
                <a:latin typeface="Times New Roman" pitchFamily="18" charset="0"/>
                <a:cs typeface="Times New Roman" pitchFamily="18" charset="0"/>
              </a:rPr>
              <a:t>                            Giáo </a:t>
            </a:r>
            <a:r>
              <a:rPr lang="en-US" sz="2400" dirty="0">
                <a:solidFill>
                  <a:srgbClr val="FF0000"/>
                </a:solidFill>
                <a:latin typeface="Times New Roman" pitchFamily="18" charset="0"/>
                <a:cs typeface="Times New Roman" pitchFamily="18" charset="0"/>
              </a:rPr>
              <a:t>viên</a:t>
            </a:r>
            <a:r>
              <a:rPr lang="vi-VN" sz="2400" dirty="0">
                <a:solidFill>
                  <a:srgbClr val="FF0000"/>
                </a:solidFill>
                <a:latin typeface="Times New Roman"/>
              </a:rPr>
              <a:t>: </a:t>
            </a:r>
            <a:r>
              <a:rPr lang="en-US" sz="2400" dirty="0">
                <a:solidFill>
                  <a:srgbClr val="FF0000"/>
                </a:solidFill>
              </a:rPr>
              <a:t>Nguyễn Thị Hồng Hoa.</a:t>
            </a:r>
            <a:endParaRPr lang="vi-VN" sz="2400" dirty="0">
              <a:solidFill>
                <a:srgbClr val="FF0000"/>
              </a:solidFill>
              <a:latin typeface="Times New Roman"/>
            </a:endParaRPr>
          </a:p>
          <a:p>
            <a:endParaRPr lang="vi-VN" sz="2000" dirty="0" smtClean="0">
              <a:solidFill>
                <a:srgbClr val="FF0000"/>
              </a:solidFill>
              <a:latin typeface="+mj-lt"/>
            </a:endParaRPr>
          </a:p>
          <a:p>
            <a:endParaRPr lang="vi-VN" sz="1600" dirty="0" smtClean="0">
              <a:latin typeface="+mj-lt"/>
            </a:endParaRPr>
          </a:p>
          <a:p>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58" y="1371600"/>
            <a:ext cx="1536084" cy="1920044"/>
          </a:xfrm>
          <a:prstGeom prst="rect">
            <a:avLst/>
          </a:prstGeom>
        </p:spPr>
      </p:pic>
    </p:spTree>
    <p:extLst>
      <p:ext uri="{BB962C8B-B14F-4D97-AF65-F5344CB8AC3E}">
        <p14:creationId xmlns:p14="http://schemas.microsoft.com/office/powerpoint/2010/main" val="127812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anim calcmode="lin" valueType="num">
                                      <p:cBhvr>
                                        <p:cTn id="1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anim calcmode="lin" valueType="num">
                                      <p:cBhvr>
                                        <p:cTn id="1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000"/>
                                        <p:tgtEl>
                                          <p:spTgt spid="8">
                                            <p:txEl>
                                              <p:pRg st="4" end="4"/>
                                            </p:txEl>
                                          </p:spTgt>
                                        </p:tgtEl>
                                      </p:cBhvr>
                                    </p:animEffect>
                                    <p:anim calcmode="lin" valueType="num">
                                      <p:cBhvr>
                                        <p:cTn id="3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vi-VN" sz="2800" b="1" dirty="0" smtClean="0">
                <a:solidFill>
                  <a:srgbClr val="FF0000"/>
                </a:solidFill>
              </a:rPr>
              <a:t>I: MỤC ĐÍCH , YÊU CẦU</a:t>
            </a:r>
            <a:endParaRPr lang="en-US" sz="2800" b="1" dirty="0">
              <a:solidFill>
                <a:srgbClr val="FF0000"/>
              </a:solidFill>
            </a:endParaRPr>
          </a:p>
        </p:txBody>
      </p:sp>
      <p:sp>
        <p:nvSpPr>
          <p:cNvPr id="3" name="Content Placeholder 2"/>
          <p:cNvSpPr>
            <a:spLocks noGrp="1"/>
          </p:cNvSpPr>
          <p:nvPr>
            <p:ph idx="1"/>
          </p:nvPr>
        </p:nvSpPr>
        <p:spPr>
          <a:xfrm>
            <a:off x="533400" y="2133600"/>
            <a:ext cx="8229600" cy="4525963"/>
          </a:xfrm>
        </p:spPr>
        <p:txBody>
          <a:bodyPr>
            <a:normAutofit fontScale="77500" lnSpcReduction="20000"/>
          </a:bodyPr>
          <a:lstStyle/>
          <a:p>
            <a:pPr marL="0" indent="0">
              <a:lnSpc>
                <a:spcPct val="115000"/>
              </a:lnSpc>
              <a:spcBef>
                <a:spcPts val="600"/>
              </a:spcBef>
              <a:spcAft>
                <a:spcPts val="0"/>
              </a:spcAft>
              <a:buNone/>
            </a:pPr>
            <a:r>
              <a:rPr lang="en-US" b="1" dirty="0">
                <a:solidFill>
                  <a:srgbClr val="0000FF"/>
                </a:solidFill>
                <a:latin typeface="Times New Roman"/>
                <a:ea typeface="Times New Roman"/>
                <a:cs typeface="Times New Roman"/>
              </a:rPr>
              <a:t>* Kiến thức</a:t>
            </a:r>
            <a:endParaRPr lang="en-US" dirty="0">
              <a:solidFill>
                <a:srgbClr val="0000FF"/>
              </a:solidFill>
              <a:latin typeface="Times New Roman"/>
              <a:ea typeface="Calibri"/>
              <a:cs typeface="Times New Roman"/>
            </a:endParaRPr>
          </a:p>
          <a:p>
            <a:pPr marL="0" indent="0">
              <a:lnSpc>
                <a:spcPct val="115000"/>
              </a:lnSpc>
              <a:spcAft>
                <a:spcPts val="0"/>
              </a:spcAft>
              <a:buNone/>
            </a:pPr>
            <a:r>
              <a:rPr lang="vi-VN" dirty="0">
                <a:solidFill>
                  <a:srgbClr val="0000FF"/>
                </a:solidFill>
                <a:latin typeface="Times New Roman"/>
                <a:ea typeface="Calibri"/>
                <a:cs typeface="Times New Roman"/>
              </a:rPr>
              <a:t>- Trẻ biết tên bài </a:t>
            </a:r>
            <a:r>
              <a:rPr lang="en-US" dirty="0">
                <a:solidFill>
                  <a:srgbClr val="0000FF"/>
                </a:solidFill>
                <a:latin typeface="Times New Roman"/>
                <a:ea typeface="Calibri"/>
                <a:cs typeface="Times New Roman"/>
              </a:rPr>
              <a:t> hát và tên trò chơi.</a:t>
            </a:r>
          </a:p>
          <a:p>
            <a:pPr marL="0" indent="0">
              <a:lnSpc>
                <a:spcPct val="115000"/>
              </a:lnSpc>
              <a:spcAft>
                <a:spcPts val="0"/>
              </a:spcAft>
              <a:buNone/>
            </a:pPr>
            <a:r>
              <a:rPr lang="vi-VN" dirty="0">
                <a:solidFill>
                  <a:srgbClr val="0000FF"/>
                </a:solidFill>
                <a:latin typeface="Times New Roman"/>
                <a:ea typeface="Calibri"/>
                <a:cs typeface="Times New Roman"/>
              </a:rPr>
              <a:t>  </a:t>
            </a:r>
            <a:r>
              <a:rPr lang="en-US" dirty="0">
                <a:solidFill>
                  <a:srgbClr val="0000FF"/>
                </a:solidFill>
                <a:latin typeface="Times New Roman"/>
                <a:ea typeface="Calibri"/>
                <a:cs typeface="Times New Roman"/>
              </a:rPr>
              <a:t>- Trẻ cảm nhận được giai điệu vui tươi trong sáng của bài.</a:t>
            </a:r>
          </a:p>
          <a:p>
            <a:pPr marL="0" indent="0">
              <a:lnSpc>
                <a:spcPct val="115000"/>
              </a:lnSpc>
              <a:spcAft>
                <a:spcPts val="0"/>
              </a:spcAft>
              <a:buNone/>
            </a:pPr>
            <a:r>
              <a:rPr lang="en-US" dirty="0">
                <a:solidFill>
                  <a:srgbClr val="0000FF"/>
                </a:solidFill>
                <a:latin typeface="Times New Roman"/>
                <a:ea typeface="Calibri"/>
                <a:cs typeface="Times New Roman"/>
              </a:rPr>
              <a:t>* </a:t>
            </a:r>
            <a:r>
              <a:rPr lang="en-US" b="1" dirty="0">
                <a:solidFill>
                  <a:srgbClr val="0000FF"/>
                </a:solidFill>
                <a:latin typeface="Times New Roman"/>
                <a:ea typeface="Calibri"/>
                <a:cs typeface="Times New Roman"/>
              </a:rPr>
              <a:t>Kỹ năng:</a:t>
            </a:r>
            <a:r>
              <a:rPr lang="en-US" dirty="0">
                <a:solidFill>
                  <a:srgbClr val="0000FF"/>
                </a:solidFill>
                <a:latin typeface="Times New Roman"/>
                <a:ea typeface="Calibri"/>
                <a:cs typeface="Times New Roman"/>
              </a:rPr>
              <a:t> </a:t>
            </a:r>
          </a:p>
          <a:p>
            <a:pPr marL="0" indent="0">
              <a:lnSpc>
                <a:spcPct val="115000"/>
              </a:lnSpc>
              <a:spcAft>
                <a:spcPts val="0"/>
              </a:spcAft>
              <a:buNone/>
            </a:pPr>
            <a:r>
              <a:rPr lang="en-US" dirty="0">
                <a:solidFill>
                  <a:srgbClr val="0000FF"/>
                </a:solidFill>
                <a:latin typeface="Times New Roman"/>
                <a:ea typeface="Calibri"/>
                <a:cs typeface="Times New Roman"/>
              </a:rPr>
              <a:t>- Trẻ hát thuộc lời bài hát, hát rõ ràng không ngọng.</a:t>
            </a:r>
          </a:p>
          <a:p>
            <a:pPr marL="0" indent="0">
              <a:lnSpc>
                <a:spcPct val="115000"/>
              </a:lnSpc>
              <a:spcAft>
                <a:spcPts val="0"/>
              </a:spcAft>
              <a:buNone/>
            </a:pPr>
            <a:r>
              <a:rPr lang="en-US" dirty="0">
                <a:solidFill>
                  <a:srgbClr val="0000FF"/>
                </a:solidFill>
                <a:latin typeface="Times New Roman"/>
                <a:ea typeface="Calibri"/>
                <a:cs typeface="Times New Roman"/>
              </a:rPr>
              <a:t> - Trẻ sử dụng đồ dùng khi hát thành thạo.</a:t>
            </a:r>
          </a:p>
          <a:p>
            <a:pPr marL="0" indent="0">
              <a:lnSpc>
                <a:spcPct val="115000"/>
              </a:lnSpc>
              <a:spcAft>
                <a:spcPts val="0"/>
              </a:spcAft>
              <a:buNone/>
            </a:pPr>
            <a:r>
              <a:rPr lang="pt-BR" b="1" dirty="0">
                <a:solidFill>
                  <a:srgbClr val="0000FF"/>
                </a:solidFill>
                <a:latin typeface="Times New Roman"/>
                <a:ea typeface="Calibri"/>
                <a:cs typeface="Times New Roman"/>
              </a:rPr>
              <a:t>*Thái độ</a:t>
            </a:r>
            <a:r>
              <a:rPr lang="pt-BR" dirty="0">
                <a:solidFill>
                  <a:srgbClr val="0000FF"/>
                </a:solidFill>
                <a:latin typeface="Times New Roman"/>
                <a:ea typeface="Calibri"/>
                <a:cs typeface="Times New Roman"/>
              </a:rPr>
              <a:t>: </a:t>
            </a:r>
            <a:endParaRPr lang="en-US" dirty="0">
              <a:solidFill>
                <a:srgbClr val="0000FF"/>
              </a:solidFill>
              <a:latin typeface="Times New Roman"/>
              <a:ea typeface="Calibri"/>
              <a:cs typeface="Times New Roman"/>
            </a:endParaRPr>
          </a:p>
          <a:p>
            <a:pPr marL="0" indent="0">
              <a:lnSpc>
                <a:spcPct val="115000"/>
              </a:lnSpc>
              <a:spcAft>
                <a:spcPts val="0"/>
              </a:spcAft>
              <a:buNone/>
            </a:pPr>
            <a:r>
              <a:rPr lang="pt-BR" dirty="0" smtClean="0">
                <a:solidFill>
                  <a:srgbClr val="0000FF"/>
                </a:solidFill>
                <a:latin typeface="Times New Roman"/>
                <a:ea typeface="Calibri"/>
                <a:cs typeface="Times New Roman"/>
              </a:rPr>
              <a:t>- Trẻ </a:t>
            </a:r>
            <a:r>
              <a:rPr lang="pt-BR" dirty="0">
                <a:solidFill>
                  <a:srgbClr val="0000FF"/>
                </a:solidFill>
                <a:latin typeface="Times New Roman"/>
                <a:ea typeface="Calibri"/>
                <a:cs typeface="Times New Roman"/>
              </a:rPr>
              <a:t>hứng thú vận động và hát, thích hát cùng cô và các bạn.</a:t>
            </a:r>
            <a:endParaRPr lang="en-US" dirty="0">
              <a:solidFill>
                <a:srgbClr val="0000FF"/>
              </a:solidFill>
              <a:effectLst/>
              <a:latin typeface="Times New Roman"/>
              <a:ea typeface="Calibri"/>
              <a:cs typeface="Times New Roman"/>
            </a:endParaRPr>
          </a:p>
        </p:txBody>
      </p:sp>
    </p:spTree>
    <p:extLst>
      <p:ext uri="{BB962C8B-B14F-4D97-AF65-F5344CB8AC3E}">
        <p14:creationId xmlns:p14="http://schemas.microsoft.com/office/powerpoint/2010/main" val="25374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solidFill>
                  <a:srgbClr val="FF0000"/>
                </a:solidFill>
              </a:rPr>
              <a:t>II: CHUẨN BỊ</a:t>
            </a:r>
            <a:endParaRPr lang="en-US" sz="3200" dirty="0">
              <a:solidFill>
                <a:srgbClr val="FF0000"/>
              </a:solidFill>
            </a:endParaRPr>
          </a:p>
        </p:txBody>
      </p:sp>
      <p:sp>
        <p:nvSpPr>
          <p:cNvPr id="3" name="Content Placeholder 2"/>
          <p:cNvSpPr>
            <a:spLocks noGrp="1"/>
          </p:cNvSpPr>
          <p:nvPr>
            <p:ph idx="1"/>
          </p:nvPr>
        </p:nvSpPr>
        <p:spPr/>
        <p:txBody>
          <a:bodyPr>
            <a:normAutofit/>
          </a:bodyPr>
          <a:lstStyle/>
          <a:p>
            <a:pPr marL="0" indent="0">
              <a:lnSpc>
                <a:spcPct val="115000"/>
              </a:lnSpc>
              <a:spcAft>
                <a:spcPts val="0"/>
              </a:spcAft>
              <a:buNone/>
            </a:pPr>
            <a:r>
              <a:rPr lang="en-US" b="1" dirty="0">
                <a:solidFill>
                  <a:srgbClr val="0000FF"/>
                </a:solidFill>
                <a:latin typeface="Times New Roman"/>
                <a:ea typeface="Times New Roman"/>
                <a:cs typeface="Times New Roman"/>
              </a:rPr>
              <a:t>* Đồ dùng của cô:</a:t>
            </a:r>
            <a:endParaRPr lang="en-US" dirty="0">
              <a:solidFill>
                <a:srgbClr val="0000FF"/>
              </a:solidFill>
              <a:latin typeface="Times New Roman"/>
              <a:ea typeface="Calibri"/>
              <a:cs typeface="Times New Roman"/>
            </a:endParaRPr>
          </a:p>
          <a:p>
            <a:pPr marL="0" indent="0">
              <a:lnSpc>
                <a:spcPct val="115000"/>
              </a:lnSpc>
              <a:spcAft>
                <a:spcPts val="0"/>
              </a:spcAft>
              <a:buNone/>
            </a:pPr>
            <a:r>
              <a:rPr lang="pt-BR" dirty="0">
                <a:solidFill>
                  <a:srgbClr val="0000FF"/>
                </a:solidFill>
                <a:latin typeface="Times New Roman"/>
                <a:ea typeface="Calibri"/>
                <a:cs typeface="Times New Roman"/>
              </a:rPr>
              <a:t>- Nhạc bài hát “Bé yêu biển lắm</a:t>
            </a:r>
            <a:r>
              <a:rPr lang="pt-BR" dirty="0" smtClean="0">
                <a:solidFill>
                  <a:srgbClr val="0000FF"/>
                </a:solidFill>
                <a:latin typeface="Times New Roman"/>
                <a:ea typeface="Calibri"/>
                <a:cs typeface="Times New Roman"/>
              </a:rPr>
              <a:t>”, các dụng cụ âm nhạc:trống, mõ, dùi trống...</a:t>
            </a:r>
            <a:endParaRPr lang="en-US" dirty="0">
              <a:solidFill>
                <a:srgbClr val="0000FF"/>
              </a:solidFill>
              <a:latin typeface="Times New Roman"/>
              <a:ea typeface="Calibri"/>
              <a:cs typeface="Times New Roman"/>
            </a:endParaRPr>
          </a:p>
          <a:p>
            <a:pPr marL="0" indent="0">
              <a:lnSpc>
                <a:spcPct val="115000"/>
              </a:lnSpc>
              <a:spcAft>
                <a:spcPts val="0"/>
              </a:spcAft>
              <a:buNone/>
            </a:pPr>
            <a:r>
              <a:rPr lang="en-US" dirty="0">
                <a:solidFill>
                  <a:srgbClr val="0000FF"/>
                </a:solidFill>
                <a:latin typeface="Times New Roman"/>
                <a:ea typeface="Calibri"/>
                <a:cs typeface="Times New Roman"/>
              </a:rPr>
              <a:t>* </a:t>
            </a:r>
            <a:r>
              <a:rPr lang="en-US" b="1" dirty="0">
                <a:solidFill>
                  <a:srgbClr val="0000FF"/>
                </a:solidFill>
                <a:latin typeface="Times New Roman"/>
                <a:ea typeface="Calibri"/>
                <a:cs typeface="Times New Roman"/>
              </a:rPr>
              <a:t>Đồ dùng của trẻ</a:t>
            </a:r>
            <a:r>
              <a:rPr lang="en-US" dirty="0">
                <a:solidFill>
                  <a:srgbClr val="0000FF"/>
                </a:solidFill>
                <a:latin typeface="Times New Roman"/>
                <a:ea typeface="Calibri"/>
                <a:cs typeface="Times New Roman"/>
              </a:rPr>
              <a:t>: </a:t>
            </a:r>
          </a:p>
          <a:p>
            <a:pPr marL="0" indent="0">
              <a:lnSpc>
                <a:spcPct val="115000"/>
              </a:lnSpc>
              <a:spcAft>
                <a:spcPts val="0"/>
              </a:spcAft>
              <a:buNone/>
            </a:pPr>
            <a:r>
              <a:rPr lang="en-US" dirty="0">
                <a:solidFill>
                  <a:srgbClr val="0000FF"/>
                </a:solidFill>
                <a:latin typeface="Times New Roman"/>
                <a:ea typeface="Calibri"/>
                <a:cs typeface="Times New Roman"/>
              </a:rPr>
              <a:t>- Trang phục gọn gàng.</a:t>
            </a:r>
            <a:endParaRPr lang="en-US" dirty="0">
              <a:solidFill>
                <a:srgbClr val="0000FF"/>
              </a:solidFill>
              <a:effectLst/>
              <a:latin typeface="Times New Roman"/>
              <a:ea typeface="Calibri"/>
              <a:cs typeface="Times New Roman"/>
            </a:endParaRPr>
          </a:p>
        </p:txBody>
      </p:sp>
    </p:spTree>
    <p:extLst>
      <p:ext uri="{BB962C8B-B14F-4D97-AF65-F5344CB8AC3E}">
        <p14:creationId xmlns:p14="http://schemas.microsoft.com/office/powerpoint/2010/main" val="22532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solidFill>
                  <a:srgbClr val="FF0000"/>
                </a:solidFill>
              </a:rPr>
              <a:t>III: CÁCH TIẾN HÀNH</a:t>
            </a:r>
            <a:endParaRPr lang="en-US" sz="3200"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b="1" dirty="0" smtClean="0">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Ổn định tổ chức</a:t>
            </a:r>
            <a:r>
              <a:rPr lang="en-US" dirty="0">
                <a:solidFill>
                  <a:srgbClr val="0000FF"/>
                </a:solidFill>
                <a:latin typeface="Times New Roman" pitchFamily="18" charset="0"/>
                <a:cs typeface="Times New Roman" pitchFamily="18" charset="0"/>
              </a:rPr>
              <a:t>: </a:t>
            </a:r>
          </a:p>
          <a:p>
            <a:pPr marL="0" indent="0">
              <a:lnSpc>
                <a:spcPct val="115000"/>
              </a:lnSpc>
              <a:spcAft>
                <a:spcPts val="0"/>
              </a:spcAft>
              <a:buNone/>
            </a:pPr>
            <a:r>
              <a:rPr lang="pt-BR" dirty="0">
                <a:solidFill>
                  <a:srgbClr val="0000FF"/>
                </a:solidFill>
                <a:latin typeface="Times New Roman"/>
                <a:ea typeface="Calibri"/>
                <a:cs typeface="Times New Roman"/>
              </a:rPr>
              <a:t>- </a:t>
            </a:r>
            <a:r>
              <a:rPr lang="en-US" dirty="0">
                <a:solidFill>
                  <a:srgbClr val="0000FF"/>
                </a:solidFill>
                <a:latin typeface="Times New Roman"/>
                <a:ea typeface="Calibri"/>
                <a:cs typeface="Times New Roman"/>
              </a:rPr>
              <a:t>Cô đọc câu đố cho trẻ đoán về mùa hè.</a:t>
            </a:r>
            <a:endParaRPr lang="en-US" dirty="0">
              <a:solidFill>
                <a:srgbClr val="0000FF"/>
              </a:solidFill>
              <a:effectLst/>
              <a:latin typeface="Times New Roman"/>
              <a:ea typeface="Calibri"/>
              <a:cs typeface="Times New Roman"/>
            </a:endParaRPr>
          </a:p>
        </p:txBody>
      </p:sp>
    </p:spTree>
    <p:extLst>
      <p:ext uri="{BB962C8B-B14F-4D97-AF65-F5344CB8AC3E}">
        <p14:creationId xmlns:p14="http://schemas.microsoft.com/office/powerpoint/2010/main" val="17052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28600" y="2514600"/>
            <a:ext cx="83515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dirty="0" smtClean="0"/>
              <a:t>-</a:t>
            </a:r>
          </a:p>
          <a:p>
            <a:endParaRPr lang="vi-VN" sz="2400" dirty="0"/>
          </a:p>
        </p:txBody>
      </p:sp>
      <p:sp>
        <p:nvSpPr>
          <p:cNvPr id="3" name="Rectangle 2"/>
          <p:cNvSpPr/>
          <p:nvPr/>
        </p:nvSpPr>
        <p:spPr>
          <a:xfrm>
            <a:off x="1828800" y="1620306"/>
            <a:ext cx="6172200" cy="2145203"/>
          </a:xfrm>
          <a:prstGeom prst="rect">
            <a:avLst/>
          </a:prstGeom>
        </p:spPr>
        <p:txBody>
          <a:bodyPr wrap="square">
            <a:spAutoFit/>
          </a:bodyPr>
          <a:lstStyle/>
          <a:p>
            <a:pPr algn="ctr">
              <a:lnSpc>
                <a:spcPct val="115000"/>
              </a:lnSpc>
              <a:spcAft>
                <a:spcPts val="0"/>
              </a:spcAft>
            </a:pPr>
            <a:r>
              <a:rPr lang="pt-BR" sz="3200" b="1" i="1" dirty="0">
                <a:solidFill>
                  <a:srgbClr val="FF0000"/>
                </a:solidFill>
                <a:latin typeface="Times New Roman"/>
                <a:ea typeface="Calibri"/>
                <a:cs typeface="Times New Roman"/>
              </a:rPr>
              <a:t>Dạy hát: </a:t>
            </a:r>
            <a:r>
              <a:rPr lang="vi-VN" sz="3200" b="1" i="1" dirty="0" smtClean="0">
                <a:solidFill>
                  <a:srgbClr val="FF0000"/>
                </a:solidFill>
                <a:latin typeface="Times New Roman"/>
                <a:ea typeface="Calibri"/>
                <a:cs typeface="Times New Roman"/>
              </a:rPr>
              <a:t>“</a:t>
            </a:r>
            <a:r>
              <a:rPr lang="pt-BR" sz="3200" b="1" i="1" dirty="0">
                <a:solidFill>
                  <a:srgbClr val="FF0000"/>
                </a:solidFill>
                <a:latin typeface="Times New Roman"/>
                <a:ea typeface="Calibri"/>
                <a:cs typeface="Times New Roman"/>
              </a:rPr>
              <a:t>Bé yêu biển lắm</a:t>
            </a:r>
            <a:r>
              <a:rPr lang="vi-VN" sz="3200" b="1" i="1" dirty="0">
                <a:solidFill>
                  <a:srgbClr val="FF0000"/>
                </a:solidFill>
                <a:latin typeface="Times New Roman"/>
                <a:ea typeface="Calibri"/>
                <a:cs typeface="Times New Roman"/>
              </a:rPr>
              <a:t>”</a:t>
            </a:r>
            <a:endParaRPr lang="en-US" sz="3200" b="1" dirty="0">
              <a:solidFill>
                <a:srgbClr val="FF0000"/>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Cô giới thiệu tên bài hát, tên tác giả</a:t>
            </a:r>
            <a:endParaRPr lang="en-US" sz="2800" dirty="0">
              <a:solidFill>
                <a:srgbClr val="0000FF"/>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Cô hát lần 1: Hỏi trẻ tên bài hát, tên tác giả.</a:t>
            </a:r>
            <a:endParaRPr lang="en-US" sz="2800" dirty="0">
              <a:solidFill>
                <a:srgbClr val="0000FF"/>
              </a:solidFill>
              <a:effectLst/>
              <a:latin typeface="Times New Roman"/>
              <a:ea typeface="Calibri"/>
              <a:cs typeface="Times New Roman"/>
            </a:endParaRPr>
          </a:p>
        </p:txBody>
      </p:sp>
      <p:sp>
        <p:nvSpPr>
          <p:cNvPr id="5" name="Rectangle 4"/>
          <p:cNvSpPr/>
          <p:nvPr/>
        </p:nvSpPr>
        <p:spPr>
          <a:xfrm>
            <a:off x="1828800" y="3810000"/>
            <a:ext cx="6172200" cy="1578894"/>
          </a:xfrm>
          <a:prstGeom prst="rect">
            <a:avLst/>
          </a:prstGeom>
        </p:spPr>
        <p:txBody>
          <a:bodyPr wrap="square">
            <a:spAutoFit/>
          </a:bodyPr>
          <a:lstStyle/>
          <a:p>
            <a:pPr>
              <a:lnSpc>
                <a:spcPct val="115000"/>
              </a:lnSpc>
              <a:spcAft>
                <a:spcPts val="0"/>
              </a:spcAft>
            </a:pPr>
            <a:r>
              <a:rPr lang="pt-BR" sz="2800" dirty="0">
                <a:solidFill>
                  <a:srgbClr val="0000FF"/>
                </a:solidFill>
                <a:latin typeface="Times New Roman"/>
                <a:ea typeface="Calibri"/>
                <a:cs typeface="Times New Roman"/>
              </a:rPr>
              <a:t>- Cô hát lần 2: Hỏi trẻ giai điệu bài hát.</a:t>
            </a:r>
            <a:endParaRPr lang="en-US" sz="2800" dirty="0">
              <a:solidFill>
                <a:srgbClr val="0000FF"/>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Cô hát lần 3: Khuyến khích trẻ hát cùng cô.</a:t>
            </a:r>
            <a:endParaRPr lang="en-US" sz="2800" dirty="0">
              <a:solidFill>
                <a:srgbClr val="0000FF"/>
              </a:solidFill>
              <a:effectLst/>
              <a:latin typeface="Times New Roman"/>
              <a:ea typeface="Calibri"/>
              <a:cs typeface="Times New Roman"/>
            </a:endParaRPr>
          </a:p>
        </p:txBody>
      </p:sp>
      <p:pic>
        <p:nvPicPr>
          <p:cNvPr id="2" name="BeYeuBienLam-BeBaoAn_3t6g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29000" y="5084094"/>
            <a:ext cx="609600" cy="609600"/>
          </a:xfrm>
          <a:prstGeom prst="rect">
            <a:avLst/>
          </a:prstGeom>
        </p:spPr>
      </p:pic>
    </p:spTree>
    <p:extLst>
      <p:ext uri="{BB962C8B-B14F-4D97-AF65-F5344CB8AC3E}">
        <p14:creationId xmlns:p14="http://schemas.microsoft.com/office/powerpoint/2010/main" val="37370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580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828800" y="950899"/>
            <a:ext cx="5867400" cy="2711512"/>
          </a:xfrm>
          <a:prstGeom prst="rect">
            <a:avLst/>
          </a:prstGeom>
        </p:spPr>
        <p:txBody>
          <a:bodyPr wrap="square">
            <a:spAutoFit/>
          </a:bodyPr>
          <a:lstStyle/>
          <a:p>
            <a:pPr algn="ctr">
              <a:lnSpc>
                <a:spcPct val="115000"/>
              </a:lnSpc>
              <a:spcAft>
                <a:spcPts val="0"/>
              </a:spcAft>
            </a:pPr>
            <a:r>
              <a:rPr lang="pt-BR" sz="3600" b="1" i="1" dirty="0" smtClean="0">
                <a:solidFill>
                  <a:srgbClr val="FF0000"/>
                </a:solidFill>
                <a:latin typeface="Times New Roman"/>
                <a:ea typeface="Calibri"/>
                <a:cs typeface="Times New Roman"/>
              </a:rPr>
              <a:t>Trẻ </a:t>
            </a:r>
            <a:r>
              <a:rPr lang="pt-BR" sz="3600" b="1" i="1" dirty="0">
                <a:solidFill>
                  <a:srgbClr val="FF0000"/>
                </a:solidFill>
                <a:latin typeface="Times New Roman"/>
                <a:ea typeface="Calibri"/>
                <a:cs typeface="Times New Roman"/>
              </a:rPr>
              <a:t>hát:</a:t>
            </a:r>
            <a:endParaRPr lang="en-US" sz="3600" b="1" dirty="0">
              <a:solidFill>
                <a:srgbClr val="FF0000"/>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Cho cả lớp hát ( 2-3 lần)</a:t>
            </a:r>
            <a:endParaRPr lang="en-US" sz="2800" dirty="0">
              <a:solidFill>
                <a:srgbClr val="0000FF"/>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Cho các tổ thi đua hát</a:t>
            </a:r>
            <a:endParaRPr lang="en-US" sz="2800" dirty="0">
              <a:solidFill>
                <a:srgbClr val="0000FF"/>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Gọi cá nhân trẻ lên hát.</a:t>
            </a:r>
            <a:endParaRPr lang="en-US" sz="2800" dirty="0">
              <a:solidFill>
                <a:srgbClr val="0000FF"/>
              </a:solidFill>
              <a:latin typeface="Times New Roman"/>
              <a:ea typeface="Calibri"/>
              <a:cs typeface="Times New Roman"/>
            </a:endParaRPr>
          </a:p>
          <a:p>
            <a:pPr>
              <a:lnSpc>
                <a:spcPct val="115000"/>
              </a:lnSpc>
              <a:spcAft>
                <a:spcPts val="0"/>
              </a:spcAft>
            </a:pPr>
            <a:r>
              <a:rPr lang="pt-BR" sz="2800" dirty="0">
                <a:solidFill>
                  <a:srgbClr val="0000FF"/>
                </a:solidFill>
                <a:latin typeface="Times New Roman"/>
                <a:ea typeface="Calibri"/>
                <a:cs typeface="Times New Roman"/>
              </a:rPr>
              <a:t>- Cả lớp hát lại 1 lần, hỏi tên bài hát</a:t>
            </a:r>
            <a:endParaRPr lang="en-US" sz="2800" dirty="0">
              <a:solidFill>
                <a:srgbClr val="0000FF"/>
              </a:solidFill>
              <a:effectLst/>
              <a:latin typeface="Times New Roman"/>
              <a:ea typeface="Calibri"/>
              <a:cs typeface="Times New Roman"/>
            </a:endParaRPr>
          </a:p>
        </p:txBody>
      </p:sp>
      <p:pic>
        <p:nvPicPr>
          <p:cNvPr id="2" name="BeYeuBienLam-BeBaoAn_3t6g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62400" y="4114800"/>
            <a:ext cx="609600" cy="609600"/>
          </a:xfrm>
          <a:prstGeom prst="rect">
            <a:avLst/>
          </a:prstGeom>
        </p:spPr>
      </p:pic>
    </p:spTree>
    <p:extLst>
      <p:ext uri="{BB962C8B-B14F-4D97-AF65-F5344CB8AC3E}">
        <p14:creationId xmlns:p14="http://schemas.microsoft.com/office/powerpoint/2010/main" val="3764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p:nvPr/>
        </p:nvSpPr>
        <p:spPr>
          <a:xfrm>
            <a:off x="1143000" y="1066800"/>
            <a:ext cx="6858000" cy="2711512"/>
          </a:xfrm>
          <a:prstGeom prst="rect">
            <a:avLst/>
          </a:prstGeom>
        </p:spPr>
        <p:txBody>
          <a:bodyPr wrap="square">
            <a:spAutoFit/>
          </a:bodyPr>
          <a:lstStyle/>
          <a:p>
            <a:pPr algn="ctr">
              <a:lnSpc>
                <a:spcPct val="115000"/>
              </a:lnSpc>
              <a:spcAft>
                <a:spcPts val="0"/>
              </a:spcAft>
            </a:pPr>
            <a:r>
              <a:rPr lang="en-US" sz="3600" b="1" i="1" dirty="0">
                <a:solidFill>
                  <a:srgbClr val="FF0000"/>
                </a:solidFill>
                <a:latin typeface="Times New Roman"/>
                <a:ea typeface="Calibri"/>
                <a:cs typeface="Times New Roman"/>
              </a:rPr>
              <a:t>Trò chơi: Đoán vật</a:t>
            </a:r>
            <a:endParaRPr lang="en-US" sz="3600" b="1" dirty="0">
              <a:solidFill>
                <a:srgbClr val="FF0000"/>
              </a:solidFill>
              <a:latin typeface="Times New Roman"/>
              <a:ea typeface="Calibri"/>
              <a:cs typeface="Times New Roman"/>
            </a:endParaRPr>
          </a:p>
          <a:p>
            <a:pPr>
              <a:lnSpc>
                <a:spcPct val="115000"/>
              </a:lnSpc>
              <a:spcAft>
                <a:spcPts val="0"/>
              </a:spcAft>
            </a:pPr>
            <a:r>
              <a:rPr lang="en-US" sz="2800" dirty="0">
                <a:solidFill>
                  <a:srgbClr val="0000FF"/>
                </a:solidFill>
                <a:latin typeface="Times New Roman"/>
                <a:ea typeface="Calibri"/>
                <a:cs typeface="Times New Roman"/>
              </a:rPr>
              <a:t>- Cô cho trẻ  dùng tay sờ các dụng cụ âm nhạc trong thùng bí mật và đoán tên các dụng cụ âm nhạc rồi đoán tên nhạc cụ đó, ai đoán sai sẽ phải hát tặng cả lớp 1 bài.</a:t>
            </a:r>
            <a:endParaRPr lang="en-US" sz="2800" dirty="0">
              <a:solidFill>
                <a:srgbClr val="0000FF"/>
              </a:solidFill>
              <a:effectLst/>
              <a:latin typeface="Times New Roman"/>
              <a:ea typeface="Calibri"/>
              <a:cs typeface="Times New Roman"/>
            </a:endParaRPr>
          </a:p>
        </p:txBody>
      </p:sp>
    </p:spTree>
    <p:extLst>
      <p:ext uri="{BB962C8B-B14F-4D97-AF65-F5344CB8AC3E}">
        <p14:creationId xmlns:p14="http://schemas.microsoft.com/office/powerpoint/2010/main" val="56134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Rectangle 5"/>
          <p:cNvSpPr/>
          <p:nvPr/>
        </p:nvSpPr>
        <p:spPr>
          <a:xfrm>
            <a:off x="1143000" y="1964763"/>
            <a:ext cx="7315200" cy="1643527"/>
          </a:xfrm>
          <a:prstGeom prst="rect">
            <a:avLst/>
          </a:prstGeom>
        </p:spPr>
        <p:txBody>
          <a:bodyPr wrap="square">
            <a:spAutoFit/>
          </a:bodyPr>
          <a:lstStyle/>
          <a:p>
            <a:pPr algn="ctr">
              <a:lnSpc>
                <a:spcPct val="115000"/>
              </a:lnSpc>
              <a:spcAft>
                <a:spcPts val="0"/>
              </a:spcAft>
            </a:pPr>
            <a:r>
              <a:rPr lang="es-ES" sz="3200" b="1" dirty="0">
                <a:solidFill>
                  <a:srgbClr val="FF0000"/>
                </a:solidFill>
                <a:latin typeface="Times New Roman"/>
                <a:ea typeface="Calibri"/>
                <a:cs typeface="Times New Roman"/>
              </a:rPr>
              <a:t>Kết thúc</a:t>
            </a:r>
            <a:r>
              <a:rPr lang="es-ES" sz="3200" dirty="0">
                <a:solidFill>
                  <a:srgbClr val="FF0000"/>
                </a:solidFill>
                <a:latin typeface="Times New Roman"/>
                <a:ea typeface="Calibri"/>
                <a:cs typeface="Times New Roman"/>
              </a:rPr>
              <a:t>:</a:t>
            </a:r>
            <a:endParaRPr lang="en-US" sz="3200" dirty="0">
              <a:solidFill>
                <a:srgbClr val="FF0000"/>
              </a:solidFill>
              <a:latin typeface="Times New Roman"/>
              <a:ea typeface="Calibri"/>
              <a:cs typeface="Times New Roman"/>
            </a:endParaRPr>
          </a:p>
          <a:p>
            <a:r>
              <a:rPr lang="es-ES" sz="3200" dirty="0">
                <a:latin typeface="Times New Roman"/>
                <a:ea typeface="Calibri"/>
              </a:rPr>
              <a:t> </a:t>
            </a:r>
            <a:r>
              <a:rPr lang="pt-BR" sz="3200" dirty="0">
                <a:solidFill>
                  <a:srgbClr val="0000FF"/>
                </a:solidFill>
                <a:latin typeface="Times New Roman"/>
                <a:ea typeface="Calibri"/>
              </a:rPr>
              <a:t>- Cô nhận xét giờ học, động viên, khuyến khích trẻ.</a:t>
            </a:r>
            <a:endParaRPr lang="en-US" sz="3200" dirty="0">
              <a:solidFill>
                <a:srgbClr val="0000FF"/>
              </a:solidFill>
            </a:endParaRPr>
          </a:p>
        </p:txBody>
      </p:sp>
    </p:spTree>
    <p:extLst>
      <p:ext uri="{BB962C8B-B14F-4D97-AF65-F5344CB8AC3E}">
        <p14:creationId xmlns:p14="http://schemas.microsoft.com/office/powerpoint/2010/main" val="3302042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599"/>
            <a:ext cx="8229600" cy="1905001"/>
          </a:xfrm>
        </p:spPr>
        <p:txBody>
          <a:bodyPr/>
          <a:lstStyle/>
          <a:p>
            <a:pPr marL="0" indent="0">
              <a:buNone/>
            </a:pPr>
            <a:r>
              <a:rPr lang="vi-VN" dirty="0" smtClean="0">
                <a:solidFill>
                  <a:srgbClr val="002060"/>
                </a:solidFill>
                <a:latin typeface="Times New Roman" pitchFamily="18" charset="0"/>
                <a:cs typeface="Times New Roman" pitchFamily="18" charset="0"/>
              </a:rPr>
              <a:t>XIN CHÂN THÀNH CẢM ƠN !</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132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378</Words>
  <Application>Microsoft Office PowerPoint</Application>
  <PresentationFormat>On-screen Show (4:3)</PresentationFormat>
  <Paragraphs>43</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PHÒNG GIÁO DỤC VÀ ĐÀO TẠO QUẬN LONG BIÊN Trường Mầm Non Gia Thượng</vt:lpstr>
      <vt:lpstr>I: MỤC ĐÍCH , YÊU CẦU</vt:lpstr>
      <vt:lpstr>II: CHUẨN BỊ</vt:lpstr>
      <vt:lpstr>III: CÁCH TIẾN HÀNH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Gia Thượng</dc:title>
  <dc:creator>Administrator</dc:creator>
  <cp:lastModifiedBy>huy_ctn</cp:lastModifiedBy>
  <cp:revision>18</cp:revision>
  <dcterms:created xsi:type="dcterms:W3CDTF">2006-08-16T00:00:00Z</dcterms:created>
  <dcterms:modified xsi:type="dcterms:W3CDTF">2019-05-31T04:05:14Z</dcterms:modified>
</cp:coreProperties>
</file>