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tags/tag1.xml" ContentType="application/vnd.openxmlformats-officedocument.presentationml.tags+xml"/>
  <Override PartName="/ppt/slideLayouts/slideLayout1.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4" r:id="rId7"/>
    <p:sldId id="266" r:id="rId8"/>
    <p:sldId id="267" r:id="rId9"/>
  </p:sldIdLst>
  <p:sldSz cx="9144000" cy="6858000" type="screen4x3"/>
  <p:notesSz cx="6858000" cy="9144000"/>
  <p:custDataLst>
    <p:tags r:id="rId10"/>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CC"/>
    <a:srgbClr val="0000FF"/>
    <a:srgbClr val="FF66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99" d="100"/>
          <a:sy n="99" d="100"/>
        </p:scale>
        <p:origin x="-23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13/03/2019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13/03/2019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audio" Target="file:///D:\LQVH%20truyejn%20Mo&#769;n%20Qua%20Cua%20Co%20Giao\nh&#7841;c\LopChungMinh-XuanMai-2659962.mp3" TargetMode="Externa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6.xml"/><Relationship Id="rId1" Type="http://schemas.openxmlformats.org/officeDocument/2006/relationships/video" Target="file:///D:\LQVH%20truyejn%20Mo&#769;n%20Qua%20Cua%20Co%20Giao\video\%5bK&#7875;%20chuy&#7879;n%20b&#233;%20nghe%5dM&#243;n%20Qu&#224;%20C&#7911;a%20C&#244;%20Gi&#225;o\%5bK&#7875;%20chuy&#7879;n%20b&#233;%20nghe%5dM&#243;n%20Qu&#224;%20C&#7911;a%20C&#244;%20Gi&#225;o.mp4" TargetMode="External"/><Relationship Id="rId4" Type="http://schemas.openxmlformats.org/officeDocument/2006/relationships/image" Target="../media/image7.png"/></Relationships>
</file>

<file path=ppt/slides/_rels/slide7.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slideLayout" Target="../slideLayouts/slideLayout1.xml"/><Relationship Id="rId1" Type="http://schemas.openxmlformats.org/officeDocument/2006/relationships/themeOverride" Target="../theme/themeOverride1.xml"/></Relationships>
</file>

<file path=ppt/slides/_rels/slide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slideLayout" Target="../slideLayouts/slideLayout2.xml"/><Relationship Id="rId1" Type="http://schemas.openxmlformats.org/officeDocument/2006/relationships/audio" Target="file:///C:\Users\Administrator\Desktop\LQVH%20Truyen%20Mon%20Qua%20Cua%20Co%20Giao\nh&#7841;c\Chiec-den-ong-sao-Beat.mp3" TargetMode="External"/><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7000" r="-7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62000" y="381000"/>
            <a:ext cx="7620000" cy="533400"/>
          </a:xfrm>
        </p:spPr>
        <p:txBody>
          <a:bodyPr>
            <a:normAutofit/>
          </a:bodyPr>
          <a:lstStyle/>
          <a:p>
            <a:r>
              <a:rPr lang="vi-VN" sz="2000" dirty="0" smtClean="0">
                <a:solidFill>
                  <a:srgbClr val="0000FF"/>
                </a:solidFill>
                <a:latin typeface="Times New Roman" pitchFamily="18" charset="0"/>
                <a:cs typeface="Times New Roman" pitchFamily="18" charset="0"/>
              </a:rPr>
              <a:t>PHÒNG GIÁO DỤC VÀ ĐÀO TẠO QUẬN LONG BIÊN</a:t>
            </a:r>
            <a:endParaRPr lang="en-US" sz="2000" dirty="0">
              <a:solidFill>
                <a:srgbClr val="0000FF"/>
              </a:solidFill>
              <a:latin typeface="Times New Roman" pitchFamily="18" charset="0"/>
              <a:cs typeface="Times New Roman" pitchFamily="18" charset="0"/>
            </a:endParaRPr>
          </a:p>
        </p:txBody>
      </p:sp>
      <p:sp>
        <p:nvSpPr>
          <p:cNvPr id="3" name="Subtitle 2"/>
          <p:cNvSpPr>
            <a:spLocks noGrp="1"/>
          </p:cNvSpPr>
          <p:nvPr>
            <p:ph type="subTitle" idx="1"/>
          </p:nvPr>
        </p:nvSpPr>
        <p:spPr>
          <a:xfrm>
            <a:off x="609600" y="3962400"/>
            <a:ext cx="8001000" cy="1752600"/>
          </a:xfrm>
        </p:spPr>
        <p:txBody>
          <a:bodyPr>
            <a:normAutofit fontScale="77500" lnSpcReduction="20000"/>
          </a:bodyPr>
          <a:lstStyle/>
          <a:p>
            <a:r>
              <a:rPr lang="vi-VN" sz="4800" dirty="0" smtClean="0">
                <a:solidFill>
                  <a:srgbClr val="7030A0"/>
                </a:solidFill>
                <a:latin typeface="+mj-lt"/>
              </a:rPr>
              <a:t>TRUYỆN: MÓN QUÀ CỦA CÔ GIÁO</a:t>
            </a:r>
          </a:p>
          <a:p>
            <a:r>
              <a:rPr lang="vi-VN" sz="2600" dirty="0" smtClean="0">
                <a:solidFill>
                  <a:srgbClr val="7030A0"/>
                </a:solidFill>
                <a:latin typeface="+mj-lt"/>
              </a:rPr>
              <a:t>LỨA TUỔI: MẪU GIÁO BÉ</a:t>
            </a:r>
          </a:p>
          <a:p>
            <a:r>
              <a:rPr lang="vi-VN" sz="2600" dirty="0" smtClean="0">
                <a:solidFill>
                  <a:srgbClr val="7030A0"/>
                </a:solidFill>
                <a:latin typeface="+mj-lt"/>
              </a:rPr>
              <a:t>NGƯỜI THỰC HIỆN: LƯƠNG THỊ THÙY LINH</a:t>
            </a:r>
          </a:p>
          <a:p>
            <a:r>
              <a:rPr lang="vi-VN" sz="2600" dirty="0" smtClean="0">
                <a:solidFill>
                  <a:srgbClr val="7030A0"/>
                </a:solidFill>
                <a:latin typeface="+mj-lt"/>
              </a:rPr>
              <a:t>THỜI GIAN: 20 PHÚT</a:t>
            </a:r>
          </a:p>
        </p:txBody>
      </p:sp>
      <p:sp>
        <p:nvSpPr>
          <p:cNvPr id="4" name="Title 1"/>
          <p:cNvSpPr txBox="1">
            <a:spLocks/>
          </p:cNvSpPr>
          <p:nvPr/>
        </p:nvSpPr>
        <p:spPr>
          <a:xfrm>
            <a:off x="609600" y="762000"/>
            <a:ext cx="7620000" cy="5334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vi-VN" sz="2000" b="1" dirty="0" smtClean="0">
                <a:solidFill>
                  <a:srgbClr val="0070C0"/>
                </a:solidFill>
                <a:latin typeface="Times New Roman" pitchFamily="18" charset="0"/>
                <a:ea typeface="+mj-ea"/>
                <a:cs typeface="Times New Roman" pitchFamily="18" charset="0"/>
              </a:rPr>
              <a:t>TRƯỜNG MẦM NON GIA THƯỢNG </a:t>
            </a:r>
            <a:endParaRPr kumimoji="0" lang="en-US" sz="2000" b="1" i="0" u="none" strike="noStrike" kern="1200" cap="none" spc="0" normalizeH="0" baseline="0" noProof="0" dirty="0">
              <a:ln>
                <a:noFill/>
              </a:ln>
              <a:solidFill>
                <a:srgbClr val="0070C0"/>
              </a:solidFill>
              <a:effectLst/>
              <a:uLnTx/>
              <a:uFillTx/>
              <a:latin typeface="Times New Roman" pitchFamily="18" charset="0"/>
              <a:ea typeface="+mj-ea"/>
              <a:cs typeface="Times New Roman" pitchFamily="18" charset="0"/>
            </a:endParaRPr>
          </a:p>
        </p:txBody>
      </p:sp>
      <p:sp>
        <p:nvSpPr>
          <p:cNvPr id="5" name="Subtitle 2"/>
          <p:cNvSpPr txBox="1">
            <a:spLocks/>
          </p:cNvSpPr>
          <p:nvPr/>
        </p:nvSpPr>
        <p:spPr>
          <a:xfrm>
            <a:off x="1371600" y="3048000"/>
            <a:ext cx="6400800" cy="609600"/>
          </a:xfrm>
          <a:prstGeom prst="rect">
            <a:avLst/>
          </a:prstGeom>
        </p:spPr>
        <p:txBody>
          <a:bodyPr vert="horz" lIns="91440" tIns="45720" rIns="91440" bIns="45720" rtlCol="0">
            <a:no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4800" b="0" i="0" u="none" strike="noStrike" kern="1200" cap="none" spc="0" normalizeH="0" baseline="0" noProof="0" dirty="0" smtClean="0">
                <a:ln>
                  <a:noFill/>
                </a:ln>
                <a:solidFill>
                  <a:srgbClr val="FF6600"/>
                </a:solidFill>
                <a:effectLst/>
                <a:uLnTx/>
                <a:uFillTx/>
                <a:latin typeface="+mj-lt"/>
                <a:ea typeface="+mn-ea"/>
                <a:cs typeface="+mn-cs"/>
              </a:rPr>
              <a:t>LÀM QUEN VĂN HỌC</a:t>
            </a:r>
          </a:p>
        </p:txBody>
      </p:sp>
      <p:sp>
        <p:nvSpPr>
          <p:cNvPr id="6" name="Subtitle 2"/>
          <p:cNvSpPr txBox="1">
            <a:spLocks/>
          </p:cNvSpPr>
          <p:nvPr/>
        </p:nvSpPr>
        <p:spPr>
          <a:xfrm>
            <a:off x="1295400" y="6096000"/>
            <a:ext cx="64008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000" b="0" i="0" u="none" strike="noStrike" kern="1200" cap="none" spc="0" normalizeH="0" baseline="0" noProof="0" dirty="0" smtClean="0">
                <a:ln>
                  <a:noFill/>
                </a:ln>
                <a:solidFill>
                  <a:srgbClr val="0000FF"/>
                </a:solidFill>
                <a:effectLst/>
                <a:uLnTx/>
                <a:uFillTx/>
                <a:latin typeface="+mj-lt"/>
                <a:ea typeface="+mn-ea"/>
                <a:cs typeface="+mn-cs"/>
              </a:rPr>
              <a:t>NĂM</a:t>
            </a:r>
            <a:r>
              <a:rPr kumimoji="0" lang="vi-VN" sz="2000" b="0" i="0" u="none" strike="noStrike" kern="1200" cap="none" spc="0" normalizeH="0" noProof="0" dirty="0" smtClean="0">
                <a:ln>
                  <a:noFill/>
                </a:ln>
                <a:solidFill>
                  <a:srgbClr val="0000FF"/>
                </a:solidFill>
                <a:effectLst/>
                <a:uLnTx/>
                <a:uFillTx/>
                <a:latin typeface="+mj-lt"/>
                <a:ea typeface="+mn-ea"/>
                <a:cs typeface="+mn-cs"/>
              </a:rPr>
              <a:t> HỌC: 2018- 2019</a:t>
            </a:r>
            <a:endParaRPr kumimoji="0" lang="vi-VN" sz="2000" b="0" i="0" u="none" strike="noStrike" kern="1200" cap="none" spc="0" normalizeH="0" baseline="0" noProof="0" dirty="0" smtClean="0">
              <a:ln>
                <a:noFill/>
              </a:ln>
              <a:solidFill>
                <a:srgbClr val="0000FF"/>
              </a:solidFill>
              <a:effectLst/>
              <a:uLnTx/>
              <a:uFillTx/>
              <a:latin typeface="+mj-lt"/>
              <a:ea typeface="+mn-ea"/>
              <a:cs typeface="+mn-cs"/>
            </a:endParaRPr>
          </a:p>
        </p:txBody>
      </p:sp>
      <p:pic>
        <p:nvPicPr>
          <p:cNvPr id="7" name="Picture 6" descr="LOGO MNGT.jpg"/>
          <p:cNvPicPr>
            <a:picLocks noChangeAspect="1"/>
          </p:cNvPicPr>
          <p:nvPr/>
        </p:nvPicPr>
        <p:blipFill>
          <a:blip r:embed="rId3" cstate="print">
            <a:clrChange>
              <a:clrFrom>
                <a:srgbClr val="FFFFFF"/>
              </a:clrFrom>
              <a:clrTo>
                <a:srgbClr val="FFFFFF">
                  <a:alpha val="0"/>
                </a:srgbClr>
              </a:clrTo>
            </a:clrChange>
          </a:blip>
          <a:stretch>
            <a:fillRect/>
          </a:stretch>
        </p:blipFill>
        <p:spPr>
          <a:xfrm>
            <a:off x="3657600" y="1447800"/>
            <a:ext cx="1524000" cy="145472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7" presetClass="entr" presetSubtype="4"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 calcmode="lin" valueType="num">
                                      <p:cBhvr additive="base">
                                        <p:cTn id="12" dur="5000" fill="hold"/>
                                        <p:tgtEl>
                                          <p:spTgt spid="4"/>
                                        </p:tgtEl>
                                        <p:attrNameLst>
                                          <p:attrName>ppt_x</p:attrName>
                                        </p:attrNameLst>
                                      </p:cBhvr>
                                      <p:tavLst>
                                        <p:tav tm="0">
                                          <p:val>
                                            <p:strVal val="#ppt_x"/>
                                          </p:val>
                                        </p:tav>
                                        <p:tav tm="100000">
                                          <p:val>
                                            <p:strVal val="#ppt_x"/>
                                          </p:val>
                                        </p:tav>
                                      </p:tavLst>
                                    </p:anim>
                                    <p:anim calcmode="lin" valueType="num">
                                      <p:cBhvr additive="base">
                                        <p:cTn id="13" dur="50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13" presetClass="entr" presetSubtype="16" fill="hold" nodeType="click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plus(in)">
                                      <p:cBhvr>
                                        <p:cTn id="18" dur="2000"/>
                                        <p:tgtEl>
                                          <p:spTgt spid="7"/>
                                        </p:tgtEl>
                                      </p:cBhvr>
                                    </p:animEffect>
                                  </p:childTnLst>
                                </p:cTn>
                              </p:par>
                            </p:childTnLst>
                          </p:cTn>
                        </p:par>
                      </p:childTnLst>
                    </p:cTn>
                  </p:par>
                  <p:par>
                    <p:cTn id="19" fill="hold">
                      <p:stCondLst>
                        <p:cond delay="indefinite"/>
                      </p:stCondLst>
                      <p:childTnLst>
                        <p:par>
                          <p:cTn id="20" fill="hold">
                            <p:stCondLst>
                              <p:cond delay="0"/>
                            </p:stCondLst>
                            <p:childTnLst>
                              <p:par>
                                <p:cTn id="21" presetID="20"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Effect transition="in" filter="wedge">
                                      <p:cBhvr>
                                        <p:cTn id="23" dur="2000"/>
                                        <p:tgtEl>
                                          <p:spTgt spid="5"/>
                                        </p:tgtEl>
                                      </p:cBhvr>
                                    </p:animEffect>
                                  </p:childTnLst>
                                </p:cTn>
                              </p:par>
                            </p:childTnLst>
                          </p:cTn>
                        </p:par>
                      </p:childTnLst>
                    </p:cTn>
                  </p:par>
                  <p:par>
                    <p:cTn id="24" fill="hold">
                      <p:stCondLst>
                        <p:cond delay="indefinite"/>
                      </p:stCondLst>
                      <p:childTnLst>
                        <p:par>
                          <p:cTn id="25" fill="hold">
                            <p:stCondLst>
                              <p:cond delay="0"/>
                            </p:stCondLst>
                            <p:childTnLst>
                              <p:par>
                                <p:cTn id="26" presetID="8" presetClass="entr" presetSubtype="16" fill="hold" grpId="0" nodeType="clickEffect">
                                  <p:stCondLst>
                                    <p:cond delay="0"/>
                                  </p:stCondLst>
                                  <p:childTnLst>
                                    <p:set>
                                      <p:cBhvr>
                                        <p:cTn id="27" dur="1" fill="hold">
                                          <p:stCondLst>
                                            <p:cond delay="0"/>
                                          </p:stCondLst>
                                        </p:cTn>
                                        <p:tgtEl>
                                          <p:spTgt spid="3">
                                            <p:txEl>
                                              <p:pRg st="0" end="0"/>
                                            </p:txEl>
                                          </p:spTgt>
                                        </p:tgtEl>
                                        <p:attrNameLst>
                                          <p:attrName>style.visibility</p:attrName>
                                        </p:attrNameLst>
                                      </p:cBhvr>
                                      <p:to>
                                        <p:strVal val="visible"/>
                                      </p:to>
                                    </p:set>
                                    <p:animEffect transition="in" filter="diamond(in)">
                                      <p:cBhvr>
                                        <p:cTn id="28" dur="2000"/>
                                        <p:tgtEl>
                                          <p:spTgt spid="3">
                                            <p:txEl>
                                              <p:pRg st="0" end="0"/>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8" presetClass="entr" presetSubtype="16"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diamond(in)">
                                      <p:cBhvr>
                                        <p:cTn id="33" dur="20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8" presetClass="entr" presetSubtype="16"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diamond(in)">
                                      <p:cBhvr>
                                        <p:cTn id="38" dur="20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8" presetClass="entr" presetSubtype="16"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diamond(in)">
                                      <p:cBhvr>
                                        <p:cTn id="43" dur="20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13" presetClass="entr" presetSubtype="16" fill="hold" grpId="0" nodeType="clickEffect">
                                  <p:stCondLst>
                                    <p:cond delay="0"/>
                                  </p:stCondLst>
                                  <p:childTnLst>
                                    <p:set>
                                      <p:cBhvr>
                                        <p:cTn id="47" dur="1" fill="hold">
                                          <p:stCondLst>
                                            <p:cond delay="0"/>
                                          </p:stCondLst>
                                        </p:cTn>
                                        <p:tgtEl>
                                          <p:spTgt spid="6"/>
                                        </p:tgtEl>
                                        <p:attrNameLst>
                                          <p:attrName>style.visibility</p:attrName>
                                        </p:attrNameLst>
                                      </p:cBhvr>
                                      <p:to>
                                        <p:strVal val="visible"/>
                                      </p:to>
                                    </p:set>
                                    <p:animEffect transition="in" filter="plus(in)">
                                      <p:cBhvr>
                                        <p:cTn id="48"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5000" r="-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2400" b="1" dirty="0" smtClean="0">
                <a:solidFill>
                  <a:srgbClr val="CC00CC"/>
                </a:solidFill>
              </a:rPr>
              <a:t>I: MỤC ĐÍCH – YÊU CẦU</a:t>
            </a:r>
            <a:endParaRPr lang="en-US" sz="2400" b="1" dirty="0">
              <a:solidFill>
                <a:srgbClr val="CC00CC"/>
              </a:solidFill>
            </a:endParaRPr>
          </a:p>
        </p:txBody>
      </p:sp>
      <p:sp>
        <p:nvSpPr>
          <p:cNvPr id="3" name="Content Placeholder 2"/>
          <p:cNvSpPr>
            <a:spLocks noGrp="1"/>
          </p:cNvSpPr>
          <p:nvPr>
            <p:ph idx="1"/>
          </p:nvPr>
        </p:nvSpPr>
        <p:spPr>
          <a:xfrm>
            <a:off x="1219200" y="1600201"/>
            <a:ext cx="7620000" cy="1524000"/>
          </a:xfrm>
        </p:spPr>
        <p:txBody>
          <a:bodyPr>
            <a:normAutofit/>
          </a:bodyPr>
          <a:lstStyle/>
          <a:p>
            <a:pPr marL="514350" indent="-514350">
              <a:buAutoNum type="arabicPeriod"/>
            </a:pPr>
            <a:r>
              <a:rPr lang="vi-VN" sz="2400" b="1" dirty="0" smtClean="0">
                <a:solidFill>
                  <a:srgbClr val="0070C0"/>
                </a:solidFill>
                <a:latin typeface="Times New Roman" pitchFamily="18" charset="0"/>
                <a:cs typeface="Times New Roman" pitchFamily="18" charset="0"/>
              </a:rPr>
              <a:t>Kiến thức:</a:t>
            </a:r>
          </a:p>
          <a:p>
            <a:pPr marL="514350" indent="-514350">
              <a:buFontTx/>
              <a:buChar char="-"/>
            </a:pPr>
            <a:r>
              <a:rPr lang="vi-VN" sz="2400" dirty="0" smtClean="0">
                <a:solidFill>
                  <a:srgbClr val="FF0000"/>
                </a:solidFill>
                <a:latin typeface="Times New Roman" pitchFamily="18" charset="0"/>
                <a:cs typeface="Times New Roman" pitchFamily="18" charset="0"/>
              </a:rPr>
              <a:t>Trẻ biết tên truyện, tên các nhân vật  trong truyện.</a:t>
            </a:r>
          </a:p>
          <a:p>
            <a:pPr marL="514350" indent="-514350">
              <a:buFontTx/>
              <a:buChar char="-"/>
            </a:pPr>
            <a:r>
              <a:rPr lang="vi-VN" sz="2400" dirty="0" smtClean="0">
                <a:solidFill>
                  <a:srgbClr val="FF0000"/>
                </a:solidFill>
                <a:latin typeface="Times New Roman" pitchFamily="18" charset="0"/>
                <a:cs typeface="Times New Roman" pitchFamily="18" charset="0"/>
              </a:rPr>
              <a:t>Hiểu nội dung câu chuyện.</a:t>
            </a:r>
          </a:p>
          <a:p>
            <a:pPr marL="514350" indent="-514350">
              <a:buNone/>
            </a:pPr>
            <a:endParaRPr lang="vi-VN" sz="2000" dirty="0" smtClean="0"/>
          </a:p>
        </p:txBody>
      </p:sp>
      <p:sp>
        <p:nvSpPr>
          <p:cNvPr id="4" name="Content Placeholder 2"/>
          <p:cNvSpPr txBox="1">
            <a:spLocks/>
          </p:cNvSpPr>
          <p:nvPr/>
        </p:nvSpPr>
        <p:spPr>
          <a:xfrm>
            <a:off x="1143000" y="4267200"/>
            <a:ext cx="7620000" cy="15240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tabLst/>
              <a:defRPr/>
            </a:pPr>
            <a:r>
              <a:rPr kumimoji="0" lang="vi-VN" sz="24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3.    Thái</a:t>
            </a:r>
            <a:r>
              <a:rPr kumimoji="0" lang="vi-VN" sz="24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độ:</a:t>
            </a:r>
            <a:endParaRPr kumimoji="0" lang="vi-VN" sz="24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100000"/>
              </a:lnSpc>
              <a:spcBef>
                <a:spcPct val="20000"/>
              </a:spcBef>
              <a:spcAft>
                <a:spcPts val="0"/>
              </a:spcAft>
              <a:buClrTx/>
              <a:buSzTx/>
              <a:buFontTx/>
              <a:buChar char="-"/>
              <a:tabLst/>
              <a:defRPr/>
            </a:pPr>
            <a:r>
              <a:rPr kumimoji="0" lang="vi-VN" sz="2400" b="0"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Trẻ</a:t>
            </a:r>
            <a:r>
              <a:rPr kumimoji="0" lang="vi-VN" sz="2400" b="0" i="0" u="none" strike="noStrike" kern="1200" cap="none" spc="0" normalizeH="0" noProof="0" dirty="0" smtClean="0">
                <a:ln>
                  <a:noFill/>
                </a:ln>
                <a:solidFill>
                  <a:srgbClr val="FF0000"/>
                </a:solidFill>
                <a:effectLst/>
                <a:uLnTx/>
                <a:uFillTx/>
                <a:latin typeface="Times New Roman" pitchFamily="18" charset="0"/>
                <a:ea typeface="+mn-ea"/>
                <a:cs typeface="Times New Roman" pitchFamily="18" charset="0"/>
              </a:rPr>
              <a:t> thể hiện được ngữ điệu giọng nói của các nhân vật.</a:t>
            </a:r>
          </a:p>
          <a:p>
            <a:pPr marL="514350" marR="0" lvl="0" indent="-514350" algn="l" defTabSz="914400" rtl="0" eaLnBrk="1" fontAlgn="auto" latinLnBrk="0" hangingPunct="1">
              <a:lnSpc>
                <a:spcPct val="100000"/>
              </a:lnSpc>
              <a:spcBef>
                <a:spcPct val="20000"/>
              </a:spcBef>
              <a:spcAft>
                <a:spcPts val="0"/>
              </a:spcAft>
              <a:buClrTx/>
              <a:buSzTx/>
              <a:buFontTx/>
              <a:buChar char="-"/>
              <a:tabLst/>
              <a:defRPr/>
            </a:pPr>
            <a:r>
              <a:rPr lang="vi-VN" sz="2400" baseline="0" dirty="0" smtClean="0">
                <a:solidFill>
                  <a:srgbClr val="FF0000"/>
                </a:solidFill>
                <a:latin typeface="Times New Roman" pitchFamily="18" charset="0"/>
                <a:cs typeface="Times New Roman" pitchFamily="18" charset="0"/>
              </a:rPr>
              <a:t>Trẻ</a:t>
            </a:r>
            <a:r>
              <a:rPr lang="vi-VN" sz="2400" dirty="0" smtClean="0">
                <a:solidFill>
                  <a:srgbClr val="FF0000"/>
                </a:solidFill>
                <a:latin typeface="Times New Roman" pitchFamily="18" charset="0"/>
                <a:cs typeface="Times New Roman" pitchFamily="18" charset="0"/>
              </a:rPr>
              <a:t> trả lời các câu hỏi to, rõ ràng.</a:t>
            </a:r>
            <a:endParaRPr kumimoji="0" lang="vi-VN" sz="2400" b="0"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vi-VN" sz="2000" b="0" i="0" u="none" strike="noStrike" kern="1200" cap="none" spc="0" normalizeH="0" baseline="0" noProof="0" dirty="0" smtClean="0">
              <a:ln>
                <a:noFill/>
              </a:ln>
              <a:solidFill>
                <a:schemeClr val="tx1"/>
              </a:solidFill>
              <a:effectLst/>
              <a:uLnTx/>
              <a:uFillTx/>
              <a:latin typeface="+mn-lt"/>
              <a:ea typeface="+mn-ea"/>
              <a:cs typeface="+mn-cs"/>
            </a:endParaRPr>
          </a:p>
        </p:txBody>
      </p:sp>
      <p:sp>
        <p:nvSpPr>
          <p:cNvPr id="5" name="Content Placeholder 2"/>
          <p:cNvSpPr txBox="1">
            <a:spLocks/>
          </p:cNvSpPr>
          <p:nvPr/>
        </p:nvSpPr>
        <p:spPr>
          <a:xfrm>
            <a:off x="1219200" y="2971800"/>
            <a:ext cx="7620000" cy="1524000"/>
          </a:xfrm>
          <a:prstGeom prst="rect">
            <a:avLst/>
          </a:prstGeom>
        </p:spPr>
        <p:txBody>
          <a:bodyPr vert="horz" lIns="91440" tIns="45720" rIns="91440" bIns="45720" rtlCol="0">
            <a:normAutofit fontScale="92500"/>
          </a:bodyPr>
          <a:lstStyle/>
          <a:p>
            <a:pPr marL="514350" marR="0" lvl="0" indent="-514350" algn="l" defTabSz="914400" rtl="0" eaLnBrk="1" fontAlgn="auto" latinLnBrk="0" hangingPunct="1">
              <a:lnSpc>
                <a:spcPct val="100000"/>
              </a:lnSpc>
              <a:spcBef>
                <a:spcPct val="20000"/>
              </a:spcBef>
              <a:spcAft>
                <a:spcPts val="0"/>
              </a:spcAft>
              <a:buClrTx/>
              <a:buSzTx/>
              <a:tabLst/>
              <a:defRPr/>
            </a:pPr>
            <a:r>
              <a:rPr kumimoji="0" lang="vi-VN" sz="24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2</a:t>
            </a:r>
            <a:r>
              <a:rPr kumimoji="0" lang="vi-VN" sz="26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rPr>
              <a:t>.    Kỹ</a:t>
            </a:r>
            <a:r>
              <a:rPr kumimoji="0" lang="vi-VN" sz="2600" b="1" i="0" u="none" strike="noStrike" kern="1200" cap="none" spc="0" normalizeH="0" noProof="0" dirty="0" smtClean="0">
                <a:ln>
                  <a:noFill/>
                </a:ln>
                <a:solidFill>
                  <a:srgbClr val="0070C0"/>
                </a:solidFill>
                <a:effectLst/>
                <a:uLnTx/>
                <a:uFillTx/>
                <a:latin typeface="Times New Roman" pitchFamily="18" charset="0"/>
                <a:ea typeface="+mn-ea"/>
                <a:cs typeface="Times New Roman" pitchFamily="18" charset="0"/>
              </a:rPr>
              <a:t> năng: </a:t>
            </a:r>
            <a:endParaRPr kumimoji="0" lang="vi-VN" sz="2600" b="1" i="0" u="none" strike="noStrike" kern="1200" cap="none" spc="0" normalizeH="0" baseline="0" noProof="0" dirty="0" smtClean="0">
              <a:ln>
                <a:noFill/>
              </a:ln>
              <a:solidFill>
                <a:srgbClr val="0070C0"/>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100000"/>
              </a:lnSpc>
              <a:spcBef>
                <a:spcPct val="20000"/>
              </a:spcBef>
              <a:spcAft>
                <a:spcPts val="0"/>
              </a:spcAft>
              <a:buClrTx/>
              <a:buSzTx/>
              <a:buFontTx/>
              <a:buChar char="-"/>
              <a:tabLst/>
              <a:defRPr/>
            </a:pPr>
            <a:r>
              <a:rPr kumimoji="0" lang="vi-VN" sz="2400" b="0"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Trẻ</a:t>
            </a:r>
            <a:r>
              <a:rPr kumimoji="0" lang="vi-VN" sz="2400" b="0" i="0" u="none" strike="noStrike" kern="1200" cap="none" spc="0" normalizeH="0" noProof="0" dirty="0" smtClean="0">
                <a:ln>
                  <a:noFill/>
                </a:ln>
                <a:solidFill>
                  <a:srgbClr val="FF0000"/>
                </a:solidFill>
                <a:effectLst/>
                <a:uLnTx/>
                <a:uFillTx/>
                <a:latin typeface="Times New Roman" pitchFamily="18" charset="0"/>
                <a:ea typeface="+mn-ea"/>
                <a:cs typeface="Times New Roman" pitchFamily="18" charset="0"/>
              </a:rPr>
              <a:t> đọc thuộc thơ.</a:t>
            </a:r>
          </a:p>
          <a:p>
            <a:pPr marL="514350" marR="0" lvl="0" indent="-514350" algn="l" defTabSz="914400" rtl="0" eaLnBrk="1" fontAlgn="auto" latinLnBrk="0" hangingPunct="1">
              <a:lnSpc>
                <a:spcPct val="100000"/>
              </a:lnSpc>
              <a:spcBef>
                <a:spcPct val="20000"/>
              </a:spcBef>
              <a:spcAft>
                <a:spcPts val="0"/>
              </a:spcAft>
              <a:buClrTx/>
              <a:buSzTx/>
              <a:buFontTx/>
              <a:buChar char="-"/>
              <a:tabLst/>
              <a:defRPr/>
            </a:pPr>
            <a:r>
              <a:rPr lang="vi-VN" sz="2400" baseline="0" dirty="0" smtClean="0">
                <a:solidFill>
                  <a:srgbClr val="FF0000"/>
                </a:solidFill>
                <a:latin typeface="Times New Roman" pitchFamily="18" charset="0"/>
                <a:cs typeface="Times New Roman" pitchFamily="18" charset="0"/>
              </a:rPr>
              <a:t>Bước đầu</a:t>
            </a:r>
            <a:r>
              <a:rPr lang="vi-VN" sz="2400" dirty="0" smtClean="0">
                <a:solidFill>
                  <a:srgbClr val="FF0000"/>
                </a:solidFill>
                <a:latin typeface="Times New Roman" pitchFamily="18" charset="0"/>
                <a:cs typeface="Times New Roman" pitchFamily="18" charset="0"/>
              </a:rPr>
              <a:t> thể hiện được tình cảm vui tuwoi khi đọc bài thơ</a:t>
            </a:r>
            <a:endParaRPr kumimoji="0" lang="vi-VN" sz="2400" b="0"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endParaRPr>
          </a:p>
          <a:p>
            <a:pPr marL="514350" marR="0" lvl="0" indent="-51435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vi-VN" sz="2000" b="0" i="0" u="none" strike="noStrike" kern="1200" cap="none" spc="0" normalizeH="0" baseline="0" noProof="0" dirty="0" smtClean="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plus(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plus(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plus(in)">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0" presetClass="entr" presetSubtype="0" fill="hold" grpId="0" nodeType="clickEffect">
                                  <p:stCondLst>
                                    <p:cond delay="0"/>
                                  </p:stCondLst>
                                  <p:childTnLst>
                                    <p:set>
                                      <p:cBhvr>
                                        <p:cTn id="26" dur="1" fill="hold">
                                          <p:stCondLst>
                                            <p:cond delay="0"/>
                                          </p:stCondLst>
                                        </p:cTn>
                                        <p:tgtEl>
                                          <p:spTgt spid="5"/>
                                        </p:tgtEl>
                                        <p:attrNameLst>
                                          <p:attrName>style.visibility</p:attrName>
                                        </p:attrNameLst>
                                      </p:cBhvr>
                                      <p:to>
                                        <p:strVal val="visible"/>
                                      </p:to>
                                    </p:set>
                                    <p:animEffect transition="in" filter="wedge">
                                      <p:cBhvr>
                                        <p:cTn id="27" dur="2000"/>
                                        <p:tgtEl>
                                          <p:spTgt spid="5"/>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checkerboard(across)">
                                      <p:cBhvr>
                                        <p:cTn id="3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b="1" dirty="0" smtClean="0">
                <a:solidFill>
                  <a:srgbClr val="CC00CC"/>
                </a:solidFill>
              </a:rPr>
              <a:t>II: Chuẩn bị</a:t>
            </a:r>
            <a:endParaRPr lang="en-US" b="1" dirty="0">
              <a:solidFill>
                <a:srgbClr val="CC00CC"/>
              </a:solidFill>
            </a:endParaRPr>
          </a:p>
        </p:txBody>
      </p:sp>
      <p:sp>
        <p:nvSpPr>
          <p:cNvPr id="3" name="Content Placeholder 2"/>
          <p:cNvSpPr>
            <a:spLocks noGrp="1"/>
          </p:cNvSpPr>
          <p:nvPr>
            <p:ph idx="1"/>
          </p:nvPr>
        </p:nvSpPr>
        <p:spPr>
          <a:xfrm>
            <a:off x="1905000" y="1600200"/>
            <a:ext cx="5715000" cy="2514600"/>
          </a:xfrm>
        </p:spPr>
        <p:txBody>
          <a:bodyPr>
            <a:noAutofit/>
          </a:bodyPr>
          <a:lstStyle/>
          <a:p>
            <a:pPr marL="514350" indent="-514350">
              <a:buAutoNum type="arabicPeriod"/>
            </a:pPr>
            <a:r>
              <a:rPr lang="vi-VN" sz="2400" b="1" dirty="0" smtClean="0">
                <a:solidFill>
                  <a:srgbClr val="FF0000"/>
                </a:solidFill>
                <a:latin typeface="Times New Roman" pitchFamily="18" charset="0"/>
                <a:cs typeface="Times New Roman" pitchFamily="18" charset="0"/>
              </a:rPr>
              <a:t>Đồ dùng của cô:</a:t>
            </a:r>
          </a:p>
          <a:p>
            <a:pPr marL="514350" indent="-514350">
              <a:buFontTx/>
              <a:buChar char="-"/>
            </a:pPr>
            <a:r>
              <a:rPr lang="vi-VN" sz="2400" dirty="0" smtClean="0">
                <a:solidFill>
                  <a:srgbClr val="7030A0"/>
                </a:solidFill>
                <a:latin typeface="Times New Roman" pitchFamily="18" charset="0"/>
                <a:cs typeface="Times New Roman" pitchFamily="18" charset="0"/>
              </a:rPr>
              <a:t>Giáo án điện tử.</a:t>
            </a:r>
          </a:p>
          <a:p>
            <a:pPr marL="514350" indent="-514350">
              <a:buFontTx/>
              <a:buChar char="-"/>
            </a:pPr>
            <a:r>
              <a:rPr lang="vi-VN" sz="2400" dirty="0" smtClean="0">
                <a:solidFill>
                  <a:srgbClr val="7030A0"/>
                </a:solidFill>
                <a:latin typeface="Times New Roman" pitchFamily="18" charset="0"/>
                <a:cs typeface="Times New Roman" pitchFamily="18" charset="0"/>
              </a:rPr>
              <a:t>Bảng tương tác, que chỉ</a:t>
            </a:r>
          </a:p>
          <a:p>
            <a:pPr marL="514350" indent="-514350">
              <a:buFontTx/>
              <a:buChar char="-"/>
            </a:pPr>
            <a:r>
              <a:rPr lang="vi-VN" sz="2400" dirty="0" smtClean="0">
                <a:solidFill>
                  <a:srgbClr val="7030A0"/>
                </a:solidFill>
                <a:latin typeface="Times New Roman" pitchFamily="18" charset="0"/>
                <a:cs typeface="Times New Roman" pitchFamily="18" charset="0"/>
              </a:rPr>
              <a:t>Nhạc trò chơi</a:t>
            </a:r>
          </a:p>
          <a:p>
            <a:pPr marL="514350" indent="-514350">
              <a:buFontTx/>
              <a:buChar char="-"/>
            </a:pPr>
            <a:r>
              <a:rPr lang="vi-VN" sz="2400" dirty="0" smtClean="0">
                <a:solidFill>
                  <a:srgbClr val="7030A0"/>
                </a:solidFill>
                <a:latin typeface="Times New Roman" pitchFamily="18" charset="0"/>
                <a:cs typeface="Times New Roman" pitchFamily="18" charset="0"/>
              </a:rPr>
              <a:t>Loa, Đài,...</a:t>
            </a:r>
          </a:p>
          <a:p>
            <a:pPr marL="514350" indent="-514350">
              <a:buFontTx/>
              <a:buChar char="-"/>
            </a:pPr>
            <a:r>
              <a:rPr lang="vi-VN" sz="2400" dirty="0" smtClean="0">
                <a:solidFill>
                  <a:srgbClr val="7030A0"/>
                </a:solidFill>
                <a:latin typeface="Times New Roman" pitchFamily="18" charset="0"/>
                <a:cs typeface="Times New Roman" pitchFamily="18" charset="0"/>
              </a:rPr>
              <a:t>Rối các nhân vật trong truyện</a:t>
            </a:r>
          </a:p>
          <a:p>
            <a:pPr marL="514350" indent="-514350">
              <a:buFontTx/>
              <a:buChar char="-"/>
            </a:pPr>
            <a:r>
              <a:rPr lang="vi-VN" sz="2400" dirty="0" smtClean="0">
                <a:solidFill>
                  <a:srgbClr val="7030A0"/>
                </a:solidFill>
                <a:latin typeface="Times New Roman" pitchFamily="18" charset="0"/>
                <a:cs typeface="Times New Roman" pitchFamily="18" charset="0"/>
              </a:rPr>
              <a:t>Nhạc bài hát: Lớp Chúng Mình</a:t>
            </a:r>
          </a:p>
          <a:p>
            <a:pPr marL="514350" indent="-514350">
              <a:buFontTx/>
              <a:buChar char="-"/>
            </a:pPr>
            <a:endParaRPr lang="vi-VN" sz="2400" dirty="0" smtClean="0">
              <a:solidFill>
                <a:srgbClr val="7030A0"/>
              </a:solidFill>
              <a:latin typeface="Times New Roman" pitchFamily="18" charset="0"/>
              <a:cs typeface="Times New Roman" pitchFamily="18" charset="0"/>
            </a:endParaRPr>
          </a:p>
        </p:txBody>
      </p:sp>
      <p:sp>
        <p:nvSpPr>
          <p:cNvPr id="4" name="Content Placeholder 2"/>
          <p:cNvSpPr txBox="1">
            <a:spLocks/>
          </p:cNvSpPr>
          <p:nvPr/>
        </p:nvSpPr>
        <p:spPr>
          <a:xfrm>
            <a:off x="1905000" y="4648200"/>
            <a:ext cx="5791200" cy="2514600"/>
          </a:xfrm>
          <a:prstGeom prst="rect">
            <a:avLst/>
          </a:prstGeom>
        </p:spPr>
        <p:txBody>
          <a:bodyPr vert="horz" lIns="91440" tIns="45720" rIns="91440" bIns="45720" rtlCol="0">
            <a:normAutofit/>
          </a:bodyPr>
          <a:lstStyle/>
          <a:p>
            <a:pPr marL="514350" marR="0" lvl="0" indent="-514350" algn="l" defTabSz="914400" rtl="0" eaLnBrk="1" fontAlgn="auto" latinLnBrk="0" hangingPunct="1">
              <a:lnSpc>
                <a:spcPct val="100000"/>
              </a:lnSpc>
              <a:spcBef>
                <a:spcPct val="20000"/>
              </a:spcBef>
              <a:spcAft>
                <a:spcPts val="0"/>
              </a:spcAft>
              <a:buClrTx/>
              <a:buSzTx/>
              <a:tabLst/>
              <a:defRPr/>
            </a:pPr>
            <a:r>
              <a:rPr lang="vi-VN" sz="2400" b="1" dirty="0" smtClean="0">
                <a:solidFill>
                  <a:srgbClr val="FF0000"/>
                </a:solidFill>
                <a:latin typeface="Times New Roman" pitchFamily="18" charset="0"/>
                <a:cs typeface="Times New Roman" pitchFamily="18" charset="0"/>
              </a:rPr>
              <a:t>2</a:t>
            </a:r>
            <a:r>
              <a:rPr lang="vi-VN" sz="2200" b="1" dirty="0" smtClean="0">
                <a:solidFill>
                  <a:srgbClr val="FF0000"/>
                </a:solidFill>
                <a:latin typeface="Times New Roman" pitchFamily="18" charset="0"/>
                <a:cs typeface="Times New Roman" pitchFamily="18" charset="0"/>
              </a:rPr>
              <a:t>.    </a:t>
            </a:r>
            <a:r>
              <a:rPr lang="vi-VN" sz="2400" b="1" dirty="0" smtClean="0">
                <a:solidFill>
                  <a:srgbClr val="FF0000"/>
                </a:solidFill>
                <a:latin typeface="Times New Roman" pitchFamily="18" charset="0"/>
                <a:cs typeface="Times New Roman" pitchFamily="18" charset="0"/>
              </a:rPr>
              <a:t>Đồ dùng của trẻ:</a:t>
            </a:r>
          </a:p>
          <a:p>
            <a:pPr marL="514350" marR="0" lvl="0" indent="-514350" algn="l" defTabSz="914400" rtl="0" eaLnBrk="1" fontAlgn="auto" latinLnBrk="0" hangingPunct="1">
              <a:lnSpc>
                <a:spcPct val="100000"/>
              </a:lnSpc>
              <a:spcBef>
                <a:spcPct val="20000"/>
              </a:spcBef>
              <a:spcAft>
                <a:spcPts val="0"/>
              </a:spcAft>
              <a:buClrTx/>
              <a:buSzTx/>
              <a:buFontTx/>
              <a:buChar char="-"/>
              <a:tabLst/>
              <a:defRPr/>
            </a:pPr>
            <a:r>
              <a:rPr lang="vi-VN" sz="2400" dirty="0" smtClean="0">
                <a:solidFill>
                  <a:srgbClr val="7030A0"/>
                </a:solidFill>
                <a:latin typeface="Times New Roman" pitchFamily="18" charset="0"/>
                <a:cs typeface="Times New Roman" pitchFamily="18" charset="0"/>
              </a:rPr>
              <a:t>Chỗ ngồi cho trẻ</a:t>
            </a:r>
          </a:p>
          <a:p>
            <a:pPr marL="514350" marR="0" lvl="0" indent="-514350" algn="l" defTabSz="914400" rtl="0" eaLnBrk="1" fontAlgn="auto" latinLnBrk="0" hangingPunct="1">
              <a:lnSpc>
                <a:spcPct val="100000"/>
              </a:lnSpc>
              <a:spcBef>
                <a:spcPct val="20000"/>
              </a:spcBef>
              <a:spcAft>
                <a:spcPts val="0"/>
              </a:spcAft>
              <a:buClrTx/>
              <a:buSzTx/>
              <a:buFontTx/>
              <a:buChar char="-"/>
              <a:tabLst/>
              <a:defRPr/>
            </a:pPr>
            <a:r>
              <a:rPr kumimoji="0" lang="vi-VN" sz="2400" b="0" i="0" u="none" strike="noStrike" kern="1200" cap="none" spc="0" normalizeH="0" baseline="0" noProof="0" dirty="0" smtClean="0">
                <a:ln>
                  <a:noFill/>
                </a:ln>
                <a:solidFill>
                  <a:srgbClr val="7030A0"/>
                </a:solidFill>
                <a:effectLst/>
                <a:uLnTx/>
                <a:uFillTx/>
                <a:latin typeface="Times New Roman" pitchFamily="18" charset="0"/>
                <a:ea typeface="+mn-ea"/>
                <a:cs typeface="Times New Roman" pitchFamily="18" charset="0"/>
              </a:rPr>
              <a:t>Trang</a:t>
            </a:r>
            <a:r>
              <a:rPr kumimoji="0" lang="vi-VN" sz="2400" b="0" i="0" u="none" strike="noStrike" kern="1200" cap="none" spc="0" normalizeH="0" noProof="0" dirty="0" smtClean="0">
                <a:ln>
                  <a:noFill/>
                </a:ln>
                <a:solidFill>
                  <a:srgbClr val="7030A0"/>
                </a:solidFill>
                <a:effectLst/>
                <a:uLnTx/>
                <a:uFillTx/>
                <a:latin typeface="Times New Roman" pitchFamily="18" charset="0"/>
                <a:ea typeface="+mn-ea"/>
                <a:cs typeface="Times New Roman" pitchFamily="18" charset="0"/>
              </a:rPr>
              <a:t> phục gọn gàng phù hợp gọn gàng</a:t>
            </a:r>
            <a:endParaRPr kumimoji="0" lang="vi-VN" sz="2400" b="0" i="0" u="none" strike="noStrike" kern="1200" cap="none" spc="0" normalizeH="0" baseline="0" noProof="0" dirty="0" smtClean="0">
              <a:ln>
                <a:noFill/>
              </a:ln>
              <a:solidFill>
                <a:srgbClr val="7030A0"/>
              </a:solidFill>
              <a:effectLst/>
              <a:uLnTx/>
              <a:uFillTx/>
              <a:latin typeface="Times New Roman" pitchFamily="18" charset="0"/>
              <a:ea typeface="+mn-ea"/>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2" dur="1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7" dur="1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checkerboard(across)">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5" presetClass="entr" presetSubtype="1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checkerboard(across)">
                                      <p:cBhvr>
                                        <p:cTn id="27" dur="1000"/>
                                        <p:tgtEl>
                                          <p:spTgt spid="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5" presetClass="entr" presetSubtype="10" fill="hold" grpId="0" nodeType="clickEffect">
                                  <p:stCondLst>
                                    <p:cond delay="0"/>
                                  </p:stCondLst>
                                  <p:childTnLst>
                                    <p:set>
                                      <p:cBhvr>
                                        <p:cTn id="31" dur="1" fill="hold">
                                          <p:stCondLst>
                                            <p:cond delay="0"/>
                                          </p:stCondLst>
                                        </p:cTn>
                                        <p:tgtEl>
                                          <p:spTgt spid="3">
                                            <p:txEl>
                                              <p:pRg st="4" end="4"/>
                                            </p:txEl>
                                          </p:spTgt>
                                        </p:tgtEl>
                                        <p:attrNameLst>
                                          <p:attrName>style.visibility</p:attrName>
                                        </p:attrNameLst>
                                      </p:cBhvr>
                                      <p:to>
                                        <p:strVal val="visible"/>
                                      </p:to>
                                    </p:set>
                                    <p:animEffect transition="in" filter="checkerboard(across)">
                                      <p:cBhvr>
                                        <p:cTn id="32" dur="1000"/>
                                        <p:tgtEl>
                                          <p:spTgt spid="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 presetClass="entr" presetSubtype="10"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Effect transition="in" filter="checkerboard(across)">
                                      <p:cBhvr>
                                        <p:cTn id="37" dur="1000"/>
                                        <p:tgtEl>
                                          <p:spTgt spid="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
                                            <p:txEl>
                                              <p:pRg st="6" end="6"/>
                                            </p:txEl>
                                          </p:spTgt>
                                        </p:tgtEl>
                                        <p:attrNameLst>
                                          <p:attrName>style.visibility</p:attrName>
                                        </p:attrNameLst>
                                      </p:cBhvr>
                                      <p:to>
                                        <p:strVal val="visible"/>
                                      </p:to>
                                    </p:set>
                                    <p:animEffect transition="in" filter="checkerboard(across)">
                                      <p:cBhvr>
                                        <p:cTn id="42" dur="1000"/>
                                        <p:tgtEl>
                                          <p:spTgt spid="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additive="base">
                                        <p:cTn id="47" dur="2000" fill="hold"/>
                                        <p:tgtEl>
                                          <p:spTgt spid="4"/>
                                        </p:tgtEl>
                                        <p:attrNameLst>
                                          <p:attrName>ppt_x</p:attrName>
                                        </p:attrNameLst>
                                      </p:cBhvr>
                                      <p:tavLst>
                                        <p:tav tm="0">
                                          <p:val>
                                            <p:strVal val="#ppt_x"/>
                                          </p:val>
                                        </p:tav>
                                        <p:tav tm="100000">
                                          <p:val>
                                            <p:strVal val="#ppt_x"/>
                                          </p:val>
                                        </p:tav>
                                      </p:tavLst>
                                    </p:anim>
                                    <p:anim calcmode="lin" valueType="num">
                                      <p:cBhvr additive="base">
                                        <p:cTn id="48" dur="20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5000" r="-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vi-VN" sz="7200" b="1" dirty="0" smtClean="0">
                <a:solidFill>
                  <a:srgbClr val="FF0000"/>
                </a:solidFill>
                <a:latin typeface="Times New Roman" pitchFamily="18" charset="0"/>
                <a:cs typeface="Times New Roman" pitchFamily="18" charset="0"/>
              </a:rPr>
              <a:t>Ổn định tổ chức:</a:t>
            </a:r>
            <a:endParaRPr lang="en-US" sz="72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1905000"/>
            <a:ext cx="8153400" cy="990599"/>
          </a:xfrm>
        </p:spPr>
        <p:txBody>
          <a:bodyPr>
            <a:normAutofit/>
          </a:bodyPr>
          <a:lstStyle/>
          <a:p>
            <a:pPr>
              <a:buFontTx/>
              <a:buChar char="-"/>
            </a:pPr>
            <a:r>
              <a:rPr lang="vi-VN" sz="4000" dirty="0" smtClean="0">
                <a:solidFill>
                  <a:srgbClr val="0070C0"/>
                </a:solidFill>
                <a:latin typeface="Times New Roman" pitchFamily="18" charset="0"/>
                <a:cs typeface="Times New Roman" pitchFamily="18" charset="0"/>
              </a:rPr>
              <a:t>Cô và trẻ cùng hát: Lớp chúng mình</a:t>
            </a:r>
          </a:p>
          <a:p>
            <a:pPr>
              <a:buNone/>
            </a:pPr>
            <a:endParaRPr lang="vi-VN" sz="4000" dirty="0" smtClean="0">
              <a:solidFill>
                <a:srgbClr val="0070C0"/>
              </a:solidFill>
              <a:latin typeface="Times New Roman" pitchFamily="18" charset="0"/>
              <a:cs typeface="Times New Roman" pitchFamily="18" charset="0"/>
            </a:endParaRPr>
          </a:p>
          <a:p>
            <a:pPr>
              <a:buFontTx/>
              <a:buChar char="-"/>
            </a:pPr>
            <a:endParaRPr lang="en-US" sz="4000" dirty="0">
              <a:solidFill>
                <a:srgbClr val="0070C0"/>
              </a:solidFill>
              <a:latin typeface="Times New Roman" pitchFamily="18" charset="0"/>
              <a:cs typeface="Times New Roman" pitchFamily="18" charset="0"/>
            </a:endParaRPr>
          </a:p>
        </p:txBody>
      </p:sp>
      <p:sp>
        <p:nvSpPr>
          <p:cNvPr id="5" name="Content Placeholder 2"/>
          <p:cNvSpPr txBox="1">
            <a:spLocks/>
          </p:cNvSpPr>
          <p:nvPr/>
        </p:nvSpPr>
        <p:spPr>
          <a:xfrm>
            <a:off x="457200" y="1905000"/>
            <a:ext cx="8153400" cy="99059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endParaRPr kumimoji="0" lang="vi-VN" sz="2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Tx/>
              <a:buChar char="-"/>
              <a:tabLst/>
              <a:defRPr/>
            </a:pPr>
            <a:endParaRPr kumimoji="0" lang="en-US" sz="2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sp>
        <p:nvSpPr>
          <p:cNvPr id="6" name="Content Placeholder 2"/>
          <p:cNvSpPr txBox="1">
            <a:spLocks/>
          </p:cNvSpPr>
          <p:nvPr/>
        </p:nvSpPr>
        <p:spPr>
          <a:xfrm>
            <a:off x="609600" y="1981200"/>
            <a:ext cx="8153400" cy="99059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vi-VN" sz="2200" b="0" i="0" u="none" strike="noStrike" kern="1200" cap="none" spc="0" normalizeH="0" baseline="0" noProof="0" dirty="0" smtClean="0">
              <a:ln>
                <a:noFill/>
              </a:ln>
              <a:solidFill>
                <a:schemeClr val="tx1"/>
              </a:solidFill>
              <a:effectLst/>
              <a:uLnTx/>
              <a:uFillTx/>
              <a:latin typeface="Times New Roman" pitchFamily="18" charset="0"/>
              <a:ea typeface="+mn-ea"/>
              <a:cs typeface="Times New Roman" pitchFamily="18" charset="0"/>
            </a:endParaRPr>
          </a:p>
          <a:p>
            <a:pPr marL="342900" marR="0" lvl="0" indent="-342900" algn="l" defTabSz="914400" rtl="0" eaLnBrk="1" fontAlgn="auto" latinLnBrk="0" hangingPunct="1">
              <a:lnSpc>
                <a:spcPct val="100000"/>
              </a:lnSpc>
              <a:spcBef>
                <a:spcPct val="20000"/>
              </a:spcBef>
              <a:spcAft>
                <a:spcPts val="0"/>
              </a:spcAft>
              <a:buClrTx/>
              <a:buSzTx/>
              <a:buFontTx/>
              <a:buChar char="-"/>
              <a:tabLst/>
              <a:defRPr/>
            </a:pPr>
            <a:endParaRPr kumimoji="0" lang="en-US" sz="2200" b="0" i="0" u="none" strike="noStrike" kern="1200" cap="none" spc="0" normalizeH="0" baseline="0" noProof="0" dirty="0">
              <a:ln>
                <a:noFill/>
              </a:ln>
              <a:solidFill>
                <a:schemeClr val="tx1"/>
              </a:solidFill>
              <a:effectLst/>
              <a:uLnTx/>
              <a:uFillTx/>
              <a:latin typeface="Times New Roman" pitchFamily="18" charset="0"/>
              <a:ea typeface="+mn-ea"/>
              <a:cs typeface="Times New Roman" pitchFamily="18" charset="0"/>
            </a:endParaRPr>
          </a:p>
        </p:txBody>
      </p:sp>
      <p:pic>
        <p:nvPicPr>
          <p:cNvPr id="8" name="LopChungMinh-XuanMai-2659962.mp3">
            <a:hlinkClick r:id="" action="ppaction://media"/>
          </p:cNvPr>
          <p:cNvPicPr>
            <a:picLocks noRot="1" noChangeAspect="1"/>
          </p:cNvPicPr>
          <p:nvPr>
            <a:audioFile r:link="rId1"/>
          </p:nvPr>
        </p:nvPicPr>
        <p:blipFill>
          <a:blip r:embed="rId4"/>
          <a:stretch>
            <a:fillRect/>
          </a:stretch>
        </p:blipFill>
        <p:spPr>
          <a:xfrm>
            <a:off x="6553200" y="4114800"/>
            <a:ext cx="2286000" cy="22860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8"/>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5151" fill="hold"/>
                                        <p:tgtEl>
                                          <p:spTgt spid="8"/>
                                        </p:tgtEl>
                                      </p:cBhvr>
                                    </p:cmd>
                                  </p:childTnLst>
                                </p:cTn>
                              </p:par>
                            </p:childTnLst>
                          </p:cTn>
                        </p:par>
                      </p:childTnLst>
                    </p:cTn>
                  </p:par>
                </p:childTnLst>
              </p:cTn>
              <p:nextCondLst>
                <p:cond evt="onClick" delay="0">
                  <p:tgtEl>
                    <p:spTgt spid="8"/>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vi-VN" sz="4800" dirty="0" smtClean="0">
                <a:solidFill>
                  <a:srgbClr val="7030A0"/>
                </a:solidFill>
              </a:rPr>
              <a:t>Phương pháp, hình thức tổ chức</a:t>
            </a:r>
            <a:endParaRPr lang="en-US" sz="4800" dirty="0">
              <a:solidFill>
                <a:srgbClr val="7030A0"/>
              </a:solidFill>
            </a:endParaRPr>
          </a:p>
        </p:txBody>
      </p:sp>
      <p:sp>
        <p:nvSpPr>
          <p:cNvPr id="3" name="Content Placeholder 2"/>
          <p:cNvSpPr>
            <a:spLocks noGrp="1"/>
          </p:cNvSpPr>
          <p:nvPr>
            <p:ph idx="1"/>
          </p:nvPr>
        </p:nvSpPr>
        <p:spPr>
          <a:xfrm>
            <a:off x="457200" y="2133600"/>
            <a:ext cx="8229600" cy="4525963"/>
          </a:xfrm>
        </p:spPr>
        <p:txBody>
          <a:bodyPr>
            <a:normAutofit/>
          </a:bodyPr>
          <a:lstStyle/>
          <a:p>
            <a:pPr>
              <a:buFontTx/>
              <a:buChar char="-"/>
            </a:pPr>
            <a:r>
              <a:rPr lang="vi-VN" sz="4400" dirty="0" smtClean="0">
                <a:solidFill>
                  <a:srgbClr val="C00000"/>
                </a:solidFill>
                <a:latin typeface="Times New Roman" pitchFamily="18" charset="0"/>
                <a:cs typeface="Times New Roman" pitchFamily="18" charset="0"/>
              </a:rPr>
              <a:t>Cô kể lần 1</a:t>
            </a:r>
          </a:p>
          <a:p>
            <a:pPr>
              <a:buFontTx/>
              <a:buChar char="-"/>
            </a:pPr>
            <a:r>
              <a:rPr lang="vi-VN" sz="4400" dirty="0" smtClean="0">
                <a:solidFill>
                  <a:srgbClr val="C00000"/>
                </a:solidFill>
                <a:latin typeface="Times New Roman" pitchFamily="18" charset="0"/>
                <a:cs typeface="Times New Roman" pitchFamily="18" charset="0"/>
              </a:rPr>
              <a:t>Cô kể lần 2 kèm tranh minh họa</a:t>
            </a:r>
            <a:endParaRPr lang="en-US" sz="4400" dirty="0" smtClean="0">
              <a:solidFill>
                <a:srgbClr val="C00000"/>
              </a:solidFill>
              <a:latin typeface="Times New Roman" pitchFamily="18" charset="0"/>
              <a:cs typeface="Times New Roman" pitchFamily="18" charset="0"/>
            </a:endParaRPr>
          </a:p>
          <a:p>
            <a:pPr>
              <a:buFontTx/>
              <a:buChar char="-"/>
            </a:pPr>
            <a:r>
              <a:rPr lang="en-US" sz="4400" dirty="0" err="1" smtClean="0">
                <a:solidFill>
                  <a:srgbClr val="C00000"/>
                </a:solidFill>
                <a:latin typeface="Times New Roman" pitchFamily="18" charset="0"/>
                <a:cs typeface="Times New Roman" pitchFamily="18" charset="0"/>
              </a:rPr>
              <a:t>Lần</a:t>
            </a:r>
            <a:r>
              <a:rPr lang="en-US" sz="4400" dirty="0" smtClean="0">
                <a:solidFill>
                  <a:srgbClr val="C00000"/>
                </a:solidFill>
                <a:latin typeface="Times New Roman" pitchFamily="18" charset="0"/>
                <a:cs typeface="Times New Roman" pitchFamily="18" charset="0"/>
              </a:rPr>
              <a:t> 3 </a:t>
            </a:r>
            <a:r>
              <a:rPr lang="en-US" sz="4400" dirty="0" err="1" smtClean="0">
                <a:solidFill>
                  <a:srgbClr val="C00000"/>
                </a:solidFill>
                <a:latin typeface="Times New Roman" pitchFamily="18" charset="0"/>
                <a:cs typeface="Times New Roman" pitchFamily="18" charset="0"/>
              </a:rPr>
              <a:t>trẻ</a:t>
            </a:r>
            <a:r>
              <a:rPr lang="en-US" sz="4400" dirty="0" smtClean="0">
                <a:solidFill>
                  <a:srgbClr val="C00000"/>
                </a:solidFill>
                <a:latin typeface="Times New Roman" pitchFamily="18" charset="0"/>
                <a:cs typeface="Times New Roman" pitchFamily="18" charset="0"/>
              </a:rPr>
              <a:t> </a:t>
            </a:r>
            <a:r>
              <a:rPr lang="en-US" sz="4400" dirty="0" err="1" smtClean="0">
                <a:solidFill>
                  <a:srgbClr val="C00000"/>
                </a:solidFill>
                <a:latin typeface="Times New Roman" pitchFamily="18" charset="0"/>
                <a:cs typeface="Times New Roman" pitchFamily="18" charset="0"/>
              </a:rPr>
              <a:t>xem</a:t>
            </a:r>
            <a:r>
              <a:rPr lang="en-US" sz="4400" dirty="0" smtClean="0">
                <a:solidFill>
                  <a:srgbClr val="C00000"/>
                </a:solidFill>
                <a:latin typeface="Times New Roman" pitchFamily="18" charset="0"/>
                <a:cs typeface="Times New Roman" pitchFamily="18" charset="0"/>
              </a:rPr>
              <a:t> video </a:t>
            </a:r>
            <a:r>
              <a:rPr lang="en-US" sz="4400" dirty="0" err="1" smtClean="0">
                <a:solidFill>
                  <a:srgbClr val="C00000"/>
                </a:solidFill>
                <a:latin typeface="Times New Roman" pitchFamily="18" charset="0"/>
                <a:cs typeface="Times New Roman" pitchFamily="18" charset="0"/>
              </a:rPr>
              <a:t>truyện</a:t>
            </a:r>
            <a:r>
              <a:rPr lang="en-US" sz="4400" dirty="0" smtClean="0">
                <a:solidFill>
                  <a:srgbClr val="C00000"/>
                </a:solidFill>
                <a:latin typeface="Times New Roman" pitchFamily="18" charset="0"/>
                <a:cs typeface="Times New Roman" pitchFamily="18" charset="0"/>
              </a:rPr>
              <a:t> </a:t>
            </a:r>
            <a:r>
              <a:rPr lang="en-US" sz="4400" dirty="0" err="1" smtClean="0">
                <a:solidFill>
                  <a:srgbClr val="C00000"/>
                </a:solidFill>
                <a:latin typeface="Times New Roman" pitchFamily="18" charset="0"/>
                <a:cs typeface="Times New Roman" pitchFamily="18" charset="0"/>
              </a:rPr>
              <a:t>Món</a:t>
            </a:r>
            <a:r>
              <a:rPr lang="en-US" sz="4400" dirty="0" smtClean="0">
                <a:solidFill>
                  <a:srgbClr val="C00000"/>
                </a:solidFill>
                <a:latin typeface="Times New Roman" pitchFamily="18" charset="0"/>
                <a:cs typeface="Times New Roman" pitchFamily="18" charset="0"/>
              </a:rPr>
              <a:t> </a:t>
            </a:r>
            <a:r>
              <a:rPr lang="en-US" sz="4400" dirty="0" err="1" smtClean="0">
                <a:solidFill>
                  <a:srgbClr val="C00000"/>
                </a:solidFill>
                <a:latin typeface="Times New Roman" pitchFamily="18" charset="0"/>
                <a:cs typeface="Times New Roman" pitchFamily="18" charset="0"/>
              </a:rPr>
              <a:t>quà</a:t>
            </a:r>
            <a:r>
              <a:rPr lang="en-US" sz="4400" dirty="0" smtClean="0">
                <a:solidFill>
                  <a:srgbClr val="C00000"/>
                </a:solidFill>
                <a:latin typeface="Times New Roman" pitchFamily="18" charset="0"/>
                <a:cs typeface="Times New Roman" pitchFamily="18" charset="0"/>
              </a:rPr>
              <a:t> </a:t>
            </a:r>
            <a:r>
              <a:rPr lang="en-US" sz="4400" dirty="0" err="1" smtClean="0">
                <a:solidFill>
                  <a:srgbClr val="C00000"/>
                </a:solidFill>
                <a:latin typeface="Times New Roman" pitchFamily="18" charset="0"/>
                <a:cs typeface="Times New Roman" pitchFamily="18" charset="0"/>
              </a:rPr>
              <a:t>của</a:t>
            </a:r>
            <a:r>
              <a:rPr lang="en-US" sz="4400" dirty="0" smtClean="0">
                <a:solidFill>
                  <a:srgbClr val="C00000"/>
                </a:solidFill>
                <a:latin typeface="Times New Roman" pitchFamily="18" charset="0"/>
                <a:cs typeface="Times New Roman" pitchFamily="18" charset="0"/>
              </a:rPr>
              <a:t> </a:t>
            </a:r>
            <a:r>
              <a:rPr lang="en-US" sz="4400" dirty="0" err="1" smtClean="0">
                <a:solidFill>
                  <a:srgbClr val="C00000"/>
                </a:solidFill>
                <a:latin typeface="Times New Roman" pitchFamily="18" charset="0"/>
                <a:cs typeface="Times New Roman" pitchFamily="18" charset="0"/>
              </a:rPr>
              <a:t>cô</a:t>
            </a:r>
            <a:r>
              <a:rPr lang="en-US" sz="4400" dirty="0" smtClean="0">
                <a:solidFill>
                  <a:srgbClr val="C00000"/>
                </a:solidFill>
                <a:latin typeface="Times New Roman" pitchFamily="18" charset="0"/>
                <a:cs typeface="Times New Roman" pitchFamily="18" charset="0"/>
              </a:rPr>
              <a:t> </a:t>
            </a:r>
            <a:r>
              <a:rPr lang="en-US" sz="4400" dirty="0" err="1" smtClean="0">
                <a:solidFill>
                  <a:srgbClr val="C00000"/>
                </a:solidFill>
                <a:latin typeface="Times New Roman" pitchFamily="18" charset="0"/>
                <a:cs typeface="Times New Roman" pitchFamily="18" charset="0"/>
              </a:rPr>
              <a:t>giáo</a:t>
            </a:r>
            <a:r>
              <a:rPr lang="en-US" sz="4400" dirty="0" smtClean="0">
                <a:solidFill>
                  <a:srgbClr val="C00000"/>
                </a:solidFill>
                <a:latin typeface="Times New Roman" pitchFamily="18" charset="0"/>
                <a:cs typeface="Times New Roman" pitchFamily="18" charset="0"/>
              </a:rPr>
              <a:t>.</a:t>
            </a:r>
            <a:endParaRPr lang="en-US" sz="4400" dirty="0">
              <a:solidFill>
                <a:srgbClr val="C00000"/>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heckerboard(across)">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3" presetClass="entr" presetSubtype="16"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plus(in)">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plus(in)">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3" presetClass="entr" presetSubtype="16"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plus(in)">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1000" r="-11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077200" cy="45719"/>
          </a:xfrm>
        </p:spPr>
        <p:txBody>
          <a:bodyPr>
            <a:normAutofit fontScale="90000"/>
          </a:bodyPr>
          <a:lstStyle/>
          <a:p>
            <a:endParaRPr lang="en-US" b="1" dirty="0">
              <a:solidFill>
                <a:srgbClr val="FF0000"/>
              </a:solidFill>
            </a:endParaRPr>
          </a:p>
        </p:txBody>
      </p:sp>
      <p:pic>
        <p:nvPicPr>
          <p:cNvPr id="5" name="[Kể chuyện bé nghe]Món Quà Của Cô Giáo.mp4">
            <a:hlinkClick r:id="" action="ppaction://media"/>
          </p:cNvPr>
          <p:cNvPicPr>
            <a:picLocks noRot="1" noChangeAspect="1"/>
          </p:cNvPicPr>
          <p:nvPr>
            <a:videoFile r:link="rId1"/>
          </p:nvPr>
        </p:nvPicPr>
        <p:blipFill>
          <a:blip r:embed="rId4"/>
          <a:stretch>
            <a:fillRect/>
          </a:stretch>
        </p:blipFill>
        <p:spPr>
          <a:xfrm>
            <a:off x="0" y="0"/>
            <a:ext cx="9144000" cy="7543800"/>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25000" r="-25000"/>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838200" y="381001"/>
            <a:ext cx="7696200" cy="762000"/>
          </a:xfrm>
        </p:spPr>
        <p:txBody>
          <a:bodyPr/>
          <a:lstStyle/>
          <a:p>
            <a:r>
              <a:rPr lang="vi-VN" b="1" dirty="0" smtClean="0">
                <a:solidFill>
                  <a:srgbClr val="7030A0"/>
                </a:solidFill>
              </a:rPr>
              <a:t>Đàm thoại</a:t>
            </a:r>
            <a:endParaRPr lang="en-US" b="1" dirty="0">
              <a:solidFill>
                <a:srgbClr val="7030A0"/>
              </a:solidFill>
            </a:endParaRPr>
          </a:p>
        </p:txBody>
      </p:sp>
      <p:sp>
        <p:nvSpPr>
          <p:cNvPr id="3" name="Subtitle 2"/>
          <p:cNvSpPr>
            <a:spLocks noGrp="1"/>
          </p:cNvSpPr>
          <p:nvPr>
            <p:ph type="subTitle" idx="1"/>
          </p:nvPr>
        </p:nvSpPr>
        <p:spPr>
          <a:xfrm>
            <a:off x="152400" y="1219200"/>
            <a:ext cx="8839200" cy="914400"/>
          </a:xfrm>
        </p:spPr>
        <p:txBody>
          <a:bodyPr>
            <a:normAutofit/>
          </a:bodyPr>
          <a:lstStyle/>
          <a:p>
            <a:r>
              <a:rPr lang="vi-VN" sz="2400" dirty="0" smtClean="0">
                <a:solidFill>
                  <a:schemeClr val="accent2"/>
                </a:solidFill>
                <a:latin typeface="Times New Roman" pitchFamily="18" charset="0"/>
                <a:cs typeface="Times New Roman" pitchFamily="18" charset="0"/>
              </a:rPr>
              <a:t>Câu chuyện kể về lớp học có bạn Gấu Xù và Cún Đốm ngoan ngoãn, thật thà nhận lỗi khi biết mình đã mắc lỗi khi được cô giáo tặng quà</a:t>
            </a:r>
            <a:endParaRPr lang="en-US" sz="2400" dirty="0">
              <a:solidFill>
                <a:schemeClr val="accent2"/>
              </a:solidFill>
              <a:latin typeface="Times New Roman" pitchFamily="18" charset="0"/>
              <a:cs typeface="Times New Roman" pitchFamily="18" charset="0"/>
            </a:endParaRPr>
          </a:p>
        </p:txBody>
      </p:sp>
      <p:sp>
        <p:nvSpPr>
          <p:cNvPr id="4" name="Subtitle 2"/>
          <p:cNvSpPr txBox="1">
            <a:spLocks/>
          </p:cNvSpPr>
          <p:nvPr/>
        </p:nvSpPr>
        <p:spPr>
          <a:xfrm>
            <a:off x="381000" y="2209800"/>
            <a:ext cx="87630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0"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Cô giáo Hươu Sao đã nói với các bạn điều gì? </a:t>
            </a:r>
            <a:endParaRPr kumimoji="0" lang="en-US" sz="2400" b="0" i="0" u="none" strike="noStrike" kern="1200" cap="none" spc="0" normalizeH="0" baseline="0" noProof="0" dirty="0">
              <a:ln>
                <a:noFill/>
              </a:ln>
              <a:solidFill>
                <a:srgbClr val="00B050"/>
              </a:solidFill>
              <a:effectLst/>
              <a:uLnTx/>
              <a:uFillTx/>
              <a:latin typeface="Times New Roman" pitchFamily="18" charset="0"/>
              <a:ea typeface="+mn-ea"/>
              <a:cs typeface="Times New Roman" pitchFamily="18" charset="0"/>
            </a:endParaRPr>
          </a:p>
        </p:txBody>
      </p:sp>
      <p:sp>
        <p:nvSpPr>
          <p:cNvPr id="5" name="Subtitle 2"/>
          <p:cNvSpPr txBox="1">
            <a:spLocks/>
          </p:cNvSpPr>
          <p:nvPr/>
        </p:nvSpPr>
        <p:spPr>
          <a:xfrm>
            <a:off x="0" y="2743200"/>
            <a:ext cx="87630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0"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Khi xếp hàng vào lớp chuyện gì đã xảy ra? </a:t>
            </a:r>
            <a:endParaRPr kumimoji="0" lang="en-US" sz="2400" b="0" i="0" u="none" strike="noStrike" kern="1200" cap="none" spc="0" normalizeH="0" baseline="0" noProof="0" dirty="0">
              <a:ln>
                <a:noFill/>
              </a:ln>
              <a:solidFill>
                <a:srgbClr val="00B050"/>
              </a:solidFill>
              <a:effectLst/>
              <a:uLnTx/>
              <a:uFillTx/>
              <a:latin typeface="Times New Roman" pitchFamily="18" charset="0"/>
              <a:ea typeface="+mn-ea"/>
              <a:cs typeface="Times New Roman" pitchFamily="18" charset="0"/>
            </a:endParaRPr>
          </a:p>
        </p:txBody>
      </p:sp>
      <p:sp>
        <p:nvSpPr>
          <p:cNvPr id="6" name="Subtitle 2"/>
          <p:cNvSpPr txBox="1">
            <a:spLocks/>
          </p:cNvSpPr>
          <p:nvPr/>
        </p:nvSpPr>
        <p:spPr>
          <a:xfrm>
            <a:off x="0" y="3276600"/>
            <a:ext cx="87630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0"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Ai đã không nhận quà của cô giáo? </a:t>
            </a:r>
            <a:endParaRPr kumimoji="0" lang="en-US" sz="2400" b="0" i="0" u="none" strike="noStrike" kern="1200" cap="none" spc="0" normalizeH="0" baseline="0" noProof="0" dirty="0">
              <a:ln>
                <a:noFill/>
              </a:ln>
              <a:solidFill>
                <a:srgbClr val="00B050"/>
              </a:solidFill>
              <a:effectLst/>
              <a:uLnTx/>
              <a:uFillTx/>
              <a:latin typeface="Times New Roman" pitchFamily="18" charset="0"/>
              <a:ea typeface="+mn-ea"/>
              <a:cs typeface="Times New Roman" pitchFamily="18" charset="0"/>
            </a:endParaRPr>
          </a:p>
        </p:txBody>
      </p:sp>
      <p:sp>
        <p:nvSpPr>
          <p:cNvPr id="7" name="Subtitle 2"/>
          <p:cNvSpPr txBox="1">
            <a:spLocks/>
          </p:cNvSpPr>
          <p:nvPr/>
        </p:nvSpPr>
        <p:spPr>
          <a:xfrm>
            <a:off x="0" y="3810000"/>
            <a:ext cx="87630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0"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Gấu Xù và Cún Đốm đã làm gì khi mắc lỗi? </a:t>
            </a:r>
            <a:endParaRPr kumimoji="0" lang="en-US" sz="2400" b="0" i="0" u="none" strike="noStrike" kern="1200" cap="none" spc="0" normalizeH="0" baseline="0" noProof="0" dirty="0">
              <a:ln>
                <a:noFill/>
              </a:ln>
              <a:solidFill>
                <a:srgbClr val="00B050"/>
              </a:solidFill>
              <a:effectLst/>
              <a:uLnTx/>
              <a:uFillTx/>
              <a:latin typeface="Times New Roman" pitchFamily="18" charset="0"/>
              <a:ea typeface="+mn-ea"/>
              <a:cs typeface="Times New Roman" pitchFamily="18" charset="0"/>
            </a:endParaRPr>
          </a:p>
        </p:txBody>
      </p:sp>
      <p:sp>
        <p:nvSpPr>
          <p:cNvPr id="8" name="Subtitle 2"/>
          <p:cNvSpPr txBox="1">
            <a:spLocks/>
          </p:cNvSpPr>
          <p:nvPr/>
        </p:nvSpPr>
        <p:spPr>
          <a:xfrm>
            <a:off x="0" y="4419600"/>
            <a:ext cx="87630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0"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Theo con Gấu Xù và Cún Đốm có ngoan không? </a:t>
            </a:r>
            <a:r>
              <a:rPr lang="vi-VN" sz="2400" dirty="0" smtClean="0">
                <a:solidFill>
                  <a:srgbClr val="00B050"/>
                </a:solidFill>
                <a:latin typeface="Times New Roman" pitchFamily="18" charset="0"/>
                <a:cs typeface="Times New Roman" pitchFamily="18" charset="0"/>
              </a:rPr>
              <a:t>Vì Sao?</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a:t>
            </a:r>
            <a:endParaRPr kumimoji="0" lang="en-US" sz="2400" b="0" i="0" u="none" strike="noStrike" kern="1200" cap="none" spc="0" normalizeH="0" baseline="0" noProof="0" dirty="0">
              <a:ln>
                <a:noFill/>
              </a:ln>
              <a:solidFill>
                <a:srgbClr val="00B050"/>
              </a:solidFill>
              <a:effectLst/>
              <a:uLnTx/>
              <a:uFillTx/>
              <a:latin typeface="Times New Roman" pitchFamily="18" charset="0"/>
              <a:ea typeface="+mn-ea"/>
              <a:cs typeface="Times New Roman" pitchFamily="18" charset="0"/>
            </a:endParaRPr>
          </a:p>
        </p:txBody>
      </p:sp>
      <p:sp>
        <p:nvSpPr>
          <p:cNvPr id="9" name="Subtitle 2"/>
          <p:cNvSpPr txBox="1">
            <a:spLocks/>
          </p:cNvSpPr>
          <p:nvPr/>
        </p:nvSpPr>
        <p:spPr>
          <a:xfrm>
            <a:off x="381000" y="4953000"/>
            <a:ext cx="8763000" cy="533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0" i="0" u="none" strike="noStrike" kern="1200" cap="none" spc="0" normalizeH="0" baseline="0" noProof="0" dirty="0" smtClean="0">
                <a:ln>
                  <a:noFill/>
                </a:ln>
                <a:solidFill>
                  <a:srgbClr val="00B050"/>
                </a:solidFill>
                <a:effectLst/>
                <a:uLnTx/>
                <a:uFillTx/>
                <a:latin typeface="Times New Roman" pitchFamily="18" charset="0"/>
                <a:ea typeface="+mn-ea"/>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Khi các con có lỗi các con phải làm gì</a:t>
            </a:r>
            <a:r>
              <a:rPr lang="vi-VN" sz="2400" dirty="0" smtClean="0">
                <a:solidFill>
                  <a:srgbClr val="00B050"/>
                </a:solidFill>
                <a:latin typeface="Times New Roman" pitchFamily="18" charset="0"/>
                <a:cs typeface="Times New Roman" pitchFamily="18" charset="0"/>
              </a:rPr>
              <a:t>?</a:t>
            </a:r>
            <a:r>
              <a:rPr kumimoji="0" lang="vi-VN" sz="2400" b="0" i="0" u="none" strike="noStrike" kern="1200" cap="none" spc="0" normalizeH="0" noProof="0" dirty="0" smtClean="0">
                <a:ln>
                  <a:noFill/>
                </a:ln>
                <a:solidFill>
                  <a:srgbClr val="00B050"/>
                </a:solidFill>
                <a:effectLst/>
                <a:uLnTx/>
                <a:uFillTx/>
                <a:latin typeface="Times New Roman" pitchFamily="18" charset="0"/>
                <a:ea typeface="+mn-ea"/>
                <a:cs typeface="Times New Roman" pitchFamily="18" charset="0"/>
              </a:rPr>
              <a:t> </a:t>
            </a:r>
            <a:endParaRPr kumimoji="0" lang="en-US" sz="2400" b="0" i="0" u="none" strike="noStrike" kern="1200" cap="none" spc="0" normalizeH="0" baseline="0" noProof="0" dirty="0">
              <a:ln>
                <a:noFill/>
              </a:ln>
              <a:solidFill>
                <a:srgbClr val="00B050"/>
              </a:solidFill>
              <a:effectLst/>
              <a:uLnTx/>
              <a:uFillTx/>
              <a:latin typeface="Times New Roman" pitchFamily="18" charset="0"/>
              <a:ea typeface="+mn-ea"/>
              <a:cs typeface="Times New Roman" pitchFamily="18" charset="0"/>
            </a:endParaRPr>
          </a:p>
        </p:txBody>
      </p:sp>
      <p:sp>
        <p:nvSpPr>
          <p:cNvPr id="10" name="Subtitle 2"/>
          <p:cNvSpPr txBox="1">
            <a:spLocks/>
          </p:cNvSpPr>
          <p:nvPr/>
        </p:nvSpPr>
        <p:spPr>
          <a:xfrm>
            <a:off x="152400" y="5943600"/>
            <a:ext cx="8686800" cy="6858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endParaRPr kumimoji="0" lang="en-US" sz="2400" b="0" i="0" u="none" strike="noStrike" kern="1200" cap="none" spc="0" normalizeH="0" baseline="0" noProof="0" dirty="0">
              <a:ln>
                <a:noFill/>
              </a:ln>
              <a:solidFill>
                <a:schemeClr val="tx1">
                  <a:tint val="75000"/>
                </a:schemeClr>
              </a:solidFill>
              <a:effectLst/>
              <a:uLnTx/>
              <a:uFillTx/>
              <a:latin typeface="Times New Roman" pitchFamily="18" charset="0"/>
              <a:ea typeface="+mn-ea"/>
              <a:cs typeface="Times New Roman" pitchFamily="18" charset="0"/>
            </a:endParaRPr>
          </a:p>
        </p:txBody>
      </p:sp>
      <p:sp>
        <p:nvSpPr>
          <p:cNvPr id="11" name="Subtitle 2"/>
          <p:cNvSpPr txBox="1">
            <a:spLocks/>
          </p:cNvSpPr>
          <p:nvPr/>
        </p:nvSpPr>
        <p:spPr>
          <a:xfrm>
            <a:off x="152400" y="5562600"/>
            <a:ext cx="8610600" cy="914400"/>
          </a:xfrm>
          <a:prstGeom prst="rect">
            <a:avLst/>
          </a:prstGeom>
        </p:spPr>
        <p:txBody>
          <a:bodyPr vert="horz" lIns="91440" tIns="45720" rIns="91440" bIns="45720" rtlCol="0">
            <a:normAutofit/>
          </a:bodyPr>
          <a:lstStyle/>
          <a:p>
            <a:pPr marL="0" marR="0" lvl="0" indent="0" algn="ctr" defTabSz="914400" rtl="0" eaLnBrk="1" fontAlgn="auto" latinLnBrk="0" hangingPunct="1">
              <a:lnSpc>
                <a:spcPct val="100000"/>
              </a:lnSpc>
              <a:spcBef>
                <a:spcPct val="20000"/>
              </a:spcBef>
              <a:spcAft>
                <a:spcPts val="0"/>
              </a:spcAft>
              <a:buClrTx/>
              <a:buSzTx/>
              <a:buFont typeface="Arial" pitchFamily="34" charset="0"/>
              <a:buNone/>
              <a:tabLst/>
              <a:defRPr/>
            </a:pPr>
            <a:r>
              <a:rPr kumimoji="0" lang="vi-VN" sz="2400" b="1" i="0" u="none" strike="noStrike" kern="1200" cap="none" spc="0" normalizeH="0" baseline="0" noProof="0" dirty="0" smtClean="0">
                <a:ln>
                  <a:noFill/>
                </a:ln>
                <a:solidFill>
                  <a:srgbClr val="FF0000"/>
                </a:solidFill>
                <a:effectLst/>
                <a:uLnTx/>
                <a:uFillTx/>
                <a:latin typeface="Times New Roman" pitchFamily="18" charset="0"/>
                <a:ea typeface="+mn-ea"/>
                <a:cs typeface="Times New Roman" pitchFamily="18" charset="0"/>
              </a:rPr>
              <a:t>Giáo</a:t>
            </a:r>
            <a:r>
              <a:rPr kumimoji="0" lang="vi-VN" sz="2400" b="1" i="0" u="none" strike="noStrike" kern="1200" cap="none" spc="0" normalizeH="0" noProof="0" dirty="0" smtClean="0">
                <a:ln>
                  <a:noFill/>
                </a:ln>
                <a:solidFill>
                  <a:srgbClr val="FF0000"/>
                </a:solidFill>
                <a:effectLst/>
                <a:uLnTx/>
                <a:uFillTx/>
                <a:latin typeface="Times New Roman" pitchFamily="18" charset="0"/>
                <a:ea typeface="+mn-ea"/>
                <a:cs typeface="Times New Roman" pitchFamily="18" charset="0"/>
              </a:rPr>
              <a:t> dục trẻ</a:t>
            </a:r>
            <a:r>
              <a:rPr kumimoji="0" lang="vi-VN" sz="2400" b="0" i="0" u="none" strike="noStrike" kern="1200" cap="none" spc="0" normalizeH="0" noProof="0" dirty="0" smtClean="0">
                <a:ln>
                  <a:noFill/>
                </a:ln>
                <a:solidFill>
                  <a:srgbClr val="FF0000"/>
                </a:solidFill>
                <a:effectLst/>
                <a:uLnTx/>
                <a:uFillTx/>
                <a:latin typeface="Times New Roman" pitchFamily="18" charset="0"/>
                <a:ea typeface="+mn-ea"/>
                <a:cs typeface="Times New Roman" pitchFamily="18" charset="0"/>
              </a:rPr>
              <a:t>: </a:t>
            </a:r>
            <a:r>
              <a:rPr kumimoji="0" lang="vi-VN" sz="2400" b="0" i="0" u="none" strike="noStrike" kern="1200" cap="none" spc="0" normalizeH="0" noProof="0" dirty="0" smtClean="0">
                <a:ln>
                  <a:noFill/>
                </a:ln>
                <a:solidFill>
                  <a:srgbClr val="CC00CC"/>
                </a:solidFill>
                <a:effectLst/>
                <a:uLnTx/>
                <a:uFillTx/>
                <a:latin typeface="Times New Roman" pitchFamily="18" charset="0"/>
                <a:ea typeface="+mn-ea"/>
                <a:cs typeface="Times New Roman" pitchFamily="18" charset="0"/>
              </a:rPr>
              <a:t>Các con phải biết nhận lỗi khi có lỗi. Biết kính yêu cô giáo. Yêu thương giúp đỡ bạn bè.</a:t>
            </a:r>
            <a:endParaRPr kumimoji="0" lang="en-US" sz="2400" b="0" i="0" u="none" strike="noStrike" kern="1200" cap="none" spc="0" normalizeH="0" baseline="0" noProof="0" dirty="0">
              <a:ln>
                <a:noFill/>
              </a:ln>
              <a:solidFill>
                <a:srgbClr val="CC00CC"/>
              </a:solidFill>
              <a:effectLst/>
              <a:uLnTx/>
              <a:uFillTx/>
              <a:latin typeface="Times New Roman" pitchFamily="18" charset="0"/>
              <a:ea typeface="+mn-ea"/>
              <a:cs typeface="Times New Roman" pitchFamily="18" charset="0"/>
            </a:endParaRPr>
          </a:p>
        </p:txBody>
      </p:sp>
    </p:spTree>
  </p:cSld>
  <p:clrMapOvr>
    <a:overrideClrMapping bg1="lt1" tx1="dk1" bg2="lt2" tx2="dk2" accent1="accent1" accent2="accent2" accent3="accent3" accent4="accent4" accent5="accent5" accent6="accent6" hlink="hlink" folHlink="folHlink"/>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edge">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blinds(horizontal)">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7" presetClass="entr" presetSubtype="4"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7" presetClass="entr" presetSubtype="4"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anim calcmode="lin" valueType="num">
                                      <p:cBhvr additive="base">
                                        <p:cTn id="23" dur="500" fill="hold"/>
                                        <p:tgtEl>
                                          <p:spTgt spid="5"/>
                                        </p:tgtEl>
                                        <p:attrNameLst>
                                          <p:attrName>ppt_x</p:attrName>
                                        </p:attrNameLst>
                                      </p:cBhvr>
                                      <p:tavLst>
                                        <p:tav tm="0">
                                          <p:val>
                                            <p:strVal val="#ppt_x"/>
                                          </p:val>
                                        </p:tav>
                                        <p:tav tm="100000">
                                          <p:val>
                                            <p:strVal val="#ppt_x"/>
                                          </p:val>
                                        </p:tav>
                                      </p:tavLst>
                                    </p:anim>
                                    <p:anim calcmode="lin" valueType="num">
                                      <p:cBhvr additive="base">
                                        <p:cTn id="2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7" presetClass="entr" presetSubtype="4"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 calcmode="lin" valueType="num">
                                      <p:cBhvr additive="base">
                                        <p:cTn id="29" dur="500" fill="hold"/>
                                        <p:tgtEl>
                                          <p:spTgt spid="6"/>
                                        </p:tgtEl>
                                        <p:attrNameLst>
                                          <p:attrName>ppt_x</p:attrName>
                                        </p:attrNameLst>
                                      </p:cBhvr>
                                      <p:tavLst>
                                        <p:tav tm="0">
                                          <p:val>
                                            <p:strVal val="#ppt_x"/>
                                          </p:val>
                                        </p:tav>
                                        <p:tav tm="100000">
                                          <p:val>
                                            <p:strVal val="#ppt_x"/>
                                          </p:val>
                                        </p:tav>
                                      </p:tavLst>
                                    </p:anim>
                                    <p:anim calcmode="lin" valueType="num">
                                      <p:cBhvr additive="base">
                                        <p:cTn id="30"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7" presetClass="entr" presetSubtype="4" fill="hold" grpId="0" nodeType="clickEffect">
                                  <p:stCondLst>
                                    <p:cond delay="0"/>
                                  </p:stCondLst>
                                  <p:childTnLst>
                                    <p:set>
                                      <p:cBhvr>
                                        <p:cTn id="34" dur="1" fill="hold">
                                          <p:stCondLst>
                                            <p:cond delay="0"/>
                                          </p:stCondLst>
                                        </p:cTn>
                                        <p:tgtEl>
                                          <p:spTgt spid="7"/>
                                        </p:tgtEl>
                                        <p:attrNameLst>
                                          <p:attrName>style.visibility</p:attrName>
                                        </p:attrNameLst>
                                      </p:cBhvr>
                                      <p:to>
                                        <p:strVal val="visible"/>
                                      </p:to>
                                    </p:set>
                                    <p:anim calcmode="lin" valueType="num">
                                      <p:cBhvr additive="base">
                                        <p:cTn id="35" dur="500" fill="hold"/>
                                        <p:tgtEl>
                                          <p:spTgt spid="7"/>
                                        </p:tgtEl>
                                        <p:attrNameLst>
                                          <p:attrName>ppt_x</p:attrName>
                                        </p:attrNameLst>
                                      </p:cBhvr>
                                      <p:tavLst>
                                        <p:tav tm="0">
                                          <p:val>
                                            <p:strVal val="#ppt_x"/>
                                          </p:val>
                                        </p:tav>
                                        <p:tav tm="100000">
                                          <p:val>
                                            <p:strVal val="#ppt_x"/>
                                          </p:val>
                                        </p:tav>
                                      </p:tavLst>
                                    </p:anim>
                                    <p:anim calcmode="lin" valueType="num">
                                      <p:cBhvr additive="base">
                                        <p:cTn id="36"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7" presetClass="entr" presetSubtype="4" fill="hold" grpId="0" nodeType="clickEffect">
                                  <p:stCondLst>
                                    <p:cond delay="0"/>
                                  </p:stCondLst>
                                  <p:childTnLst>
                                    <p:set>
                                      <p:cBhvr>
                                        <p:cTn id="40" dur="1" fill="hold">
                                          <p:stCondLst>
                                            <p:cond delay="0"/>
                                          </p:stCondLst>
                                        </p:cTn>
                                        <p:tgtEl>
                                          <p:spTgt spid="8"/>
                                        </p:tgtEl>
                                        <p:attrNameLst>
                                          <p:attrName>style.visibility</p:attrName>
                                        </p:attrNameLst>
                                      </p:cBhvr>
                                      <p:to>
                                        <p:strVal val="visible"/>
                                      </p:to>
                                    </p:set>
                                    <p:anim calcmode="lin" valueType="num">
                                      <p:cBhvr additive="base">
                                        <p:cTn id="41" dur="500" fill="hold"/>
                                        <p:tgtEl>
                                          <p:spTgt spid="8"/>
                                        </p:tgtEl>
                                        <p:attrNameLst>
                                          <p:attrName>ppt_x</p:attrName>
                                        </p:attrNameLst>
                                      </p:cBhvr>
                                      <p:tavLst>
                                        <p:tav tm="0">
                                          <p:val>
                                            <p:strVal val="#ppt_x"/>
                                          </p:val>
                                        </p:tav>
                                        <p:tav tm="100000">
                                          <p:val>
                                            <p:strVal val="#ppt_x"/>
                                          </p:val>
                                        </p:tav>
                                      </p:tavLst>
                                    </p:anim>
                                    <p:anim calcmode="lin" valueType="num">
                                      <p:cBhvr additive="base">
                                        <p:cTn id="4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7" presetClass="entr" presetSubtype="4"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anim calcmode="lin" valueType="num">
                                      <p:cBhvr additive="base">
                                        <p:cTn id="47" dur="500" fill="hold"/>
                                        <p:tgtEl>
                                          <p:spTgt spid="9"/>
                                        </p:tgtEl>
                                        <p:attrNameLst>
                                          <p:attrName>ppt_x</p:attrName>
                                        </p:attrNameLst>
                                      </p:cBhvr>
                                      <p:tavLst>
                                        <p:tav tm="0">
                                          <p:val>
                                            <p:strVal val="#ppt_x"/>
                                          </p:val>
                                        </p:tav>
                                        <p:tav tm="100000">
                                          <p:val>
                                            <p:strVal val="#ppt_x"/>
                                          </p:val>
                                        </p:tav>
                                      </p:tavLst>
                                    </p:anim>
                                    <p:anim calcmode="lin" valueType="num">
                                      <p:cBhvr additive="base">
                                        <p:cTn id="4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0" presetClass="entr" presetSubtype="0" fill="hold" grpId="0" nodeType="clickEffect">
                                  <p:stCondLst>
                                    <p:cond delay="0"/>
                                  </p:stCondLst>
                                  <p:childTnLst>
                                    <p:set>
                                      <p:cBhvr>
                                        <p:cTn id="52" dur="1" fill="hold">
                                          <p:stCondLst>
                                            <p:cond delay="0"/>
                                          </p:stCondLst>
                                        </p:cTn>
                                        <p:tgtEl>
                                          <p:spTgt spid="11"/>
                                        </p:tgtEl>
                                        <p:attrNameLst>
                                          <p:attrName>style.visibility</p:attrName>
                                        </p:attrNameLst>
                                      </p:cBhvr>
                                      <p:to>
                                        <p:strVal val="visible"/>
                                      </p:to>
                                    </p:set>
                                    <p:animEffect transition="in" filter="wedge">
                                      <p:cBhvr>
                                        <p:cTn id="53" dur="10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p:bldP spid="5" grpId="0"/>
      <p:bldP spid="6" grpId="0"/>
      <p:bldP spid="7" grpId="0"/>
      <p:bldP spid="8" grpId="0"/>
      <p:bldP spid="9"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Autofit/>
          </a:bodyPr>
          <a:lstStyle/>
          <a:p>
            <a:r>
              <a:rPr lang="vi-VN" sz="4000" b="1" dirty="0" smtClean="0">
                <a:solidFill>
                  <a:srgbClr val="FF0000"/>
                </a:solidFill>
                <a:latin typeface="Times New Roman" pitchFamily="18" charset="0"/>
                <a:cs typeface="Times New Roman" pitchFamily="18" charset="0"/>
              </a:rPr>
              <a:t>Kết thúc</a:t>
            </a:r>
            <a:endParaRPr lang="en-US" sz="4000" b="1" dirty="0">
              <a:solidFill>
                <a:srgbClr val="FF0000"/>
              </a:solidFill>
              <a:latin typeface="Times New Roman" pitchFamily="18" charset="0"/>
              <a:cs typeface="Times New Roman" pitchFamily="18" charset="0"/>
            </a:endParaRPr>
          </a:p>
        </p:txBody>
      </p:sp>
      <p:sp>
        <p:nvSpPr>
          <p:cNvPr id="3" name="Content Placeholder 2"/>
          <p:cNvSpPr>
            <a:spLocks noGrp="1"/>
          </p:cNvSpPr>
          <p:nvPr>
            <p:ph idx="1"/>
          </p:nvPr>
        </p:nvSpPr>
        <p:spPr>
          <a:xfrm>
            <a:off x="533400" y="762000"/>
            <a:ext cx="8305800" cy="533400"/>
          </a:xfrm>
        </p:spPr>
        <p:txBody>
          <a:bodyPr>
            <a:normAutofit/>
          </a:bodyPr>
          <a:lstStyle/>
          <a:p>
            <a:pPr algn="ctr">
              <a:buNone/>
            </a:pPr>
            <a:r>
              <a:rPr lang="vi-VN" sz="2400" b="1" dirty="0" smtClean="0">
                <a:solidFill>
                  <a:srgbClr val="FF0000"/>
                </a:solidFill>
                <a:latin typeface="Times New Roman" pitchFamily="18" charset="0"/>
                <a:cs typeface="Times New Roman" pitchFamily="18" charset="0"/>
              </a:rPr>
              <a:t>Trò chơi</a:t>
            </a:r>
            <a:r>
              <a:rPr lang="vi-VN" sz="2400" dirty="0" smtClean="0">
                <a:solidFill>
                  <a:srgbClr val="FF0000"/>
                </a:solidFill>
                <a:latin typeface="Times New Roman" pitchFamily="18" charset="0"/>
                <a:cs typeface="Times New Roman" pitchFamily="18" charset="0"/>
              </a:rPr>
              <a:t>: </a:t>
            </a:r>
            <a:r>
              <a:rPr lang="vi-VN" sz="2400" dirty="0" smtClean="0">
                <a:solidFill>
                  <a:srgbClr val="7030A0"/>
                </a:solidFill>
                <a:latin typeface="Times New Roman" pitchFamily="18" charset="0"/>
                <a:cs typeface="Times New Roman" pitchFamily="18" charset="0"/>
              </a:rPr>
              <a:t>Tìm Bạn</a:t>
            </a:r>
          </a:p>
          <a:p>
            <a:pPr>
              <a:buNone/>
            </a:pPr>
            <a:endParaRPr lang="en-US" sz="2400" dirty="0">
              <a:latin typeface="Times New Roman" pitchFamily="18" charset="0"/>
              <a:cs typeface="Times New Roman" pitchFamily="18" charset="0"/>
            </a:endParaRPr>
          </a:p>
        </p:txBody>
      </p:sp>
      <p:sp>
        <p:nvSpPr>
          <p:cNvPr id="4" name="Content Placeholder 2"/>
          <p:cNvSpPr txBox="1">
            <a:spLocks/>
          </p:cNvSpPr>
          <p:nvPr/>
        </p:nvSpPr>
        <p:spPr>
          <a:xfrm>
            <a:off x="304800" y="1295400"/>
            <a:ext cx="8229600" cy="1219200"/>
          </a:xfrm>
          <a:prstGeom prst="rect">
            <a:avLst/>
          </a:prstGeom>
        </p:spPr>
        <p:txBody>
          <a:bodyPr vert="horz" lIns="91440" tIns="45720" rIns="91440" bIns="45720" rtlCol="0">
            <a:noAutofit/>
          </a:bodyPr>
          <a:lstStyle/>
          <a:p>
            <a:pPr marL="342900" lvl="0" indent="-342900">
              <a:spcBef>
                <a:spcPct val="20000"/>
              </a:spcBef>
            </a:pPr>
            <a:r>
              <a:rPr lang="vi-VN" sz="2400" b="1" dirty="0" smtClean="0">
                <a:solidFill>
                  <a:srgbClr val="FF0000"/>
                </a:solidFill>
                <a:latin typeface="+mj-lt"/>
              </a:rPr>
              <a:t>Luật chơi:</a:t>
            </a:r>
          </a:p>
          <a:p>
            <a:pPr marL="342900" lvl="0" indent="-342900">
              <a:spcBef>
                <a:spcPct val="20000"/>
              </a:spcBef>
            </a:pPr>
            <a:r>
              <a:rPr lang="vi-VN" sz="2400" b="1" dirty="0" smtClean="0">
                <a:solidFill>
                  <a:srgbClr val="7030A0"/>
                </a:solidFill>
                <a:latin typeface="+mj-lt"/>
              </a:rPr>
              <a:t>- </a:t>
            </a:r>
            <a:r>
              <a:rPr lang="vi-VN" sz="2400" dirty="0" smtClean="0">
                <a:solidFill>
                  <a:srgbClr val="7030A0"/>
                </a:solidFill>
                <a:latin typeface="+mj-lt"/>
              </a:rPr>
              <a:t>Tìm bạn có hình đồ chơi giống của mình(cả về màu sắc và kích thước)</a:t>
            </a:r>
            <a:endParaRPr kumimoji="0" lang="en-US" sz="2400" b="0" i="0" u="none" strike="noStrike" kern="1200" cap="none" spc="0" normalizeH="0" baseline="0" noProof="0" dirty="0">
              <a:ln>
                <a:noFill/>
              </a:ln>
              <a:solidFill>
                <a:srgbClr val="7030A0"/>
              </a:solidFill>
              <a:effectLst/>
              <a:uLnTx/>
              <a:uFillTx/>
              <a:latin typeface="+mj-lt"/>
              <a:ea typeface="+mn-ea"/>
              <a:cs typeface="Times New Roman" pitchFamily="18" charset="0"/>
            </a:endParaRPr>
          </a:p>
        </p:txBody>
      </p:sp>
      <p:sp>
        <p:nvSpPr>
          <p:cNvPr id="5" name="Content Placeholder 2"/>
          <p:cNvSpPr txBox="1">
            <a:spLocks/>
          </p:cNvSpPr>
          <p:nvPr/>
        </p:nvSpPr>
        <p:spPr>
          <a:xfrm>
            <a:off x="228600" y="2590800"/>
            <a:ext cx="8458200" cy="3810000"/>
          </a:xfrm>
          <a:prstGeom prst="rect">
            <a:avLst/>
          </a:prstGeom>
        </p:spPr>
        <p:txBody>
          <a:bodyPr vert="horz" lIns="91440" tIns="45720" rIns="91440" bIns="45720" rtlCol="0">
            <a:noAutofit/>
          </a:bodyPr>
          <a:lstStyle/>
          <a:p>
            <a:pPr marL="342900" lvl="0" indent="-342900">
              <a:spcBef>
                <a:spcPct val="20000"/>
              </a:spcBef>
            </a:pPr>
            <a:r>
              <a:rPr lang="vi-VN" sz="2400" dirty="0" smtClean="0"/>
              <a:t> </a:t>
            </a:r>
            <a:r>
              <a:rPr lang="vi-VN" sz="2400" b="1" dirty="0" smtClean="0">
                <a:solidFill>
                  <a:srgbClr val="FF0000"/>
                </a:solidFill>
                <a:latin typeface="Times New Roman" pitchFamily="18" charset="0"/>
                <a:cs typeface="Times New Roman" pitchFamily="18" charset="0"/>
              </a:rPr>
              <a:t>Cách chơi:</a:t>
            </a:r>
          </a:p>
          <a:p>
            <a:pPr marL="342900" lvl="0" indent="-342900">
              <a:spcBef>
                <a:spcPct val="20000"/>
              </a:spcBef>
            </a:pPr>
            <a:r>
              <a:rPr lang="vi-VN" sz="2400" dirty="0" smtClean="0">
                <a:solidFill>
                  <a:srgbClr val="7030A0"/>
                </a:solidFill>
                <a:latin typeface="+mj-lt"/>
                <a:cs typeface="Times New Roman" pitchFamily="18" charset="0"/>
              </a:rPr>
              <a:t>-Mỗi trẻ 1 đồ dùng có kích thước khác nhau(băng giấy, khối hộp,đồ  chơi, dụng cụ học tập…)Mỗi loại có từ 2 cái trở lên giống nhau và cùng cỡ với nhau.(Cả về kích thước và màu sắc).</a:t>
            </a:r>
          </a:p>
          <a:p>
            <a:pPr marL="342900" lvl="0" indent="-342900">
              <a:spcBef>
                <a:spcPct val="20000"/>
              </a:spcBef>
            </a:pPr>
            <a:r>
              <a:rPr lang="vi-VN" sz="2400" dirty="0" smtClean="0">
                <a:solidFill>
                  <a:srgbClr val="7030A0"/>
                </a:solidFill>
                <a:latin typeface="+mj-lt"/>
                <a:cs typeface="Times New Roman" pitchFamily="18" charset="0"/>
              </a:rPr>
              <a:t>-Mỗi trẻ cầm 1 đồ chơi và đi dạo xung quanh lớp.Khi nghe giáo viên hướng dẫn  nói:”Tìm bạn “thì từng bé quan sát và nhanh chóng tìm ra một người bạn có đồ chơi giống của mình, rồi nắm tay nhau thành một đôi, giơ đồ chơi lên cao.Ai tìm nhanh và đúng thì được khen thưởng, ai không tìm được bạn có cùng đồ chơi thì đứng sang một bên.</a:t>
            </a:r>
            <a:endParaRPr kumimoji="0" lang="en-US" sz="2400" b="0" i="0" u="none" strike="noStrike" kern="1200" cap="none" spc="0" normalizeH="0" baseline="0" noProof="0" dirty="0">
              <a:ln>
                <a:noFill/>
              </a:ln>
              <a:solidFill>
                <a:srgbClr val="7030A0"/>
              </a:solidFill>
              <a:effectLst/>
              <a:uLnTx/>
              <a:uFillTx/>
              <a:latin typeface="+mj-lt"/>
              <a:cs typeface="Times New Roman" pitchFamily="18" charset="0"/>
            </a:endParaRPr>
          </a:p>
        </p:txBody>
      </p:sp>
      <p:pic>
        <p:nvPicPr>
          <p:cNvPr id="6" name="Chiec-den-ong-sao-Beat.mp3">
            <a:hlinkClick r:id="" action="ppaction://media"/>
          </p:cNvPr>
          <p:cNvPicPr>
            <a:picLocks noRot="1" noChangeAspect="1"/>
          </p:cNvPicPr>
          <p:nvPr>
            <a:audioFile r:link="rId1"/>
          </p:nvPr>
        </p:nvPicPr>
        <p:blipFill>
          <a:blip r:embed="rId4"/>
          <a:stretch>
            <a:fillRect/>
          </a:stretch>
        </p:blipFill>
        <p:spPr>
          <a:xfrm>
            <a:off x="6477000" y="152400"/>
            <a:ext cx="1600200" cy="16002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1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additive="base">
                                        <p:cTn id="12"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4" fill="hold">
                      <p:stCondLst>
                        <p:cond delay="indefinite"/>
                      </p:stCondLst>
                      <p:childTnLst>
                        <p:par>
                          <p:cTn id="15" fill="hold">
                            <p:stCondLst>
                              <p:cond delay="0"/>
                            </p:stCondLst>
                            <p:childTnLst>
                              <p:par>
                                <p:cTn id="16" presetID="7" presetClass="entr" presetSubtype="4" fill="hold" grpId="0" nodeType="clickEffect">
                                  <p:stCondLst>
                                    <p:cond delay="0"/>
                                  </p:stCondLst>
                                  <p:childTnLst>
                                    <p:set>
                                      <p:cBhvr>
                                        <p:cTn id="17" dur="1" fill="hold">
                                          <p:stCondLst>
                                            <p:cond delay="0"/>
                                          </p:stCondLst>
                                        </p:cTn>
                                        <p:tgtEl>
                                          <p:spTgt spid="4"/>
                                        </p:tgtEl>
                                        <p:attrNameLst>
                                          <p:attrName>style.visibility</p:attrName>
                                        </p:attrNameLst>
                                      </p:cBhvr>
                                      <p:to>
                                        <p:strVal val="visible"/>
                                      </p:to>
                                    </p:set>
                                    <p:anim calcmode="lin" valueType="num">
                                      <p:cBhvr additive="base">
                                        <p:cTn id="18" dur="500" fill="hold"/>
                                        <p:tgtEl>
                                          <p:spTgt spid="4"/>
                                        </p:tgtEl>
                                        <p:attrNameLst>
                                          <p:attrName>ppt_x</p:attrName>
                                        </p:attrNameLst>
                                      </p:cBhvr>
                                      <p:tavLst>
                                        <p:tav tm="0">
                                          <p:val>
                                            <p:strVal val="#ppt_x"/>
                                          </p:val>
                                        </p:tav>
                                        <p:tav tm="100000">
                                          <p:val>
                                            <p:strVal val="#ppt_x"/>
                                          </p:val>
                                        </p:tav>
                                      </p:tavLst>
                                    </p:anim>
                                    <p:anim calcmode="lin" valueType="num">
                                      <p:cBhvr additive="base">
                                        <p:cTn id="19"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0" fill="hold">
                      <p:stCondLst>
                        <p:cond delay="indefinite"/>
                      </p:stCondLst>
                      <p:childTnLst>
                        <p:par>
                          <p:cTn id="21" fill="hold">
                            <p:stCondLst>
                              <p:cond delay="0"/>
                            </p:stCondLst>
                            <p:childTnLst>
                              <p:par>
                                <p:cTn id="22" presetID="7" presetClass="entr" presetSubtype="4" fill="hold" grpId="0" nodeType="clickEffect">
                                  <p:stCondLst>
                                    <p:cond delay="0"/>
                                  </p:stCondLst>
                                  <p:childTnLst>
                                    <p:set>
                                      <p:cBhvr>
                                        <p:cTn id="23" dur="1" fill="hold">
                                          <p:stCondLst>
                                            <p:cond delay="0"/>
                                          </p:stCondLst>
                                        </p:cTn>
                                        <p:tgtEl>
                                          <p:spTgt spid="5"/>
                                        </p:tgtEl>
                                        <p:attrNameLst>
                                          <p:attrName>style.visibility</p:attrName>
                                        </p:attrNameLst>
                                      </p:cBhvr>
                                      <p:to>
                                        <p:strVal val="visible"/>
                                      </p:to>
                                    </p:set>
                                    <p:anim calcmode="lin" valueType="num">
                                      <p:cBhvr additive="base">
                                        <p:cTn id="24" dur="500" fill="hold"/>
                                        <p:tgtEl>
                                          <p:spTgt spid="5"/>
                                        </p:tgtEl>
                                        <p:attrNameLst>
                                          <p:attrName>ppt_x</p:attrName>
                                        </p:attrNameLst>
                                      </p:cBhvr>
                                      <p:tavLst>
                                        <p:tav tm="0">
                                          <p:val>
                                            <p:strVal val="#ppt_x"/>
                                          </p:val>
                                        </p:tav>
                                        <p:tav tm="100000">
                                          <p:val>
                                            <p:strVal val="#ppt_x"/>
                                          </p:val>
                                        </p:tav>
                                      </p:tavLst>
                                    </p:anim>
                                    <p:anim calcmode="lin" valueType="num">
                                      <p:cBhvr additive="base">
                                        <p:cTn id="25"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seq concurrent="1" nextAc="seek">
              <p:cTn id="26" restart="whenNotActive" fill="hold" evtFilter="cancelBubble" nodeType="interactiveSeq">
                <p:stCondLst>
                  <p:cond evt="onClick" delay="0">
                    <p:tgtEl>
                      <p:spTgt spid="6"/>
                    </p:tgtEl>
                  </p:cond>
                </p:stCondLst>
                <p:endSync evt="end" delay="0">
                  <p:rtn val="all"/>
                </p:endSync>
                <p:childTnLst>
                  <p:par>
                    <p:cTn id="27" fill="hold">
                      <p:stCondLst>
                        <p:cond delay="0"/>
                      </p:stCondLst>
                      <p:childTnLst>
                        <p:par>
                          <p:cTn id="28" fill="hold">
                            <p:stCondLst>
                              <p:cond delay="0"/>
                            </p:stCondLst>
                            <p:childTnLst>
                              <p:par>
                                <p:cTn id="29" presetID="1" presetClass="mediacall" presetSubtype="0" fill="hold" nodeType="clickEffect">
                                  <p:stCondLst>
                                    <p:cond delay="0"/>
                                  </p:stCondLst>
                                  <p:childTnLst>
                                    <p:cmd type="call" cmd="playFrom(0.0)">
                                      <p:cBhvr>
                                        <p:cTn id="30" dur="192935" fill="hold"/>
                                        <p:tgtEl>
                                          <p:spTgt spid="6"/>
                                        </p:tgtEl>
                                      </p:cBhvr>
                                    </p:cmd>
                                  </p:childTnLst>
                                </p:cTn>
                              </p:par>
                            </p:childTnLst>
                          </p:cTn>
                        </p:par>
                      </p:childTnLst>
                    </p:cTn>
                  </p:par>
                </p:childTnLst>
              </p:cTn>
              <p:nextCondLst>
                <p:cond evt="onClick" delay="0">
                  <p:tgtEl>
                    <p:spTgt spid="6"/>
                  </p:tgtEl>
                </p:cond>
              </p:nextCondLst>
            </p:seq>
            <p:audio>
              <p:cMediaNode>
                <p:cTn id="31"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2" grpId="0"/>
      <p:bldP spid="3" grpId="0" build="p"/>
      <p:bldP spid="4" grpId="0"/>
      <p:bldP spid="5" grpId="0"/>
    </p:bld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PRESENTER" val="7ff03d6222f8f8748a4b187deb0b852c7485d36"/>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233</TotalTime>
  <Words>396</Words>
  <Application>Microsoft Office PowerPoint</Application>
  <PresentationFormat>On-screen Show (4:3)</PresentationFormat>
  <Paragraphs>51</Paragraphs>
  <Slides>8</Slides>
  <Notes>0</Notes>
  <HiddenSlides>0</HiddenSlides>
  <MMClips>3</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PHÒNG GIÁO DỤC VÀ ĐÀO TẠO QUẬN LONG BIÊN</vt:lpstr>
      <vt:lpstr>I: MỤC ĐÍCH – YÊU CẦU</vt:lpstr>
      <vt:lpstr>II: Chuẩn bị</vt:lpstr>
      <vt:lpstr>Ổn định tổ chức:</vt:lpstr>
      <vt:lpstr>Phương pháp, hình thức tổ chức</vt:lpstr>
      <vt:lpstr>Slide 6</vt:lpstr>
      <vt:lpstr>Đàm thoại</vt:lpstr>
      <vt:lpstr>Kết thúc</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GIÁO DỤC VÀ ĐÀO TẠO QUẬN LONG BIÊN</dc:title>
  <dc:creator>Welcome</dc:creator>
  <cp:lastModifiedBy>Welcome</cp:lastModifiedBy>
  <cp:revision>28</cp:revision>
  <dcterms:created xsi:type="dcterms:W3CDTF">2006-08-16T00:00:00Z</dcterms:created>
  <dcterms:modified xsi:type="dcterms:W3CDTF">2019-03-13T09:34:05Z</dcterms:modified>
</cp:coreProperties>
</file>